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475" r:id="rId2"/>
    <p:sldId id="476" r:id="rId3"/>
    <p:sldId id="477" r:id="rId4"/>
    <p:sldId id="545" r:id="rId5"/>
    <p:sldId id="478" r:id="rId6"/>
    <p:sldId id="479" r:id="rId7"/>
    <p:sldId id="480" r:id="rId8"/>
    <p:sldId id="481" r:id="rId9"/>
    <p:sldId id="482" r:id="rId10"/>
    <p:sldId id="483" r:id="rId11"/>
    <p:sldId id="484" r:id="rId12"/>
    <p:sldId id="485" r:id="rId13"/>
    <p:sldId id="486" r:id="rId14"/>
    <p:sldId id="487" r:id="rId15"/>
    <p:sldId id="488" r:id="rId16"/>
    <p:sldId id="490" r:id="rId17"/>
    <p:sldId id="525" r:id="rId18"/>
    <p:sldId id="538" r:id="rId19"/>
    <p:sldId id="539" r:id="rId20"/>
    <p:sldId id="540" r:id="rId21"/>
    <p:sldId id="532" r:id="rId22"/>
    <p:sldId id="533" r:id="rId23"/>
    <p:sldId id="534" r:id="rId24"/>
    <p:sldId id="493" r:id="rId25"/>
    <p:sldId id="541" r:id="rId26"/>
    <p:sldId id="542" r:id="rId27"/>
    <p:sldId id="543" r:id="rId28"/>
    <p:sldId id="544" r:id="rId29"/>
    <p:sldId id="495" r:id="rId30"/>
    <p:sldId id="496" r:id="rId31"/>
    <p:sldId id="497" r:id="rId32"/>
    <p:sldId id="498" r:id="rId33"/>
    <p:sldId id="499" r:id="rId34"/>
    <p:sldId id="500" r:id="rId35"/>
    <p:sldId id="501" r:id="rId36"/>
    <p:sldId id="502" r:id="rId37"/>
    <p:sldId id="505" r:id="rId38"/>
    <p:sldId id="504" r:id="rId39"/>
    <p:sldId id="506" r:id="rId40"/>
    <p:sldId id="507" r:id="rId41"/>
    <p:sldId id="548" r:id="rId42"/>
    <p:sldId id="549" r:id="rId43"/>
    <p:sldId id="550" r:id="rId44"/>
    <p:sldId id="551" r:id="rId45"/>
    <p:sldId id="552" r:id="rId46"/>
    <p:sldId id="515" r:id="rId47"/>
    <p:sldId id="516" r:id="rId48"/>
    <p:sldId id="517" r:id="rId49"/>
    <p:sldId id="518" r:id="rId50"/>
    <p:sldId id="519" r:id="rId51"/>
    <p:sldId id="520" r:id="rId52"/>
    <p:sldId id="521" r:id="rId53"/>
    <p:sldId id="522" r:id="rId54"/>
    <p:sldId id="523" r:id="rId55"/>
    <p:sldId id="547" r:id="rId56"/>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10E0C"/>
    <a:srgbClr val="F2F2F2"/>
    <a:srgbClr val="FFFF00"/>
    <a:srgbClr val="FFFFFF"/>
    <a:srgbClr val="0C4E7E"/>
    <a:srgbClr val="2D1341"/>
    <a:srgbClr val="AC30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6431" autoAdjust="0"/>
  </p:normalViewPr>
  <p:slideViewPr>
    <p:cSldViewPr>
      <p:cViewPr>
        <p:scale>
          <a:sx n="100" d="100"/>
          <a:sy n="100" d="100"/>
        </p:scale>
        <p:origin x="-726" y="-222"/>
      </p:cViewPr>
      <p:guideLst>
        <p:guide orient="horz" pos="180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9AB44-A9AB-4353-9D08-93ECC1847399}" type="doc">
      <dgm:prSet loTypeId="urn:microsoft.com/office/officeart/2005/8/layout/process5" loCatId="process" qsTypeId="urn:microsoft.com/office/officeart/2005/8/quickstyle/simple1" qsCatId="simple" csTypeId="urn:microsoft.com/office/officeart/2005/8/colors/colorful4" csCatId="colorful" phldr="1"/>
      <dgm:spPr/>
      <dgm:t>
        <a:bodyPr/>
        <a:lstStyle/>
        <a:p>
          <a:endParaRPr lang="zh-CN" altLang="en-US"/>
        </a:p>
      </dgm:t>
    </dgm:pt>
    <dgm:pt modelId="{03838389-E99D-48EE-91E1-422CAE03523D}">
      <dgm:prSet phldrT="[文本]" custT="1"/>
      <dgm:spPr>
        <a:solidFill>
          <a:srgbClr val="C00000"/>
        </a:solidFill>
      </dgm:spPr>
      <dgm:t>
        <a:bodyPr/>
        <a:lstStyle/>
        <a:p>
          <a:r>
            <a:rPr lang="zh-CN" altLang="en-US" sz="1400" b="1" dirty="0">
              <a:latin typeface="微软雅黑" panose="020B0503020204020204" pitchFamily="34" charset="-122"/>
              <a:ea typeface="微软雅黑" panose="020B0503020204020204" pitchFamily="34" charset="-122"/>
            </a:rPr>
            <a:t>当地产业布局</a:t>
          </a:r>
        </a:p>
      </dgm:t>
    </dgm:pt>
    <dgm:pt modelId="{0B584EEB-7E24-40ED-AC11-CBC8FFF70985}" type="parTrans" cxnId="{23E29E0B-BAC9-4BAB-A33B-424FE5A8CB33}">
      <dgm:prSet/>
      <dgm:spPr/>
      <dgm:t>
        <a:bodyPr/>
        <a:lstStyle/>
        <a:p>
          <a:endParaRPr lang="zh-CN" altLang="en-US" sz="2800"/>
        </a:p>
      </dgm:t>
    </dgm:pt>
    <dgm:pt modelId="{6DAAC62E-3377-49F5-AA42-BFEA87F98407}" type="sibTrans" cxnId="{23E29E0B-BAC9-4BAB-A33B-424FE5A8CB33}">
      <dgm:prSet custT="1"/>
      <dgm:spPr/>
      <dgm:t>
        <a:bodyPr/>
        <a:lstStyle/>
        <a:p>
          <a:endParaRPr lang="zh-CN" altLang="en-US" sz="1200"/>
        </a:p>
      </dgm:t>
    </dgm:pt>
    <dgm:pt modelId="{C6F0B6DA-AC38-4B71-BC53-BBE381917F63}">
      <dgm:prSet phldrT="[文本]" custT="1"/>
      <dgm:spPr/>
      <dgm:t>
        <a:bodyPr/>
        <a:lstStyle/>
        <a:p>
          <a:r>
            <a:rPr lang="zh-CN" altLang="en-US" sz="1400" b="1" dirty="0">
              <a:latin typeface="微软雅黑" panose="020B0503020204020204" pitchFamily="34" charset="-122"/>
              <a:ea typeface="微软雅黑" panose="020B0503020204020204" pitchFamily="34" charset="-122"/>
            </a:rPr>
            <a:t>当地产业人才</a:t>
          </a:r>
          <a:r>
            <a:rPr lang="zh-CN" altLang="en-US" sz="1400" b="1" dirty="0" smtClean="0">
              <a:latin typeface="微软雅黑" panose="020B0503020204020204" pitchFamily="34" charset="-122"/>
              <a:ea typeface="微软雅黑" panose="020B0503020204020204" pitchFamily="34" charset="-122"/>
            </a:rPr>
            <a:t>需求分析</a:t>
          </a:r>
          <a:endParaRPr lang="zh-CN" altLang="en-US" sz="1400" b="1" dirty="0">
            <a:latin typeface="微软雅黑" panose="020B0503020204020204" pitchFamily="34" charset="-122"/>
            <a:ea typeface="微软雅黑" panose="020B0503020204020204" pitchFamily="34" charset="-122"/>
          </a:endParaRPr>
        </a:p>
      </dgm:t>
    </dgm:pt>
    <dgm:pt modelId="{BA403464-7D4D-4A08-A212-FAEB10123E0E}" type="parTrans" cxnId="{91903ED7-5008-4065-BCFB-5022081B4434}">
      <dgm:prSet/>
      <dgm:spPr/>
      <dgm:t>
        <a:bodyPr/>
        <a:lstStyle/>
        <a:p>
          <a:endParaRPr lang="zh-CN" altLang="en-US" sz="2800"/>
        </a:p>
      </dgm:t>
    </dgm:pt>
    <dgm:pt modelId="{DABF9342-E3F1-424B-93D2-EA60D0565160}" type="sibTrans" cxnId="{91903ED7-5008-4065-BCFB-5022081B4434}">
      <dgm:prSet custT="1"/>
      <dgm:spPr/>
      <dgm:t>
        <a:bodyPr/>
        <a:lstStyle/>
        <a:p>
          <a:endParaRPr lang="zh-CN" altLang="en-US" sz="1200"/>
        </a:p>
      </dgm:t>
    </dgm:pt>
    <dgm:pt modelId="{F21BA5BE-10B9-4C2B-8B01-B8E9CA6A3F75}">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400" b="1" dirty="0" smtClean="0">
              <a:latin typeface="微软雅黑" panose="020B0503020204020204" pitchFamily="34" charset="-122"/>
              <a:ea typeface="微软雅黑" panose="020B0503020204020204" pitchFamily="34" charset="-122"/>
            </a:rPr>
            <a:t>专业设置调研</a:t>
          </a:r>
        </a:p>
        <a:p>
          <a:pPr defTabSz="622300">
            <a:lnSpc>
              <a:spcPct val="90000"/>
            </a:lnSpc>
            <a:spcBef>
              <a:spcPct val="0"/>
            </a:spcBef>
            <a:spcAft>
              <a:spcPts val="0"/>
            </a:spcAft>
          </a:pPr>
          <a:r>
            <a:rPr lang="zh-CN" altLang="en-US" sz="1400" b="1" dirty="0" smtClean="0">
              <a:latin typeface="微软雅黑" panose="020B0503020204020204" pitchFamily="34" charset="-122"/>
              <a:ea typeface="微软雅黑" panose="020B0503020204020204" pitchFamily="34" charset="-122"/>
            </a:rPr>
            <a:t>分析</a:t>
          </a:r>
          <a:endParaRPr lang="zh-CN" altLang="en-US" sz="1400" b="1" dirty="0">
            <a:latin typeface="微软雅黑" panose="020B0503020204020204" pitchFamily="34" charset="-122"/>
            <a:ea typeface="微软雅黑" panose="020B0503020204020204" pitchFamily="34" charset="-122"/>
          </a:endParaRPr>
        </a:p>
      </dgm:t>
    </dgm:pt>
    <dgm:pt modelId="{9B496B5C-577B-418A-B120-DCF0703EB560}" type="parTrans" cxnId="{F638D8BC-8A4C-4B62-B5E8-48543EC7A1A2}">
      <dgm:prSet/>
      <dgm:spPr/>
      <dgm:t>
        <a:bodyPr/>
        <a:lstStyle/>
        <a:p>
          <a:endParaRPr lang="zh-CN" altLang="en-US" sz="2800"/>
        </a:p>
      </dgm:t>
    </dgm:pt>
    <dgm:pt modelId="{0A1B3909-EE50-451D-99CA-F712221120CD}" type="sibTrans" cxnId="{F638D8BC-8A4C-4B62-B5E8-48543EC7A1A2}">
      <dgm:prSet custT="1"/>
      <dgm:spPr/>
      <dgm:t>
        <a:bodyPr/>
        <a:lstStyle/>
        <a:p>
          <a:endParaRPr lang="zh-CN" altLang="en-US" sz="1200"/>
        </a:p>
      </dgm:t>
    </dgm:pt>
    <dgm:pt modelId="{FD6B825E-BAAD-48BD-9884-EBC03C1D6307}">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专业设置可行性报告编写</a:t>
          </a:r>
          <a:endParaRPr lang="zh-CN" altLang="en-US" sz="1400" b="1" dirty="0">
            <a:latin typeface="微软雅黑" panose="020B0503020204020204" pitchFamily="34" charset="-122"/>
            <a:ea typeface="微软雅黑" panose="020B0503020204020204" pitchFamily="34" charset="-122"/>
          </a:endParaRPr>
        </a:p>
      </dgm:t>
    </dgm:pt>
    <dgm:pt modelId="{6F50903F-466C-4DBD-B35F-C015B9704A47}" type="parTrans" cxnId="{7C5B0D67-AE29-4647-B27A-48CC07CEA3C2}">
      <dgm:prSet/>
      <dgm:spPr/>
      <dgm:t>
        <a:bodyPr/>
        <a:lstStyle/>
        <a:p>
          <a:endParaRPr lang="zh-CN" altLang="en-US" sz="2800"/>
        </a:p>
      </dgm:t>
    </dgm:pt>
    <dgm:pt modelId="{028D9D61-42E2-45A8-8914-E9464AEB291B}" type="sibTrans" cxnId="{7C5B0D67-AE29-4647-B27A-48CC07CEA3C2}">
      <dgm:prSet custT="1"/>
      <dgm:spPr/>
      <dgm:t>
        <a:bodyPr/>
        <a:lstStyle/>
        <a:p>
          <a:endParaRPr lang="zh-CN" altLang="en-US" sz="1200"/>
        </a:p>
      </dgm:t>
    </dgm:pt>
    <dgm:pt modelId="{CB13608A-68C3-4B74-A85D-711C26287F6A}">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专业设置论证</a:t>
          </a:r>
          <a:endParaRPr lang="zh-CN" altLang="en-US" sz="1400" b="1" dirty="0">
            <a:latin typeface="微软雅黑" panose="020B0503020204020204" pitchFamily="34" charset="-122"/>
            <a:ea typeface="微软雅黑" panose="020B0503020204020204" pitchFamily="34" charset="-122"/>
          </a:endParaRPr>
        </a:p>
      </dgm:t>
    </dgm:pt>
    <dgm:pt modelId="{07AF5411-7E28-4E09-8DAD-298A93384CA4}" type="parTrans" cxnId="{CDC7B630-D481-4D1F-93F3-CF3FB171FB9F}">
      <dgm:prSet/>
      <dgm:spPr/>
      <dgm:t>
        <a:bodyPr/>
        <a:lstStyle/>
        <a:p>
          <a:endParaRPr lang="zh-CN" altLang="en-US" sz="2800"/>
        </a:p>
      </dgm:t>
    </dgm:pt>
    <dgm:pt modelId="{AD1ADF0F-9517-468B-BAED-69898C39E586}" type="sibTrans" cxnId="{CDC7B630-D481-4D1F-93F3-CF3FB171FB9F}">
      <dgm:prSet custT="1"/>
      <dgm:spPr/>
      <dgm:t>
        <a:bodyPr/>
        <a:lstStyle/>
        <a:p>
          <a:endParaRPr lang="zh-CN" altLang="en-US" sz="1200"/>
        </a:p>
      </dgm:t>
    </dgm:pt>
    <dgm:pt modelId="{B0DA04C6-C384-43EB-9A36-8F780945D3C4}">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人才</a:t>
          </a:r>
          <a:r>
            <a:rPr lang="zh-CN" altLang="en-US" sz="1400" b="1" dirty="0">
              <a:latin typeface="微软雅黑" panose="020B0503020204020204" pitchFamily="34" charset="-122"/>
              <a:ea typeface="微软雅黑" panose="020B0503020204020204" pitchFamily="34" charset="-122"/>
            </a:rPr>
            <a:t>培养方案</a:t>
          </a:r>
        </a:p>
      </dgm:t>
    </dgm:pt>
    <dgm:pt modelId="{000AB4D7-343E-4DCC-ADD4-9C8736CEE06C}" type="parTrans" cxnId="{C9D8E13C-6A71-4F57-99D5-8839733E6F43}">
      <dgm:prSet/>
      <dgm:spPr/>
      <dgm:t>
        <a:bodyPr/>
        <a:lstStyle/>
        <a:p>
          <a:endParaRPr lang="zh-CN" altLang="en-US" sz="2800"/>
        </a:p>
      </dgm:t>
    </dgm:pt>
    <dgm:pt modelId="{A6B5954F-0F1D-4B48-9D0C-17DAC4F5AB32}" type="sibTrans" cxnId="{C9D8E13C-6A71-4F57-99D5-8839733E6F43}">
      <dgm:prSet/>
      <dgm:spPr/>
      <dgm:t>
        <a:bodyPr/>
        <a:lstStyle/>
        <a:p>
          <a:endParaRPr lang="zh-CN" altLang="en-US" sz="2800"/>
        </a:p>
      </dgm:t>
    </dgm:pt>
    <dgm:pt modelId="{264CFC12-782C-458D-9C6D-1A5C704C8AAC}" type="pres">
      <dgm:prSet presAssocID="{9729AB44-A9AB-4353-9D08-93ECC1847399}" presName="diagram" presStyleCnt="0">
        <dgm:presLayoutVars>
          <dgm:dir/>
          <dgm:resizeHandles val="exact"/>
        </dgm:presLayoutVars>
      </dgm:prSet>
      <dgm:spPr/>
      <dgm:t>
        <a:bodyPr/>
        <a:lstStyle/>
        <a:p>
          <a:endParaRPr lang="zh-CN" altLang="en-US"/>
        </a:p>
      </dgm:t>
    </dgm:pt>
    <dgm:pt modelId="{407DEC59-230B-4FCC-B330-F5F9BD704CDF}" type="pres">
      <dgm:prSet presAssocID="{03838389-E99D-48EE-91E1-422CAE03523D}" presName="node" presStyleLbl="node1" presStyleIdx="0" presStyleCnt="6">
        <dgm:presLayoutVars>
          <dgm:bulletEnabled val="1"/>
        </dgm:presLayoutVars>
      </dgm:prSet>
      <dgm:spPr/>
      <dgm:t>
        <a:bodyPr/>
        <a:lstStyle/>
        <a:p>
          <a:endParaRPr lang="zh-CN" altLang="en-US"/>
        </a:p>
      </dgm:t>
    </dgm:pt>
    <dgm:pt modelId="{2F22664F-73D1-4F66-BE94-289B6F3B8BCF}" type="pres">
      <dgm:prSet presAssocID="{6DAAC62E-3377-49F5-AA42-BFEA87F98407}" presName="sibTrans" presStyleLbl="sibTrans2D1" presStyleIdx="0" presStyleCnt="5"/>
      <dgm:spPr/>
      <dgm:t>
        <a:bodyPr/>
        <a:lstStyle/>
        <a:p>
          <a:endParaRPr lang="zh-CN" altLang="en-US"/>
        </a:p>
      </dgm:t>
    </dgm:pt>
    <dgm:pt modelId="{CF81CCBA-8609-4E5F-BE77-16B01E7000D8}" type="pres">
      <dgm:prSet presAssocID="{6DAAC62E-3377-49F5-AA42-BFEA87F98407}" presName="connectorText" presStyleLbl="sibTrans2D1" presStyleIdx="0" presStyleCnt="5"/>
      <dgm:spPr/>
      <dgm:t>
        <a:bodyPr/>
        <a:lstStyle/>
        <a:p>
          <a:endParaRPr lang="zh-CN" altLang="en-US"/>
        </a:p>
      </dgm:t>
    </dgm:pt>
    <dgm:pt modelId="{E462541A-0002-4615-A6DB-B2F17A717CCB}" type="pres">
      <dgm:prSet presAssocID="{C6F0B6DA-AC38-4B71-BC53-BBE381917F63}" presName="node" presStyleLbl="node1" presStyleIdx="1" presStyleCnt="6">
        <dgm:presLayoutVars>
          <dgm:bulletEnabled val="1"/>
        </dgm:presLayoutVars>
      </dgm:prSet>
      <dgm:spPr/>
      <dgm:t>
        <a:bodyPr/>
        <a:lstStyle/>
        <a:p>
          <a:endParaRPr lang="zh-CN" altLang="en-US"/>
        </a:p>
      </dgm:t>
    </dgm:pt>
    <dgm:pt modelId="{E7AEBE47-5350-48A3-90FA-96A2B9EE481E}" type="pres">
      <dgm:prSet presAssocID="{DABF9342-E3F1-424B-93D2-EA60D0565160}" presName="sibTrans" presStyleLbl="sibTrans2D1" presStyleIdx="1" presStyleCnt="5"/>
      <dgm:spPr/>
      <dgm:t>
        <a:bodyPr/>
        <a:lstStyle/>
        <a:p>
          <a:endParaRPr lang="zh-CN" altLang="en-US"/>
        </a:p>
      </dgm:t>
    </dgm:pt>
    <dgm:pt modelId="{8248B4C4-E266-4318-968F-7F3210023DFE}" type="pres">
      <dgm:prSet presAssocID="{DABF9342-E3F1-424B-93D2-EA60D0565160}" presName="connectorText" presStyleLbl="sibTrans2D1" presStyleIdx="1" presStyleCnt="5"/>
      <dgm:spPr/>
      <dgm:t>
        <a:bodyPr/>
        <a:lstStyle/>
        <a:p>
          <a:endParaRPr lang="zh-CN" altLang="en-US"/>
        </a:p>
      </dgm:t>
    </dgm:pt>
    <dgm:pt modelId="{B417C6AF-CEF4-4C2D-8B78-6885D1497BAC}" type="pres">
      <dgm:prSet presAssocID="{F21BA5BE-10B9-4C2B-8B01-B8E9CA6A3F75}" presName="node" presStyleLbl="node1" presStyleIdx="2" presStyleCnt="6" custLinFactNeighborY="-10041">
        <dgm:presLayoutVars>
          <dgm:bulletEnabled val="1"/>
        </dgm:presLayoutVars>
      </dgm:prSet>
      <dgm:spPr/>
      <dgm:t>
        <a:bodyPr/>
        <a:lstStyle/>
        <a:p>
          <a:endParaRPr lang="zh-CN" altLang="en-US"/>
        </a:p>
      </dgm:t>
    </dgm:pt>
    <dgm:pt modelId="{3E91E7B2-B94D-4836-A047-21A8F5AB0E57}" type="pres">
      <dgm:prSet presAssocID="{0A1B3909-EE50-451D-99CA-F712221120CD}" presName="sibTrans" presStyleLbl="sibTrans2D1" presStyleIdx="2" presStyleCnt="5"/>
      <dgm:spPr/>
      <dgm:t>
        <a:bodyPr/>
        <a:lstStyle/>
        <a:p>
          <a:endParaRPr lang="zh-CN" altLang="en-US"/>
        </a:p>
      </dgm:t>
    </dgm:pt>
    <dgm:pt modelId="{E236542B-4D61-46E6-AEF0-F2D45AC63DC8}" type="pres">
      <dgm:prSet presAssocID="{0A1B3909-EE50-451D-99CA-F712221120CD}" presName="connectorText" presStyleLbl="sibTrans2D1" presStyleIdx="2" presStyleCnt="5"/>
      <dgm:spPr/>
      <dgm:t>
        <a:bodyPr/>
        <a:lstStyle/>
        <a:p>
          <a:endParaRPr lang="zh-CN" altLang="en-US"/>
        </a:p>
      </dgm:t>
    </dgm:pt>
    <dgm:pt modelId="{075D0839-528B-4B0F-84B4-175257F2A9CD}" type="pres">
      <dgm:prSet presAssocID="{FD6B825E-BAAD-48BD-9884-EBC03C1D6307}" presName="node" presStyleLbl="node1" presStyleIdx="3" presStyleCnt="6">
        <dgm:presLayoutVars>
          <dgm:bulletEnabled val="1"/>
        </dgm:presLayoutVars>
      </dgm:prSet>
      <dgm:spPr/>
      <dgm:t>
        <a:bodyPr/>
        <a:lstStyle/>
        <a:p>
          <a:endParaRPr lang="zh-CN" altLang="en-US"/>
        </a:p>
      </dgm:t>
    </dgm:pt>
    <dgm:pt modelId="{1E04C35F-6326-4F79-9857-9D5042B5F963}" type="pres">
      <dgm:prSet presAssocID="{028D9D61-42E2-45A8-8914-E9464AEB291B}" presName="sibTrans" presStyleLbl="sibTrans2D1" presStyleIdx="3" presStyleCnt="5"/>
      <dgm:spPr/>
      <dgm:t>
        <a:bodyPr/>
        <a:lstStyle/>
        <a:p>
          <a:endParaRPr lang="zh-CN" altLang="en-US"/>
        </a:p>
      </dgm:t>
    </dgm:pt>
    <dgm:pt modelId="{F17F8262-A200-45F3-83AC-7D661259BA8C}" type="pres">
      <dgm:prSet presAssocID="{028D9D61-42E2-45A8-8914-E9464AEB291B}" presName="connectorText" presStyleLbl="sibTrans2D1" presStyleIdx="3" presStyleCnt="5"/>
      <dgm:spPr/>
      <dgm:t>
        <a:bodyPr/>
        <a:lstStyle/>
        <a:p>
          <a:endParaRPr lang="zh-CN" altLang="en-US"/>
        </a:p>
      </dgm:t>
    </dgm:pt>
    <dgm:pt modelId="{EE4DFDC9-0EF9-460E-BAB2-6015AB98DDFE}" type="pres">
      <dgm:prSet presAssocID="{CB13608A-68C3-4B74-A85D-711C26287F6A}" presName="node" presStyleLbl="node1" presStyleIdx="4" presStyleCnt="6">
        <dgm:presLayoutVars>
          <dgm:bulletEnabled val="1"/>
        </dgm:presLayoutVars>
      </dgm:prSet>
      <dgm:spPr/>
      <dgm:t>
        <a:bodyPr/>
        <a:lstStyle/>
        <a:p>
          <a:endParaRPr lang="zh-CN" altLang="en-US"/>
        </a:p>
      </dgm:t>
    </dgm:pt>
    <dgm:pt modelId="{71A58AF6-2F2C-44D5-B118-1FEC9D869D96}" type="pres">
      <dgm:prSet presAssocID="{AD1ADF0F-9517-468B-BAED-69898C39E586}" presName="sibTrans" presStyleLbl="sibTrans2D1" presStyleIdx="4" presStyleCnt="5"/>
      <dgm:spPr/>
      <dgm:t>
        <a:bodyPr/>
        <a:lstStyle/>
        <a:p>
          <a:endParaRPr lang="zh-CN" altLang="en-US"/>
        </a:p>
      </dgm:t>
    </dgm:pt>
    <dgm:pt modelId="{29C87C99-4E71-4A95-AD61-12D888DB7C44}" type="pres">
      <dgm:prSet presAssocID="{AD1ADF0F-9517-468B-BAED-69898C39E586}" presName="connectorText" presStyleLbl="sibTrans2D1" presStyleIdx="4" presStyleCnt="5"/>
      <dgm:spPr/>
      <dgm:t>
        <a:bodyPr/>
        <a:lstStyle/>
        <a:p>
          <a:endParaRPr lang="zh-CN" altLang="en-US"/>
        </a:p>
      </dgm:t>
    </dgm:pt>
    <dgm:pt modelId="{CBF17B0B-9654-401B-86F6-77B6D862D1C7}" type="pres">
      <dgm:prSet presAssocID="{B0DA04C6-C384-43EB-9A36-8F780945D3C4}" presName="node" presStyleLbl="node1" presStyleIdx="5" presStyleCnt="6">
        <dgm:presLayoutVars>
          <dgm:bulletEnabled val="1"/>
        </dgm:presLayoutVars>
      </dgm:prSet>
      <dgm:spPr/>
      <dgm:t>
        <a:bodyPr/>
        <a:lstStyle/>
        <a:p>
          <a:endParaRPr lang="zh-CN" altLang="en-US"/>
        </a:p>
      </dgm:t>
    </dgm:pt>
  </dgm:ptLst>
  <dgm:cxnLst>
    <dgm:cxn modelId="{CDC7B630-D481-4D1F-93F3-CF3FB171FB9F}" srcId="{9729AB44-A9AB-4353-9D08-93ECC1847399}" destId="{CB13608A-68C3-4B74-A85D-711C26287F6A}" srcOrd="4" destOrd="0" parTransId="{07AF5411-7E28-4E09-8DAD-298A93384CA4}" sibTransId="{AD1ADF0F-9517-468B-BAED-69898C39E586}"/>
    <dgm:cxn modelId="{A0D602DA-6B55-43CA-A2B9-8458C00E42C2}" type="presOf" srcId="{CB13608A-68C3-4B74-A85D-711C26287F6A}" destId="{EE4DFDC9-0EF9-460E-BAB2-6015AB98DDFE}" srcOrd="0" destOrd="0" presId="urn:microsoft.com/office/officeart/2005/8/layout/process5"/>
    <dgm:cxn modelId="{E4D97C30-2CAD-4337-A3AA-485D4FC92E8A}" type="presOf" srcId="{0A1B3909-EE50-451D-99CA-F712221120CD}" destId="{E236542B-4D61-46E6-AEF0-F2D45AC63DC8}" srcOrd="1" destOrd="0" presId="urn:microsoft.com/office/officeart/2005/8/layout/process5"/>
    <dgm:cxn modelId="{21FDB256-E8C5-4921-B62B-0EADDE3A72A9}" type="presOf" srcId="{028D9D61-42E2-45A8-8914-E9464AEB291B}" destId="{F17F8262-A200-45F3-83AC-7D661259BA8C}" srcOrd="1" destOrd="0" presId="urn:microsoft.com/office/officeart/2005/8/layout/process5"/>
    <dgm:cxn modelId="{95666687-D2CA-4ACF-8E12-C7DD6449A5B5}" type="presOf" srcId="{C6F0B6DA-AC38-4B71-BC53-BBE381917F63}" destId="{E462541A-0002-4615-A6DB-B2F17A717CCB}" srcOrd="0" destOrd="0" presId="urn:microsoft.com/office/officeart/2005/8/layout/process5"/>
    <dgm:cxn modelId="{0AAE78EA-1C85-4FC2-A34C-C55448686DD5}" type="presOf" srcId="{DABF9342-E3F1-424B-93D2-EA60D0565160}" destId="{8248B4C4-E266-4318-968F-7F3210023DFE}" srcOrd="1" destOrd="0" presId="urn:microsoft.com/office/officeart/2005/8/layout/process5"/>
    <dgm:cxn modelId="{7C0FB8BE-49D2-411C-AB6B-7B4952EB02C2}" type="presOf" srcId="{AD1ADF0F-9517-468B-BAED-69898C39E586}" destId="{29C87C99-4E71-4A95-AD61-12D888DB7C44}" srcOrd="1" destOrd="0" presId="urn:microsoft.com/office/officeart/2005/8/layout/process5"/>
    <dgm:cxn modelId="{7C5B0D67-AE29-4647-B27A-48CC07CEA3C2}" srcId="{9729AB44-A9AB-4353-9D08-93ECC1847399}" destId="{FD6B825E-BAAD-48BD-9884-EBC03C1D6307}" srcOrd="3" destOrd="0" parTransId="{6F50903F-466C-4DBD-B35F-C015B9704A47}" sibTransId="{028D9D61-42E2-45A8-8914-E9464AEB291B}"/>
    <dgm:cxn modelId="{14E07193-E8B0-4E29-97BC-3EECE5000A7E}" type="presOf" srcId="{6DAAC62E-3377-49F5-AA42-BFEA87F98407}" destId="{CF81CCBA-8609-4E5F-BE77-16B01E7000D8}" srcOrd="1" destOrd="0" presId="urn:microsoft.com/office/officeart/2005/8/layout/process5"/>
    <dgm:cxn modelId="{AD0012BC-D52C-49B8-8914-6C86EAA9EC6E}" type="presOf" srcId="{B0DA04C6-C384-43EB-9A36-8F780945D3C4}" destId="{CBF17B0B-9654-401B-86F6-77B6D862D1C7}" srcOrd="0" destOrd="0" presId="urn:microsoft.com/office/officeart/2005/8/layout/process5"/>
    <dgm:cxn modelId="{23E29E0B-BAC9-4BAB-A33B-424FE5A8CB33}" srcId="{9729AB44-A9AB-4353-9D08-93ECC1847399}" destId="{03838389-E99D-48EE-91E1-422CAE03523D}" srcOrd="0" destOrd="0" parTransId="{0B584EEB-7E24-40ED-AC11-CBC8FFF70985}" sibTransId="{6DAAC62E-3377-49F5-AA42-BFEA87F98407}"/>
    <dgm:cxn modelId="{53D024B9-A1A5-4541-ACB8-3AC5CCA9B661}" type="presOf" srcId="{DABF9342-E3F1-424B-93D2-EA60D0565160}" destId="{E7AEBE47-5350-48A3-90FA-96A2B9EE481E}" srcOrd="0" destOrd="0" presId="urn:microsoft.com/office/officeart/2005/8/layout/process5"/>
    <dgm:cxn modelId="{91903ED7-5008-4065-BCFB-5022081B4434}" srcId="{9729AB44-A9AB-4353-9D08-93ECC1847399}" destId="{C6F0B6DA-AC38-4B71-BC53-BBE381917F63}" srcOrd="1" destOrd="0" parTransId="{BA403464-7D4D-4A08-A212-FAEB10123E0E}" sibTransId="{DABF9342-E3F1-424B-93D2-EA60D0565160}"/>
    <dgm:cxn modelId="{4877C62F-5AA4-4286-AC8C-AE0517B2DC40}" type="presOf" srcId="{03838389-E99D-48EE-91E1-422CAE03523D}" destId="{407DEC59-230B-4FCC-B330-F5F9BD704CDF}" srcOrd="0" destOrd="0" presId="urn:microsoft.com/office/officeart/2005/8/layout/process5"/>
    <dgm:cxn modelId="{C9D8E13C-6A71-4F57-99D5-8839733E6F43}" srcId="{9729AB44-A9AB-4353-9D08-93ECC1847399}" destId="{B0DA04C6-C384-43EB-9A36-8F780945D3C4}" srcOrd="5" destOrd="0" parTransId="{000AB4D7-343E-4DCC-ADD4-9C8736CEE06C}" sibTransId="{A6B5954F-0F1D-4B48-9D0C-17DAC4F5AB32}"/>
    <dgm:cxn modelId="{F638D8BC-8A4C-4B62-B5E8-48543EC7A1A2}" srcId="{9729AB44-A9AB-4353-9D08-93ECC1847399}" destId="{F21BA5BE-10B9-4C2B-8B01-B8E9CA6A3F75}" srcOrd="2" destOrd="0" parTransId="{9B496B5C-577B-418A-B120-DCF0703EB560}" sibTransId="{0A1B3909-EE50-451D-99CA-F712221120CD}"/>
    <dgm:cxn modelId="{70453925-FD1D-4C03-A39F-9498AF4A878E}" type="presOf" srcId="{FD6B825E-BAAD-48BD-9884-EBC03C1D6307}" destId="{075D0839-528B-4B0F-84B4-175257F2A9CD}" srcOrd="0" destOrd="0" presId="urn:microsoft.com/office/officeart/2005/8/layout/process5"/>
    <dgm:cxn modelId="{FD121A3D-0C5C-4AF7-90AC-172FAE55E532}" type="presOf" srcId="{F21BA5BE-10B9-4C2B-8B01-B8E9CA6A3F75}" destId="{B417C6AF-CEF4-4C2D-8B78-6885D1497BAC}" srcOrd="0" destOrd="0" presId="urn:microsoft.com/office/officeart/2005/8/layout/process5"/>
    <dgm:cxn modelId="{4E083E6B-06B8-4275-9585-BAB5597B42E8}" type="presOf" srcId="{6DAAC62E-3377-49F5-AA42-BFEA87F98407}" destId="{2F22664F-73D1-4F66-BE94-289B6F3B8BCF}" srcOrd="0" destOrd="0" presId="urn:microsoft.com/office/officeart/2005/8/layout/process5"/>
    <dgm:cxn modelId="{256C2134-6468-4CF8-A073-6813F4B96CF4}" type="presOf" srcId="{AD1ADF0F-9517-468B-BAED-69898C39E586}" destId="{71A58AF6-2F2C-44D5-B118-1FEC9D869D96}" srcOrd="0" destOrd="0" presId="urn:microsoft.com/office/officeart/2005/8/layout/process5"/>
    <dgm:cxn modelId="{3BB43B7A-0496-42BF-A0C9-EE2C3D65B816}" type="presOf" srcId="{9729AB44-A9AB-4353-9D08-93ECC1847399}" destId="{264CFC12-782C-458D-9C6D-1A5C704C8AAC}" srcOrd="0" destOrd="0" presId="urn:microsoft.com/office/officeart/2005/8/layout/process5"/>
    <dgm:cxn modelId="{659EBAF2-E67E-4124-9C4F-16A529A6258A}" type="presOf" srcId="{0A1B3909-EE50-451D-99CA-F712221120CD}" destId="{3E91E7B2-B94D-4836-A047-21A8F5AB0E57}" srcOrd="0" destOrd="0" presId="urn:microsoft.com/office/officeart/2005/8/layout/process5"/>
    <dgm:cxn modelId="{7BE28225-DE8E-43D3-9F88-76FF662A01A9}" type="presOf" srcId="{028D9D61-42E2-45A8-8914-E9464AEB291B}" destId="{1E04C35F-6326-4F79-9857-9D5042B5F963}" srcOrd="0" destOrd="0" presId="urn:microsoft.com/office/officeart/2005/8/layout/process5"/>
    <dgm:cxn modelId="{BE17F350-35D3-4A77-87DE-837B71ABA933}" type="presParOf" srcId="{264CFC12-782C-458D-9C6D-1A5C704C8AAC}" destId="{407DEC59-230B-4FCC-B330-F5F9BD704CDF}" srcOrd="0" destOrd="0" presId="urn:microsoft.com/office/officeart/2005/8/layout/process5"/>
    <dgm:cxn modelId="{9F03C42E-4310-46A0-AAB0-7A0BC1DBBBD5}" type="presParOf" srcId="{264CFC12-782C-458D-9C6D-1A5C704C8AAC}" destId="{2F22664F-73D1-4F66-BE94-289B6F3B8BCF}" srcOrd="1" destOrd="0" presId="urn:microsoft.com/office/officeart/2005/8/layout/process5"/>
    <dgm:cxn modelId="{DDDD36F5-4A56-495E-9A87-8DE19FDCDD30}" type="presParOf" srcId="{2F22664F-73D1-4F66-BE94-289B6F3B8BCF}" destId="{CF81CCBA-8609-4E5F-BE77-16B01E7000D8}" srcOrd="0" destOrd="0" presId="urn:microsoft.com/office/officeart/2005/8/layout/process5"/>
    <dgm:cxn modelId="{1B80F5CA-DCFF-40E7-B405-D0C397152DC2}" type="presParOf" srcId="{264CFC12-782C-458D-9C6D-1A5C704C8AAC}" destId="{E462541A-0002-4615-A6DB-B2F17A717CCB}" srcOrd="2" destOrd="0" presId="urn:microsoft.com/office/officeart/2005/8/layout/process5"/>
    <dgm:cxn modelId="{5A48B0E5-0F69-4096-A16E-F4E421A1A68D}" type="presParOf" srcId="{264CFC12-782C-458D-9C6D-1A5C704C8AAC}" destId="{E7AEBE47-5350-48A3-90FA-96A2B9EE481E}" srcOrd="3" destOrd="0" presId="urn:microsoft.com/office/officeart/2005/8/layout/process5"/>
    <dgm:cxn modelId="{B9B85229-89CD-4E65-88B5-D785AB22C6CA}" type="presParOf" srcId="{E7AEBE47-5350-48A3-90FA-96A2B9EE481E}" destId="{8248B4C4-E266-4318-968F-7F3210023DFE}" srcOrd="0" destOrd="0" presId="urn:microsoft.com/office/officeart/2005/8/layout/process5"/>
    <dgm:cxn modelId="{61163F04-7356-4C15-859A-534E480D00E7}" type="presParOf" srcId="{264CFC12-782C-458D-9C6D-1A5C704C8AAC}" destId="{B417C6AF-CEF4-4C2D-8B78-6885D1497BAC}" srcOrd="4" destOrd="0" presId="urn:microsoft.com/office/officeart/2005/8/layout/process5"/>
    <dgm:cxn modelId="{5FC4C740-CE53-41FD-82F9-CE960B2941ED}" type="presParOf" srcId="{264CFC12-782C-458D-9C6D-1A5C704C8AAC}" destId="{3E91E7B2-B94D-4836-A047-21A8F5AB0E57}" srcOrd="5" destOrd="0" presId="urn:microsoft.com/office/officeart/2005/8/layout/process5"/>
    <dgm:cxn modelId="{9C0F646D-8E40-4D8B-8B7F-399B3A820DBD}" type="presParOf" srcId="{3E91E7B2-B94D-4836-A047-21A8F5AB0E57}" destId="{E236542B-4D61-46E6-AEF0-F2D45AC63DC8}" srcOrd="0" destOrd="0" presId="urn:microsoft.com/office/officeart/2005/8/layout/process5"/>
    <dgm:cxn modelId="{37D7D7F5-2189-4866-ADED-C8B3B419D1EA}" type="presParOf" srcId="{264CFC12-782C-458D-9C6D-1A5C704C8AAC}" destId="{075D0839-528B-4B0F-84B4-175257F2A9CD}" srcOrd="6" destOrd="0" presId="urn:microsoft.com/office/officeart/2005/8/layout/process5"/>
    <dgm:cxn modelId="{340EB98E-9569-4359-A7CC-3FADCD68CD1D}" type="presParOf" srcId="{264CFC12-782C-458D-9C6D-1A5C704C8AAC}" destId="{1E04C35F-6326-4F79-9857-9D5042B5F963}" srcOrd="7" destOrd="0" presId="urn:microsoft.com/office/officeart/2005/8/layout/process5"/>
    <dgm:cxn modelId="{75A34CAC-9982-4270-8DD6-49D50E958CA0}" type="presParOf" srcId="{1E04C35F-6326-4F79-9857-9D5042B5F963}" destId="{F17F8262-A200-45F3-83AC-7D661259BA8C}" srcOrd="0" destOrd="0" presId="urn:microsoft.com/office/officeart/2005/8/layout/process5"/>
    <dgm:cxn modelId="{6A94F45F-FFF4-4AD5-870E-156D16AAC668}" type="presParOf" srcId="{264CFC12-782C-458D-9C6D-1A5C704C8AAC}" destId="{EE4DFDC9-0EF9-460E-BAB2-6015AB98DDFE}" srcOrd="8" destOrd="0" presId="urn:microsoft.com/office/officeart/2005/8/layout/process5"/>
    <dgm:cxn modelId="{DBCBCF0E-5643-491F-94EC-A7D4733F9D99}" type="presParOf" srcId="{264CFC12-782C-458D-9C6D-1A5C704C8AAC}" destId="{71A58AF6-2F2C-44D5-B118-1FEC9D869D96}" srcOrd="9" destOrd="0" presId="urn:microsoft.com/office/officeart/2005/8/layout/process5"/>
    <dgm:cxn modelId="{132F9B71-EB22-4F29-A748-32DD26E9B3C4}" type="presParOf" srcId="{71A58AF6-2F2C-44D5-B118-1FEC9D869D96}" destId="{29C87C99-4E71-4A95-AD61-12D888DB7C44}" srcOrd="0" destOrd="0" presId="urn:microsoft.com/office/officeart/2005/8/layout/process5"/>
    <dgm:cxn modelId="{1A8E4544-7C54-4ADE-B51D-88CA9FCF4D4A}" type="presParOf" srcId="{264CFC12-782C-458D-9C6D-1A5C704C8AAC}" destId="{CBF17B0B-9654-401B-86F6-77B6D862D1C7}"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12B44F-E5A9-4C19-AECA-D007C233DC19}" type="doc">
      <dgm:prSet loTypeId="urn:microsoft.com/office/officeart/2005/8/layout/hProcess9" loCatId="process" qsTypeId="urn:microsoft.com/office/officeart/2005/8/quickstyle/simple1" qsCatId="simple" csTypeId="urn:microsoft.com/office/officeart/2005/8/colors/colorful4" csCatId="colorful" phldr="1"/>
      <dgm:spPr/>
    </dgm:pt>
    <dgm:pt modelId="{2032E7DA-5623-4DC9-82A5-D1B1780E7806}">
      <dgm:prSet phldrT="[文本]" custT="1"/>
      <dgm:spPr>
        <a:xfrm>
          <a:off x="78343" y="228600"/>
          <a:ext cx="1108580" cy="3048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dirty="0">
            <a:solidFill>
              <a:sysClr val="window" lastClr="FFFFFF"/>
            </a:solidFill>
            <a:latin typeface="微软雅黑" panose="020B0503020204020204" pitchFamily="34" charset="-122"/>
            <a:ea typeface="微软雅黑" panose="020B0503020204020204" pitchFamily="34" charset="-122"/>
            <a:cs typeface="+mn-cs"/>
          </a:endParaRPr>
        </a:p>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文化熏陶</a:t>
          </a:r>
        </a:p>
      </dgm:t>
    </dgm:pt>
    <dgm:pt modelId="{6C5920BC-D353-4DB4-999D-836A4EDC54A2}" type="par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E6BA9D1-37D7-4A11-B03F-8D13A6324B23}" type="sib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8049CE1-882F-4113-AF64-2EF530626C8B}">
      <dgm:prSet phldrT="[文本]" custT="1"/>
      <dgm:spPr>
        <a:xfrm>
          <a:off x="1287913" y="228600"/>
          <a:ext cx="922184" cy="304800"/>
        </a:xfr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pPr algn="ctr">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创新思维训练</a:t>
          </a:r>
        </a:p>
      </dgm:t>
    </dgm:pt>
    <dgm:pt modelId="{BBC83CB8-0E9A-41BF-A05E-9C9AA1AD0F35}" type="par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574F528-7DE8-4428-8E9C-EBD2EE98725A}" type="sib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4CB57901-547E-4449-AEC8-64389282002B}">
      <dgm:prSet phldrT="[文本]" custT="1"/>
      <dgm:spPr>
        <a:xfrm>
          <a:off x="2297511" y="228600"/>
          <a:ext cx="981839" cy="3048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pPr algn="ct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创客实践</a:t>
          </a:r>
        </a:p>
      </dgm:t>
    </dgm:pt>
    <dgm:pt modelId="{BF7E5ABE-0432-4B71-9DD0-DCEA9CA05384}" type="par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A3AF5319-38DB-4F58-BE22-BCFA60E8EA65}" type="sib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3F506CE-A685-4A5E-93FC-24A3DA40D6B8}">
      <dgm:prSet custT="1"/>
      <dgm:spPr>
        <a:xfrm>
          <a:off x="3352485" y="228600"/>
          <a:ext cx="1030264" cy="304800"/>
        </a:xfr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创业能力培养</a:t>
          </a:r>
        </a:p>
      </dgm:t>
    </dgm:pt>
    <dgm:pt modelId="{47F7A269-684C-42DC-8704-16D92E07F9E5}" type="par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68199A3D-F93C-4353-AC30-37D500A495AF}" type="sib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94851F66-A1D5-4E17-9AB3-7E993FD4BA8E}">
      <dgm:prSet custT="1"/>
      <dgm:spPr>
        <a:xfrm>
          <a:off x="4447703" y="228600"/>
          <a:ext cx="960352" cy="3048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孵化引领</a:t>
          </a:r>
        </a:p>
      </dgm:t>
    </dgm:pt>
    <dgm:pt modelId="{1031CE71-A5BC-4798-B36C-C92FA2EB37C5}" type="par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4650356A-4980-4212-AFD8-C6F03C60D60A}" type="sib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9839D424-3644-4897-8B9D-A1971FB583EE}" type="pres">
      <dgm:prSet presAssocID="{D612B44F-E5A9-4C19-AECA-D007C233DC19}" presName="CompostProcess" presStyleCnt="0">
        <dgm:presLayoutVars>
          <dgm:dir/>
          <dgm:resizeHandles val="exact"/>
        </dgm:presLayoutVars>
      </dgm:prSet>
      <dgm:spPr/>
    </dgm:pt>
    <dgm:pt modelId="{21A75A8D-709A-434F-8A03-C0AD9DCE456D}" type="pres">
      <dgm:prSet presAssocID="{D612B44F-E5A9-4C19-AECA-D007C233DC19}" presName="arrow" presStyleLbl="bgShp" presStyleIdx="0" presStyleCnt="1" custScaleX="117647" custLinFactNeighborX="-802"/>
      <dgm:spPr>
        <a:xfrm>
          <a:off x="0" y="0"/>
          <a:ext cx="5591172" cy="762000"/>
        </a:xfrm>
        <a:prstGeom prst="rightArrow">
          <a:avLst/>
        </a:prstGeom>
        <a:solidFill>
          <a:srgbClr val="8064A2">
            <a:tint val="40000"/>
            <a:hueOff val="0"/>
            <a:satOff val="0"/>
            <a:lumOff val="0"/>
            <a:alphaOff val="0"/>
          </a:srgbClr>
        </a:solidFill>
        <a:ln>
          <a:noFill/>
        </a:ln>
        <a:effectLst/>
      </dgm:spPr>
    </dgm:pt>
    <dgm:pt modelId="{296E3B56-3A2D-4856-9EA5-FA6E5F8E9DA9}" type="pres">
      <dgm:prSet presAssocID="{D612B44F-E5A9-4C19-AECA-D007C233DC19}" presName="linearProcess" presStyleCnt="0"/>
      <dgm:spPr/>
    </dgm:pt>
    <dgm:pt modelId="{074C35FE-7E05-4A36-8176-FD1FFCBD0596}" type="pres">
      <dgm:prSet presAssocID="{2032E7DA-5623-4DC9-82A5-D1B1780E7806}" presName="textNode" presStyleLbl="node1" presStyleIdx="0" presStyleCnt="5" custScaleX="87862" custLinFactX="-3911" custLinFactNeighborX="-100000">
        <dgm:presLayoutVars>
          <dgm:bulletEnabled val="1"/>
        </dgm:presLayoutVars>
      </dgm:prSet>
      <dgm:spPr>
        <a:prstGeom prst="roundRect">
          <a:avLst/>
        </a:prstGeom>
      </dgm:spPr>
      <dgm:t>
        <a:bodyPr/>
        <a:lstStyle/>
        <a:p>
          <a:endParaRPr lang="zh-CN" altLang="en-US"/>
        </a:p>
      </dgm:t>
    </dgm:pt>
    <dgm:pt modelId="{9D58CEFE-F1DD-4D3F-8D3A-5C43FCECFB1D}" type="pres">
      <dgm:prSet presAssocID="{2E6BA9D1-37D7-4A11-B03F-8D13A6324B23}" presName="sibTrans" presStyleCnt="0"/>
      <dgm:spPr/>
    </dgm:pt>
    <dgm:pt modelId="{A724122E-4719-4277-9AC8-E16235D86D74}" type="pres">
      <dgm:prSet presAssocID="{C8049CE1-882F-4113-AF64-2EF530626C8B}" presName="textNode" presStyleLbl="node1" presStyleIdx="1" presStyleCnt="5" custScaleX="73089" custLinFactX="-300" custLinFactNeighborX="-100000">
        <dgm:presLayoutVars>
          <dgm:bulletEnabled val="1"/>
        </dgm:presLayoutVars>
      </dgm:prSet>
      <dgm:spPr>
        <a:prstGeom prst="roundRect">
          <a:avLst/>
        </a:prstGeom>
      </dgm:spPr>
      <dgm:t>
        <a:bodyPr/>
        <a:lstStyle/>
        <a:p>
          <a:endParaRPr lang="zh-CN" altLang="en-US"/>
        </a:p>
      </dgm:t>
    </dgm:pt>
    <dgm:pt modelId="{8F5BF10E-999E-4423-B727-03FDB0331E8D}" type="pres">
      <dgm:prSet presAssocID="{C574F528-7DE8-4428-8E9C-EBD2EE98725A}" presName="sibTrans" presStyleCnt="0"/>
      <dgm:spPr/>
    </dgm:pt>
    <dgm:pt modelId="{EA9C3EC2-12DD-4D31-8199-B4865CDE1617}" type="pres">
      <dgm:prSet presAssocID="{4CB57901-547E-4449-AEC8-64389282002B}" presName="textNode" presStyleLbl="node1" presStyleIdx="2" presStyleCnt="5" custScaleX="77817" custLinFactNeighborX="-49126">
        <dgm:presLayoutVars>
          <dgm:bulletEnabled val="1"/>
        </dgm:presLayoutVars>
      </dgm:prSet>
      <dgm:spPr>
        <a:prstGeom prst="roundRect">
          <a:avLst/>
        </a:prstGeom>
      </dgm:spPr>
      <dgm:t>
        <a:bodyPr/>
        <a:lstStyle/>
        <a:p>
          <a:endParaRPr lang="zh-CN" altLang="en-US"/>
        </a:p>
      </dgm:t>
    </dgm:pt>
    <dgm:pt modelId="{E00188BF-56AC-4EB8-BD92-FDBCDE875B3E}" type="pres">
      <dgm:prSet presAssocID="{A3AF5319-38DB-4F58-BE22-BCFA60E8EA65}" presName="sibTrans" presStyleCnt="0"/>
      <dgm:spPr/>
    </dgm:pt>
    <dgm:pt modelId="{67D15CF9-5179-46A1-A660-198859E5E786}" type="pres">
      <dgm:prSet presAssocID="{23F506CE-A685-4A5E-93FC-24A3DA40D6B8}" presName="textNode" presStyleLbl="node1" presStyleIdx="3" presStyleCnt="5" custScaleX="81655" custLinFactNeighborX="-17184">
        <dgm:presLayoutVars>
          <dgm:bulletEnabled val="1"/>
        </dgm:presLayoutVars>
      </dgm:prSet>
      <dgm:spPr>
        <a:prstGeom prst="roundRect">
          <a:avLst/>
        </a:prstGeom>
      </dgm:spPr>
      <dgm:t>
        <a:bodyPr/>
        <a:lstStyle/>
        <a:p>
          <a:endParaRPr lang="zh-CN" altLang="en-US"/>
        </a:p>
      </dgm:t>
    </dgm:pt>
    <dgm:pt modelId="{99451F09-BBCA-4B54-900B-4EF0624A6908}" type="pres">
      <dgm:prSet presAssocID="{68199A3D-F93C-4353-AC30-37D500A495AF}" presName="sibTrans" presStyleCnt="0"/>
      <dgm:spPr/>
    </dgm:pt>
    <dgm:pt modelId="{82699592-9DDB-4624-8A67-3BE34F82486E}" type="pres">
      <dgm:prSet presAssocID="{94851F66-A1D5-4E17-9AB3-7E993FD4BA8E}" presName="textNode" presStyleLbl="node1" presStyleIdx="4" presStyleCnt="5" custScaleX="76114">
        <dgm:presLayoutVars>
          <dgm:bulletEnabled val="1"/>
        </dgm:presLayoutVars>
      </dgm:prSet>
      <dgm:spPr>
        <a:prstGeom prst="roundRect">
          <a:avLst/>
        </a:prstGeom>
      </dgm:spPr>
      <dgm:t>
        <a:bodyPr/>
        <a:lstStyle/>
        <a:p>
          <a:endParaRPr lang="zh-CN" altLang="en-US"/>
        </a:p>
      </dgm:t>
    </dgm:pt>
  </dgm:ptLst>
  <dgm:cxnLst>
    <dgm:cxn modelId="{1ADFDBE7-FDEA-4260-B7FF-BB7C51BD9A39}" srcId="{D612B44F-E5A9-4C19-AECA-D007C233DC19}" destId="{C8049CE1-882F-4113-AF64-2EF530626C8B}" srcOrd="1" destOrd="0" parTransId="{BBC83CB8-0E9A-41BF-A05E-9C9AA1AD0F35}" sibTransId="{C574F528-7DE8-4428-8E9C-EBD2EE98725A}"/>
    <dgm:cxn modelId="{99E2714D-8107-4667-AD74-00F6F94FF226}" type="presOf" srcId="{4CB57901-547E-4449-AEC8-64389282002B}" destId="{EA9C3EC2-12DD-4D31-8199-B4865CDE1617}" srcOrd="0" destOrd="0" presId="urn:microsoft.com/office/officeart/2005/8/layout/hProcess9"/>
    <dgm:cxn modelId="{0F586F7E-DAEE-4D57-B7FE-F273D49E5710}" srcId="{D612B44F-E5A9-4C19-AECA-D007C233DC19}" destId="{4CB57901-547E-4449-AEC8-64389282002B}" srcOrd="2" destOrd="0" parTransId="{BF7E5ABE-0432-4B71-9DD0-DCEA9CA05384}" sibTransId="{A3AF5319-38DB-4F58-BE22-BCFA60E8EA65}"/>
    <dgm:cxn modelId="{9565314D-B41E-47B2-AE53-5F22AD1C62B2}" type="presOf" srcId="{94851F66-A1D5-4E17-9AB3-7E993FD4BA8E}" destId="{82699592-9DDB-4624-8A67-3BE34F82486E}" srcOrd="0" destOrd="0" presId="urn:microsoft.com/office/officeart/2005/8/layout/hProcess9"/>
    <dgm:cxn modelId="{8F991C51-CC46-425E-9959-97567A0DD34F}" type="presOf" srcId="{C8049CE1-882F-4113-AF64-2EF530626C8B}" destId="{A724122E-4719-4277-9AC8-E16235D86D74}" srcOrd="0" destOrd="0" presId="urn:microsoft.com/office/officeart/2005/8/layout/hProcess9"/>
    <dgm:cxn modelId="{5AB7FA19-AF4C-4082-8832-15EA61058B47}" type="presOf" srcId="{D612B44F-E5A9-4C19-AECA-D007C233DC19}" destId="{9839D424-3644-4897-8B9D-A1971FB583EE}" srcOrd="0" destOrd="0" presId="urn:microsoft.com/office/officeart/2005/8/layout/hProcess9"/>
    <dgm:cxn modelId="{9BBFEA66-C018-498A-9209-EF40884D6EEF}" srcId="{D612B44F-E5A9-4C19-AECA-D007C233DC19}" destId="{94851F66-A1D5-4E17-9AB3-7E993FD4BA8E}" srcOrd="4" destOrd="0" parTransId="{1031CE71-A5BC-4798-B36C-C92FA2EB37C5}" sibTransId="{4650356A-4980-4212-AFD8-C6F03C60D60A}"/>
    <dgm:cxn modelId="{B9C1850C-0FE3-426E-AA5B-A6B5144FAC68}" srcId="{D612B44F-E5A9-4C19-AECA-D007C233DC19}" destId="{23F506CE-A685-4A5E-93FC-24A3DA40D6B8}" srcOrd="3" destOrd="0" parTransId="{47F7A269-684C-42DC-8704-16D92E07F9E5}" sibTransId="{68199A3D-F93C-4353-AC30-37D500A495AF}"/>
    <dgm:cxn modelId="{5EAACEFE-2379-4278-B4A0-7B705D628CF9}" type="presOf" srcId="{2032E7DA-5623-4DC9-82A5-D1B1780E7806}" destId="{074C35FE-7E05-4A36-8176-FD1FFCBD0596}" srcOrd="0" destOrd="0" presId="urn:microsoft.com/office/officeart/2005/8/layout/hProcess9"/>
    <dgm:cxn modelId="{08EAC828-F55C-4F52-86E5-5964D8ED05DB}" type="presOf" srcId="{23F506CE-A685-4A5E-93FC-24A3DA40D6B8}" destId="{67D15CF9-5179-46A1-A660-198859E5E786}" srcOrd="0" destOrd="0" presId="urn:microsoft.com/office/officeart/2005/8/layout/hProcess9"/>
    <dgm:cxn modelId="{C5EC1546-AA45-4E00-919C-82943AC2EF4E}" srcId="{D612B44F-E5A9-4C19-AECA-D007C233DC19}" destId="{2032E7DA-5623-4DC9-82A5-D1B1780E7806}" srcOrd="0" destOrd="0" parTransId="{6C5920BC-D353-4DB4-999D-836A4EDC54A2}" sibTransId="{2E6BA9D1-37D7-4A11-B03F-8D13A6324B23}"/>
    <dgm:cxn modelId="{3C86EBAC-739B-4879-BD32-8E9940844399}" type="presParOf" srcId="{9839D424-3644-4897-8B9D-A1971FB583EE}" destId="{21A75A8D-709A-434F-8A03-C0AD9DCE456D}" srcOrd="0" destOrd="0" presId="urn:microsoft.com/office/officeart/2005/8/layout/hProcess9"/>
    <dgm:cxn modelId="{89F464F1-43BF-47AC-A502-2DE2631D8744}" type="presParOf" srcId="{9839D424-3644-4897-8B9D-A1971FB583EE}" destId="{296E3B56-3A2D-4856-9EA5-FA6E5F8E9DA9}" srcOrd="1" destOrd="0" presId="urn:microsoft.com/office/officeart/2005/8/layout/hProcess9"/>
    <dgm:cxn modelId="{6892DCA2-F739-487C-84D2-CBA0FDE2EFE8}" type="presParOf" srcId="{296E3B56-3A2D-4856-9EA5-FA6E5F8E9DA9}" destId="{074C35FE-7E05-4A36-8176-FD1FFCBD0596}" srcOrd="0" destOrd="0" presId="urn:microsoft.com/office/officeart/2005/8/layout/hProcess9"/>
    <dgm:cxn modelId="{6FCEDB0F-D14F-4B40-A31B-178F9C23F0B1}" type="presParOf" srcId="{296E3B56-3A2D-4856-9EA5-FA6E5F8E9DA9}" destId="{9D58CEFE-F1DD-4D3F-8D3A-5C43FCECFB1D}" srcOrd="1" destOrd="0" presId="urn:microsoft.com/office/officeart/2005/8/layout/hProcess9"/>
    <dgm:cxn modelId="{B5CBD19D-20A2-41B3-95EA-6593E5E0372F}" type="presParOf" srcId="{296E3B56-3A2D-4856-9EA5-FA6E5F8E9DA9}" destId="{A724122E-4719-4277-9AC8-E16235D86D74}" srcOrd="2" destOrd="0" presId="urn:microsoft.com/office/officeart/2005/8/layout/hProcess9"/>
    <dgm:cxn modelId="{E718869D-3024-4937-A5D9-9D588C6B3D40}" type="presParOf" srcId="{296E3B56-3A2D-4856-9EA5-FA6E5F8E9DA9}" destId="{8F5BF10E-999E-4423-B727-03FDB0331E8D}" srcOrd="3" destOrd="0" presId="urn:microsoft.com/office/officeart/2005/8/layout/hProcess9"/>
    <dgm:cxn modelId="{91916116-B255-4A13-A079-B5F9D1C3EB1F}" type="presParOf" srcId="{296E3B56-3A2D-4856-9EA5-FA6E5F8E9DA9}" destId="{EA9C3EC2-12DD-4D31-8199-B4865CDE1617}" srcOrd="4" destOrd="0" presId="urn:microsoft.com/office/officeart/2005/8/layout/hProcess9"/>
    <dgm:cxn modelId="{00814B50-888D-4196-91A6-7475E2121446}" type="presParOf" srcId="{296E3B56-3A2D-4856-9EA5-FA6E5F8E9DA9}" destId="{E00188BF-56AC-4EB8-BD92-FDBCDE875B3E}" srcOrd="5" destOrd="0" presId="urn:microsoft.com/office/officeart/2005/8/layout/hProcess9"/>
    <dgm:cxn modelId="{F44477C1-92AB-4B8F-AC70-C3200139168E}" type="presParOf" srcId="{296E3B56-3A2D-4856-9EA5-FA6E5F8E9DA9}" destId="{67D15CF9-5179-46A1-A660-198859E5E786}" srcOrd="6" destOrd="0" presId="urn:microsoft.com/office/officeart/2005/8/layout/hProcess9"/>
    <dgm:cxn modelId="{D23AA405-FB23-4958-9B5E-3971FC77E96A}" type="presParOf" srcId="{296E3B56-3A2D-4856-9EA5-FA6E5F8E9DA9}" destId="{99451F09-BBCA-4B54-900B-4EF0624A6908}" srcOrd="7" destOrd="0" presId="urn:microsoft.com/office/officeart/2005/8/layout/hProcess9"/>
    <dgm:cxn modelId="{1CB81920-48FD-45AE-A815-FB66DB375E1B}" type="presParOf" srcId="{296E3B56-3A2D-4856-9EA5-FA6E5F8E9DA9}" destId="{82699592-9DDB-4624-8A67-3BE34F82486E}" srcOrd="8" destOrd="0" presId="urn:microsoft.com/office/officeart/2005/8/layout/hProcess9"/>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DEC59-230B-4FCC-B330-F5F9BD704CDF}">
      <dsp:nvSpPr>
        <dsp:cNvPr id="0" name=""/>
        <dsp:cNvSpPr/>
      </dsp:nvSpPr>
      <dsp:spPr>
        <a:xfrm>
          <a:off x="885035" y="969"/>
          <a:ext cx="1296569" cy="777941"/>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pitchFamily="34" charset="-122"/>
              <a:ea typeface="微软雅黑" panose="020B0503020204020204" pitchFamily="34" charset="-122"/>
            </a:rPr>
            <a:t>当地产业布局</a:t>
          </a:r>
        </a:p>
      </dsp:txBody>
      <dsp:txXfrm>
        <a:off x="907820" y="23754"/>
        <a:ext cx="1250999" cy="732371"/>
      </dsp:txXfrm>
    </dsp:sp>
    <dsp:sp modelId="{2F22664F-73D1-4F66-BE94-289B6F3B8BCF}">
      <dsp:nvSpPr>
        <dsp:cNvPr id="0" name=""/>
        <dsp:cNvSpPr/>
      </dsp:nvSpPr>
      <dsp:spPr>
        <a:xfrm>
          <a:off x="2295703" y="229165"/>
          <a:ext cx="274872" cy="32154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295703" y="293475"/>
        <a:ext cx="192410" cy="192929"/>
      </dsp:txXfrm>
    </dsp:sp>
    <dsp:sp modelId="{E462541A-0002-4615-A6DB-B2F17A717CCB}">
      <dsp:nvSpPr>
        <dsp:cNvPr id="0" name=""/>
        <dsp:cNvSpPr/>
      </dsp:nvSpPr>
      <dsp:spPr>
        <a:xfrm>
          <a:off x="2700233" y="969"/>
          <a:ext cx="1296569" cy="777941"/>
        </a:xfrm>
        <a:prstGeom prst="roundRect">
          <a:avLst>
            <a:gd name="adj" fmla="val 10000"/>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pitchFamily="34" charset="-122"/>
              <a:ea typeface="微软雅黑" panose="020B0503020204020204" pitchFamily="34" charset="-122"/>
            </a:rPr>
            <a:t>当地产业人才</a:t>
          </a:r>
          <a:r>
            <a:rPr lang="zh-CN" altLang="en-US" sz="1400" b="1" kern="1200" dirty="0" smtClean="0">
              <a:latin typeface="微软雅黑" panose="020B0503020204020204" pitchFamily="34" charset="-122"/>
              <a:ea typeface="微软雅黑" panose="020B0503020204020204" pitchFamily="34" charset="-122"/>
            </a:rPr>
            <a:t>需求分析</a:t>
          </a:r>
          <a:endParaRPr lang="zh-CN" altLang="en-US" sz="1400" b="1" kern="1200" dirty="0">
            <a:latin typeface="微软雅黑" panose="020B0503020204020204" pitchFamily="34" charset="-122"/>
            <a:ea typeface="微软雅黑" panose="020B0503020204020204" pitchFamily="34" charset="-122"/>
          </a:endParaRPr>
        </a:p>
      </dsp:txBody>
      <dsp:txXfrm>
        <a:off x="2723018" y="23754"/>
        <a:ext cx="1250999" cy="732371"/>
      </dsp:txXfrm>
    </dsp:sp>
    <dsp:sp modelId="{E7AEBE47-5350-48A3-90FA-96A2B9EE481E}">
      <dsp:nvSpPr>
        <dsp:cNvPr id="0" name=""/>
        <dsp:cNvSpPr/>
      </dsp:nvSpPr>
      <dsp:spPr>
        <a:xfrm rot="21598164">
          <a:off x="4110900" y="228685"/>
          <a:ext cx="274872" cy="321549"/>
        </a:xfrm>
        <a:prstGeom prst="rightArrow">
          <a:avLst>
            <a:gd name="adj1" fmla="val 60000"/>
            <a:gd name="adj2" fmla="val 50000"/>
          </a:avLst>
        </a:prstGeom>
        <a:solidFill>
          <a:schemeClr val="accent4">
            <a:hueOff val="-1116192"/>
            <a:satOff val="6725"/>
            <a:lumOff val="5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4110900" y="293017"/>
        <a:ext cx="192410" cy="192929"/>
      </dsp:txXfrm>
    </dsp:sp>
    <dsp:sp modelId="{B417C6AF-CEF4-4C2D-8B78-6885D1497BAC}">
      <dsp:nvSpPr>
        <dsp:cNvPr id="0" name=""/>
        <dsp:cNvSpPr/>
      </dsp:nvSpPr>
      <dsp:spPr>
        <a:xfrm>
          <a:off x="4515430" y="0"/>
          <a:ext cx="1296569" cy="777941"/>
        </a:xfrm>
        <a:prstGeom prst="roundRect">
          <a:avLst>
            <a:gd name="adj" fmla="val 10000"/>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400" b="1" kern="1200" dirty="0" smtClean="0">
              <a:latin typeface="微软雅黑" panose="020B0503020204020204" pitchFamily="34" charset="-122"/>
              <a:ea typeface="微软雅黑" panose="020B0503020204020204" pitchFamily="34" charset="-122"/>
            </a:rPr>
            <a:t>专业设置调研</a:t>
          </a:r>
        </a:p>
        <a:p>
          <a:pPr lvl="0" algn="ctr" defTabSz="622300">
            <a:lnSpc>
              <a:spcPct val="9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分析</a:t>
          </a:r>
          <a:endParaRPr lang="zh-CN" altLang="en-US" sz="1400" b="1" kern="1200" dirty="0">
            <a:latin typeface="微软雅黑" panose="020B0503020204020204" pitchFamily="34" charset="-122"/>
            <a:ea typeface="微软雅黑" panose="020B0503020204020204" pitchFamily="34" charset="-122"/>
          </a:endParaRPr>
        </a:p>
      </dsp:txBody>
      <dsp:txXfrm>
        <a:off x="4538215" y="22785"/>
        <a:ext cx="1250999" cy="732371"/>
      </dsp:txXfrm>
    </dsp:sp>
    <dsp:sp modelId="{3E91E7B2-B94D-4836-A047-21A8F5AB0E57}">
      <dsp:nvSpPr>
        <dsp:cNvPr id="0" name=""/>
        <dsp:cNvSpPr/>
      </dsp:nvSpPr>
      <dsp:spPr>
        <a:xfrm rot="5400000">
          <a:off x="5026022" y="869171"/>
          <a:ext cx="275386" cy="321549"/>
        </a:xfrm>
        <a:prstGeom prst="rightArrow">
          <a:avLst>
            <a:gd name="adj1" fmla="val 60000"/>
            <a:gd name="adj2" fmla="val 50000"/>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5400000">
        <a:off x="5067251" y="892252"/>
        <a:ext cx="192929" cy="192770"/>
      </dsp:txXfrm>
    </dsp:sp>
    <dsp:sp modelId="{075D0839-528B-4B0F-84B4-175257F2A9CD}">
      <dsp:nvSpPr>
        <dsp:cNvPr id="0" name=""/>
        <dsp:cNvSpPr/>
      </dsp:nvSpPr>
      <dsp:spPr>
        <a:xfrm>
          <a:off x="4515430" y="1297538"/>
          <a:ext cx="1296569" cy="777941"/>
        </a:xfrm>
        <a:prstGeom prst="roundRect">
          <a:avLst>
            <a:gd name="adj" fmla="val 10000"/>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专业设置可行性报告编写</a:t>
          </a:r>
          <a:endParaRPr lang="zh-CN" altLang="en-US" sz="1400" b="1" kern="1200" dirty="0">
            <a:latin typeface="微软雅黑" panose="020B0503020204020204" pitchFamily="34" charset="-122"/>
            <a:ea typeface="微软雅黑" panose="020B0503020204020204" pitchFamily="34" charset="-122"/>
          </a:endParaRPr>
        </a:p>
      </dsp:txBody>
      <dsp:txXfrm>
        <a:off x="4538215" y="1320323"/>
        <a:ext cx="1250999" cy="732371"/>
      </dsp:txXfrm>
    </dsp:sp>
    <dsp:sp modelId="{1E04C35F-6326-4F79-9857-9D5042B5F963}">
      <dsp:nvSpPr>
        <dsp:cNvPr id="0" name=""/>
        <dsp:cNvSpPr/>
      </dsp:nvSpPr>
      <dsp:spPr>
        <a:xfrm rot="10800000">
          <a:off x="4126459" y="1525735"/>
          <a:ext cx="274872" cy="321549"/>
        </a:xfrm>
        <a:prstGeom prst="rightArrow">
          <a:avLst>
            <a:gd name="adj1" fmla="val 60000"/>
            <a:gd name="adj2" fmla="val 50000"/>
          </a:avLst>
        </a:prstGeom>
        <a:solidFill>
          <a:schemeClr val="accent4">
            <a:hueOff val="-3348577"/>
            <a:satOff val="20174"/>
            <a:lumOff val="161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4208921" y="1590045"/>
        <a:ext cx="192410" cy="192929"/>
      </dsp:txXfrm>
    </dsp:sp>
    <dsp:sp modelId="{EE4DFDC9-0EF9-460E-BAB2-6015AB98DDFE}">
      <dsp:nvSpPr>
        <dsp:cNvPr id="0" name=""/>
        <dsp:cNvSpPr/>
      </dsp:nvSpPr>
      <dsp:spPr>
        <a:xfrm>
          <a:off x="2700233" y="1297538"/>
          <a:ext cx="1296569" cy="777941"/>
        </a:xfrm>
        <a:prstGeom prst="roundRect">
          <a:avLst>
            <a:gd name="adj" fmla="val 10000"/>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专业设置论证</a:t>
          </a:r>
          <a:endParaRPr lang="zh-CN" altLang="en-US" sz="1400" b="1" kern="1200" dirty="0">
            <a:latin typeface="微软雅黑" panose="020B0503020204020204" pitchFamily="34" charset="-122"/>
            <a:ea typeface="微软雅黑" panose="020B0503020204020204" pitchFamily="34" charset="-122"/>
          </a:endParaRPr>
        </a:p>
      </dsp:txBody>
      <dsp:txXfrm>
        <a:off x="2723018" y="1320323"/>
        <a:ext cx="1250999" cy="732371"/>
      </dsp:txXfrm>
    </dsp:sp>
    <dsp:sp modelId="{71A58AF6-2F2C-44D5-B118-1FEC9D869D96}">
      <dsp:nvSpPr>
        <dsp:cNvPr id="0" name=""/>
        <dsp:cNvSpPr/>
      </dsp:nvSpPr>
      <dsp:spPr>
        <a:xfrm rot="10800000">
          <a:off x="2311262" y="1525735"/>
          <a:ext cx="274872" cy="321549"/>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2393724" y="1590045"/>
        <a:ext cx="192410" cy="192929"/>
      </dsp:txXfrm>
    </dsp:sp>
    <dsp:sp modelId="{CBF17B0B-9654-401B-86F6-77B6D862D1C7}">
      <dsp:nvSpPr>
        <dsp:cNvPr id="0" name=""/>
        <dsp:cNvSpPr/>
      </dsp:nvSpPr>
      <dsp:spPr>
        <a:xfrm>
          <a:off x="885035" y="1297538"/>
          <a:ext cx="1296569" cy="777941"/>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人才</a:t>
          </a:r>
          <a:r>
            <a:rPr lang="zh-CN" altLang="en-US" sz="1400" b="1" kern="1200" dirty="0">
              <a:latin typeface="微软雅黑" panose="020B0503020204020204" pitchFamily="34" charset="-122"/>
              <a:ea typeface="微软雅黑" panose="020B0503020204020204" pitchFamily="34" charset="-122"/>
            </a:rPr>
            <a:t>培养方案</a:t>
          </a:r>
        </a:p>
      </dsp:txBody>
      <dsp:txXfrm>
        <a:off x="907820" y="1320323"/>
        <a:ext cx="1250999" cy="732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75A8D-709A-434F-8A03-C0AD9DCE456D}">
      <dsp:nvSpPr>
        <dsp:cNvPr id="0" name=""/>
        <dsp:cNvSpPr/>
      </dsp:nvSpPr>
      <dsp:spPr>
        <a:xfrm>
          <a:off x="0" y="0"/>
          <a:ext cx="4477459" cy="1079740"/>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74C35FE-7E05-4A36-8176-FD1FFCBD0596}">
      <dsp:nvSpPr>
        <dsp:cNvPr id="0" name=""/>
        <dsp:cNvSpPr/>
      </dsp:nvSpPr>
      <dsp:spPr>
        <a:xfrm>
          <a:off x="25615" y="323921"/>
          <a:ext cx="790087" cy="431896"/>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文化熏陶</a:t>
          </a:r>
        </a:p>
      </dsp:txBody>
      <dsp:txXfrm>
        <a:off x="46698" y="345004"/>
        <a:ext cx="747921" cy="389730"/>
      </dsp:txXfrm>
    </dsp:sp>
    <dsp:sp modelId="{A724122E-4719-4277-9AC8-E16235D86D74}">
      <dsp:nvSpPr>
        <dsp:cNvPr id="0" name=""/>
        <dsp:cNvSpPr/>
      </dsp:nvSpPr>
      <dsp:spPr>
        <a:xfrm>
          <a:off x="979855" y="323921"/>
          <a:ext cx="657243" cy="431896"/>
        </a:xfrm>
        <a:prstGeom prst="roundRect">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创新思维训练</a:t>
          </a:r>
        </a:p>
      </dsp:txBody>
      <dsp:txXfrm>
        <a:off x="1000938" y="345004"/>
        <a:ext cx="615077" cy="389730"/>
      </dsp:txXfrm>
    </dsp:sp>
    <dsp:sp modelId="{EA9C3EC2-12DD-4D31-8199-B4865CDE1617}">
      <dsp:nvSpPr>
        <dsp:cNvPr id="0" name=""/>
        <dsp:cNvSpPr/>
      </dsp:nvSpPr>
      <dsp:spPr>
        <a:xfrm>
          <a:off x="1838468" y="323921"/>
          <a:ext cx="699758" cy="431896"/>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创客实践</a:t>
          </a:r>
        </a:p>
      </dsp:txBody>
      <dsp:txXfrm>
        <a:off x="1859551" y="345004"/>
        <a:ext cx="657592" cy="389730"/>
      </dsp:txXfrm>
    </dsp:sp>
    <dsp:sp modelId="{67D15CF9-5179-46A1-A660-198859E5E786}">
      <dsp:nvSpPr>
        <dsp:cNvPr id="0" name=""/>
        <dsp:cNvSpPr/>
      </dsp:nvSpPr>
      <dsp:spPr>
        <a:xfrm>
          <a:off x="2711970" y="323921"/>
          <a:ext cx="734271" cy="431896"/>
        </a:xfrm>
        <a:prstGeom prst="roundRect">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创业能力培养</a:t>
          </a:r>
        </a:p>
      </dsp:txBody>
      <dsp:txXfrm>
        <a:off x="2733053" y="345004"/>
        <a:ext cx="692105" cy="389730"/>
      </dsp:txXfrm>
    </dsp:sp>
    <dsp:sp modelId="{82699592-9DDB-4624-8A67-3BE34F82486E}">
      <dsp:nvSpPr>
        <dsp:cNvPr id="0" name=""/>
        <dsp:cNvSpPr/>
      </dsp:nvSpPr>
      <dsp:spPr>
        <a:xfrm>
          <a:off x="3600551" y="323921"/>
          <a:ext cx="684444" cy="431896"/>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孵化引领</a:t>
          </a:r>
        </a:p>
      </dsp:txBody>
      <dsp:txXfrm>
        <a:off x="3621634" y="345004"/>
        <a:ext cx="642278" cy="3897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38BAB1-188B-4086-A58A-F7068838494C}" type="datetimeFigureOut">
              <a:rPr lang="zh-CN" altLang="en-US" smtClean="0"/>
              <a:pPr/>
              <a:t>2018/9/4</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77C174-9A2B-4F4D-8F9D-AB2EBE80580A}" type="slidenum">
              <a:rPr lang="zh-CN" altLang="en-US" smtClean="0"/>
              <a:pPr/>
              <a:t>‹#›</a:t>
            </a:fld>
            <a:endParaRPr lang="zh-CN" altLang="en-US"/>
          </a:p>
        </p:txBody>
      </p:sp>
    </p:spTree>
    <p:extLst>
      <p:ext uri="{BB962C8B-B14F-4D97-AF65-F5344CB8AC3E}">
        <p14:creationId xmlns:p14="http://schemas.microsoft.com/office/powerpoint/2010/main" val="18022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cxnSp>
        <p:nvCxnSpPr>
          <p:cNvPr id="7" name="直接连接符 6"/>
          <p:cNvCxnSpPr/>
          <p:nvPr userDrawn="1"/>
        </p:nvCxnSpPr>
        <p:spPr>
          <a:xfrm>
            <a:off x="8136416" y="5568270"/>
            <a:ext cx="180000" cy="0"/>
          </a:xfrm>
          <a:prstGeom prst="line">
            <a:avLst/>
          </a:prstGeom>
          <a:ln w="12700">
            <a:solidFill>
              <a:srgbClr val="984807"/>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0" y="5425476"/>
            <a:ext cx="4262264" cy="230832"/>
          </a:xfrm>
          <a:prstGeom prst="rect">
            <a:avLst/>
          </a:prstGeom>
          <a:noFill/>
        </p:spPr>
        <p:txBody>
          <a:bodyPr wrap="square">
            <a:spAutoFit/>
          </a:bodyPr>
          <a:lstStyle/>
          <a:p>
            <a:pPr algn="l">
              <a:defRPr/>
            </a:pPr>
            <a:r>
              <a:rPr lang="zh-CN" altLang="en-US" sz="900" dirty="0">
                <a:solidFill>
                  <a:schemeClr val="accent6">
                    <a:lumMod val="50000"/>
                  </a:schemeClr>
                </a:solidFill>
                <a:latin typeface="微软雅黑" pitchFamily="34" charset="-122"/>
                <a:ea typeface="微软雅黑" pitchFamily="34" charset="-122"/>
              </a:rPr>
              <a:t>深圳国泰安教育技术股份有限公司 版权所有    </a:t>
            </a:r>
            <a:r>
              <a:rPr lang="en-US" altLang="zh-CN" sz="900" dirty="0">
                <a:solidFill>
                  <a:schemeClr val="accent6">
                    <a:lumMod val="50000"/>
                  </a:schemeClr>
                </a:solidFill>
                <a:latin typeface="微软雅黑" pitchFamily="34" charset="-122"/>
                <a:ea typeface="微软雅黑" pitchFamily="34" charset="-122"/>
              </a:rPr>
              <a:t>2016© GTA. All rights reserved.</a:t>
            </a:r>
            <a:endParaRPr lang="zh-CN" altLang="en-US" dirty="0">
              <a:solidFill>
                <a:schemeClr val="accent6">
                  <a:lumMod val="50000"/>
                </a:schemeClr>
              </a:solidFill>
            </a:endParaRPr>
          </a:p>
        </p:txBody>
      </p:sp>
      <p:sp>
        <p:nvSpPr>
          <p:cNvPr id="9" name="Rectangle 5"/>
          <p:cNvSpPr>
            <a:spLocks noChangeArrowheads="1"/>
          </p:cNvSpPr>
          <p:nvPr userDrawn="1"/>
        </p:nvSpPr>
        <p:spPr bwMode="gray">
          <a:xfrm>
            <a:off x="8264789" y="5449788"/>
            <a:ext cx="699699" cy="206376"/>
          </a:xfrm>
          <a:prstGeom prst="rect">
            <a:avLst/>
          </a:prstGeom>
          <a:noFill/>
          <a:ln w="9525">
            <a:noFill/>
            <a:miter lim="800000"/>
            <a:headEnd/>
            <a:tailEnd/>
          </a:ln>
        </p:spPr>
        <p:txBody>
          <a:bodyPr/>
          <a:lstStyle/>
          <a:p>
            <a:r>
              <a:rPr lang="de-DE" sz="1000" dirty="0">
                <a:solidFill>
                  <a:schemeClr val="accent6">
                    <a:lumMod val="50000"/>
                  </a:schemeClr>
                </a:solidFill>
                <a:cs typeface="Arial" charset="0"/>
              </a:rPr>
              <a:t>Page </a:t>
            </a:r>
            <a:r>
              <a:rPr lang="de-DE" sz="1000" dirty="0">
                <a:solidFill>
                  <a:schemeClr val="accent6">
                    <a:lumMod val="50000"/>
                  </a:schemeClr>
                </a:solidFill>
                <a:cs typeface="Arial" charset="0"/>
                <a:sym typeface="Wingdings" pitchFamily="2" charset="2"/>
              </a:rPr>
              <a:t></a:t>
            </a:r>
            <a:r>
              <a:rPr lang="de-DE" sz="1000" dirty="0">
                <a:solidFill>
                  <a:schemeClr val="accent6">
                    <a:lumMod val="50000"/>
                  </a:schemeClr>
                </a:solidFill>
                <a:cs typeface="Arial" charset="0"/>
              </a:rPr>
              <a:t> </a:t>
            </a:r>
            <a:fld id="{0B6D6995-4C9D-4B2B-8F70-F313D5F5D1FC}" type="slidenum">
              <a:rPr lang="de-DE" sz="1000" smtClean="0">
                <a:solidFill>
                  <a:schemeClr val="accent6">
                    <a:lumMod val="50000"/>
                  </a:schemeClr>
                </a:solidFill>
                <a:cs typeface="Arial" charset="0"/>
              </a:rPr>
              <a:pPr/>
              <a:t>‹#›</a:t>
            </a:fld>
            <a:endParaRPr lang="de-DE" sz="1000" dirty="0">
              <a:solidFill>
                <a:schemeClr val="accent6">
                  <a:lumMod val="50000"/>
                </a:schemeClr>
              </a:solidFill>
              <a:cs typeface="Arial" charset="0"/>
            </a:endParaRPr>
          </a:p>
        </p:txBody>
      </p:sp>
      <p:cxnSp>
        <p:nvCxnSpPr>
          <p:cNvPr id="10" name="直接连接符 9"/>
          <p:cNvCxnSpPr/>
          <p:nvPr userDrawn="1"/>
        </p:nvCxnSpPr>
        <p:spPr>
          <a:xfrm>
            <a:off x="8892480" y="5568270"/>
            <a:ext cx="180000" cy="0"/>
          </a:xfrm>
          <a:prstGeom prst="line">
            <a:avLst/>
          </a:prstGeom>
          <a:ln w="12700">
            <a:solidFill>
              <a:srgbClr val="984807"/>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56376" y="5247949"/>
            <a:ext cx="957239" cy="201839"/>
          </a:xfrm>
          <a:prstGeom prst="rect">
            <a:avLst/>
          </a:prstGeom>
        </p:spPr>
      </p:pic>
    </p:spTree>
    <p:extLst>
      <p:ext uri="{BB962C8B-B14F-4D97-AF65-F5344CB8AC3E}">
        <p14:creationId xmlns:p14="http://schemas.microsoft.com/office/powerpoint/2010/main" val="394395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361872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71979"/>
            <a:ext cx="2057400" cy="365654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71979"/>
            <a:ext cx="6019800" cy="365654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1400025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2136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49788"/>
            <a:ext cx="1896144" cy="215444"/>
            <a:chOff x="9438585" y="6539745"/>
            <a:chExt cx="2528192" cy="258533"/>
          </a:xfrm>
        </p:grpSpPr>
        <p:sp>
          <p:nvSpPr>
            <p:cNvPr id="11" name="标题 3"/>
            <p:cNvSpPr txBox="1">
              <a:spLocks/>
            </p:cNvSpPr>
            <p:nvPr userDrawn="1"/>
          </p:nvSpPr>
          <p:spPr>
            <a:xfrm>
              <a:off x="9523068" y="6539745"/>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87286373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0362"/>
            <a:ext cx="1896144" cy="215450"/>
            <a:chOff x="9438585" y="6540456"/>
            <a:chExt cx="2528192" cy="258534"/>
          </a:xfrm>
        </p:grpSpPr>
        <p:sp>
          <p:nvSpPr>
            <p:cNvPr id="11" name="标题 3"/>
            <p:cNvSpPr txBox="1">
              <a:spLocks/>
            </p:cNvSpPr>
            <p:nvPr userDrawn="1"/>
          </p:nvSpPr>
          <p:spPr>
            <a:xfrm>
              <a:off x="9523068" y="6540456"/>
              <a:ext cx="2340941" cy="25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5"/>
              <a:ext cx="168965" cy="16896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72434947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11107717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11107717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11107717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111077174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11107717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8958920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5"/>
            <a:chExt cx="2528192" cy="258533"/>
          </a:xfrm>
        </p:grpSpPr>
        <p:sp>
          <p:nvSpPr>
            <p:cNvPr id="11" name="标题 3"/>
            <p:cNvSpPr txBox="1">
              <a:spLocks/>
            </p:cNvSpPr>
            <p:nvPr userDrawn="1"/>
          </p:nvSpPr>
          <p:spPr>
            <a:xfrm>
              <a:off x="9523068" y="6545335"/>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111077174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111077174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111077174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111077174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67181738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67181738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67181738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78760475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78760475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9330925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30607019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345106328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345106328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409918579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409918579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30482941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84678299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84678299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40941"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84678299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84678299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grpSp>
        <p:nvGrpSpPr>
          <p:cNvPr id="7" name="组合 6"/>
          <p:cNvGrpSpPr/>
          <p:nvPr userDrawn="1"/>
        </p:nvGrpSpPr>
        <p:grpSpPr>
          <a:xfrm>
            <a:off x="0" y="5487547"/>
            <a:ext cx="7071795" cy="140804"/>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7078939" y="5454446"/>
            <a:ext cx="1896144" cy="215444"/>
            <a:chOff x="9438585" y="6545334"/>
            <a:chExt cx="2528192" cy="258533"/>
          </a:xfrm>
        </p:grpSpPr>
        <p:sp>
          <p:nvSpPr>
            <p:cNvPr id="11" name="标题 3"/>
            <p:cNvSpPr txBox="1">
              <a:spLocks/>
            </p:cNvSpPr>
            <p:nvPr userDrawn="1"/>
          </p:nvSpPr>
          <p:spPr>
            <a:xfrm>
              <a:off x="9523068" y="6545334"/>
              <a:ext cx="2359227" cy="25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r>
                <a:rPr lang="zh-CN" altLang="en-US" sz="800" b="0" dirty="0" smtClean="0">
                  <a:solidFill>
                    <a:srgbClr val="3E3A39"/>
                  </a:solidFill>
                  <a:latin typeface="微软雅黑" pitchFamily="34" charset="-122"/>
                </a:rPr>
                <a:t>深圳国泰安教育技术股份有限公司</a:t>
              </a:r>
              <a:endParaRPr lang="zh-CN" altLang="en-US" sz="8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174178" y="181765"/>
            <a:ext cx="921611" cy="224140"/>
          </a:xfrm>
          <a:prstGeom prst="rect">
            <a:avLst/>
          </a:prstGeom>
        </p:spPr>
      </p:pic>
      <p:grpSp>
        <p:nvGrpSpPr>
          <p:cNvPr id="3" name="组合 2"/>
          <p:cNvGrpSpPr/>
          <p:nvPr userDrawn="1"/>
        </p:nvGrpSpPr>
        <p:grpSpPr>
          <a:xfrm>
            <a:off x="8704288" y="189452"/>
            <a:ext cx="447440" cy="266675"/>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9144000" cy="6597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Tree>
    <p:extLst>
      <p:ext uri="{BB962C8B-B14F-4D97-AF65-F5344CB8AC3E}">
        <p14:creationId xmlns:p14="http://schemas.microsoft.com/office/powerpoint/2010/main" val="28467829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000125"/>
            <a:ext cx="4038600" cy="2828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00125"/>
            <a:ext cx="4038600" cy="2828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2531539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42025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236747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D17276-F053-426D-8800-06AB65657C47}" type="slidenum">
              <a:rPr lang="zh-CN" altLang="en-US" smtClean="0"/>
              <a:pPr/>
              <a:t>‹#›</a:t>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56376" y="5247949"/>
            <a:ext cx="957239" cy="201839"/>
          </a:xfrm>
          <a:prstGeom prst="rect">
            <a:avLst/>
          </a:prstGeom>
        </p:spPr>
      </p:pic>
    </p:spTree>
    <p:extLst>
      <p:ext uri="{BB962C8B-B14F-4D97-AF65-F5344CB8AC3E}">
        <p14:creationId xmlns:p14="http://schemas.microsoft.com/office/powerpoint/2010/main" val="198121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7541"/>
            <a:ext cx="3008313" cy="968376"/>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367894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978FD0-B23A-4681-9130-BB500B28C59A}" type="datetimeFigureOut">
              <a:rPr lang="zh-CN" altLang="en-US" smtClean="0"/>
              <a:pPr/>
              <a:t>2018/9/4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3581879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1"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3978FD0-B23A-4681-9130-BB500B28C59A}" type="datetimeFigureOut">
              <a:rPr lang="zh-CN" altLang="en-US" smtClean="0"/>
              <a:pPr/>
              <a:t>2018/9/4</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5AD17276-F053-426D-8800-06AB65657C47}" type="slidenum">
              <a:rPr lang="zh-CN" altLang="en-US" smtClean="0"/>
              <a:pPr/>
              <a:t>‹#›</a:t>
            </a:fld>
            <a:endParaRPr lang="zh-CN" altLang="en-US"/>
          </a:p>
        </p:txBody>
      </p:sp>
    </p:spTree>
    <p:extLst>
      <p:ext uri="{BB962C8B-B14F-4D97-AF65-F5344CB8AC3E}">
        <p14:creationId xmlns:p14="http://schemas.microsoft.com/office/powerpoint/2010/main" val="500346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90" r:id="rId24"/>
    <p:sldLayoutId id="2147483691" r:id="rId25"/>
    <p:sldLayoutId id="2147483692"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3" r:id="rId35"/>
    <p:sldLayoutId id="2147483704" r:id="rId36"/>
    <p:sldLayoutId id="2147483705" r:id="rId37"/>
    <p:sldLayoutId id="2147483706" r:id="rId38"/>
    <p:sldLayoutId id="2147483707" r:id="rId3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png"/><Relationship Id="rId5" Type="http://schemas.openxmlformats.org/officeDocument/2006/relationships/slideLayout" Target="../slideLayouts/slideLayout29.xml"/><Relationship Id="rId4" Type="http://schemas.openxmlformats.org/officeDocument/2006/relationships/tags" Target="../tags/tag25.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tiff"/><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2.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tags" Target="../tags/tag27.xml"/><Relationship Id="rId16" Type="http://schemas.openxmlformats.org/officeDocument/2006/relationships/image" Target="../media/image24.tiff"/><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0.png"/><Relationship Id="rId5" Type="http://schemas.openxmlformats.org/officeDocument/2006/relationships/tags" Target="../tags/tag30.xml"/><Relationship Id="rId15" Type="http://schemas.openxmlformats.org/officeDocument/2006/relationships/image" Target="../media/image14.png"/><Relationship Id="rId10" Type="http://schemas.openxmlformats.org/officeDocument/2006/relationships/slideLayout" Target="../slideLayouts/slideLayout28.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4.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tags" Target="../tags/tag39.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30.xml"/><Relationship Id="rId11" Type="http://schemas.openxmlformats.org/officeDocument/2006/relationships/image" Target="../media/image33.jpeg"/><Relationship Id="rId5" Type="http://schemas.openxmlformats.org/officeDocument/2006/relationships/video" Target="file:///F:\20150615&#26234;&#22253;\3D&#20135;&#21697;&#23637;&#31034;&#30005;&#23376;&#20070;\&#23637;&#21381;&#26041;&#26696;&#23436;&#20840;\3D&#26053;&#28216;&#22810;&#32500;&#25945;&#23398;&#23454;&#35757;&#24179;&#21488;ppt.wmv" TargetMode="External"/><Relationship Id="rId15" Type="http://schemas.openxmlformats.org/officeDocument/2006/relationships/image" Target="../media/image37.jpeg"/><Relationship Id="rId10" Type="http://schemas.openxmlformats.org/officeDocument/2006/relationships/image" Target="../media/image32.png"/><Relationship Id="rId4" Type="http://schemas.openxmlformats.org/officeDocument/2006/relationships/tags" Target="../tags/tag40.xml"/><Relationship Id="rId9" Type="http://schemas.openxmlformats.org/officeDocument/2006/relationships/image" Target="../media/image31.png"/><Relationship Id="rId1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43.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diagramQuickStyle" Target="../diagrams/quickStyle2.xml"/><Relationship Id="rId3" Type="http://schemas.microsoft.com/office/2007/relationships/hdphoto" Target="../media/hdphoto2.wdp"/><Relationship Id="rId7" Type="http://schemas.openxmlformats.org/officeDocument/2006/relationships/image" Target="../media/image48.png"/><Relationship Id="rId12" Type="http://schemas.openxmlformats.org/officeDocument/2006/relationships/diagramLayout" Target="../diagrams/layout2.xml"/><Relationship Id="rId2" Type="http://schemas.openxmlformats.org/officeDocument/2006/relationships/image" Target="../media/image44.png"/><Relationship Id="rId1" Type="http://schemas.openxmlformats.org/officeDocument/2006/relationships/slideLayout" Target="../slideLayouts/slideLayout33.xml"/><Relationship Id="rId6" Type="http://schemas.openxmlformats.org/officeDocument/2006/relationships/image" Target="../media/image47.png"/><Relationship Id="rId11" Type="http://schemas.openxmlformats.org/officeDocument/2006/relationships/diagramData" Target="../diagrams/data2.xml"/><Relationship Id="rId5" Type="http://schemas.openxmlformats.org/officeDocument/2006/relationships/image" Target="../media/image46.png"/><Relationship Id="rId15" Type="http://schemas.microsoft.com/office/2007/relationships/diagramDrawing" Target="../diagrams/drawing2.xml"/><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diagramColors" Target="../diagrams/colors2.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Layout" Target="../slideLayouts/slideLayout13.xml"/><Relationship Id="rId6" Type="http://schemas.openxmlformats.org/officeDocument/2006/relationships/image" Target="../media/image69.jpe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36.xml"/><Relationship Id="rId1" Type="http://schemas.openxmlformats.org/officeDocument/2006/relationships/tags" Target="../tags/tag45.xml"/><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10" Type="http://schemas.openxmlformats.org/officeDocument/2006/relationships/image" Target="../media/image78.png"/><Relationship Id="rId4" Type="http://schemas.openxmlformats.org/officeDocument/2006/relationships/tags" Target="../tags/tag49.xml"/><Relationship Id="rId9"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5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55.xml"/></Relationships>
</file>

<file path=ppt/slides/_rels/slide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slideLayout" Target="../slideLayouts/slideLayout15.xml"/><Relationship Id="rId1" Type="http://schemas.openxmlformats.org/officeDocument/2006/relationships/tags" Target="../tags/tag56.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Layout" Target="../slideLayouts/slideLayout16.xml"/><Relationship Id="rId1" Type="http://schemas.openxmlformats.org/officeDocument/2006/relationships/tags" Target="../tags/tag57.xml"/><Relationship Id="rId4" Type="http://schemas.openxmlformats.org/officeDocument/2006/relationships/image" Target="../media/image86.jpeg"/></Relationships>
</file>

<file path=ppt/slides/_rels/slide4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7.xml"/><Relationship Id="rId4" Type="http://schemas.openxmlformats.org/officeDocument/2006/relationships/image" Target="../media/image89.emf"/></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8.xml"/><Relationship Id="rId1" Type="http://schemas.openxmlformats.org/officeDocument/2006/relationships/tags" Target="../tags/tag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19.xml"/><Relationship Id="rId1" Type="http://schemas.openxmlformats.org/officeDocument/2006/relationships/tags" Target="../tags/tag59.xml"/></Relationships>
</file>

<file path=ppt/slides/_rels/slide5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slideLayout" Target="../slideLayouts/slideLayout20.xml"/><Relationship Id="rId1" Type="http://schemas.openxmlformats.org/officeDocument/2006/relationships/tags" Target="../tags/tag60.xml"/></Relationships>
</file>

<file path=ppt/slides/_rels/slide5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slideLayout" Target="../slideLayouts/slideLayout21.xml"/><Relationship Id="rId1" Type="http://schemas.openxmlformats.org/officeDocument/2006/relationships/tags" Target="../tags/tag61.xml"/></Relationships>
</file>

<file path=ppt/slides/_rels/slide5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Layout" Target="../slideLayouts/slideLayout22.xml"/><Relationship Id="rId1" Type="http://schemas.openxmlformats.org/officeDocument/2006/relationships/tags" Target="../tags/tag62.xml"/><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63.xml"/><Relationship Id="rId1" Type="http://schemas.openxmlformats.org/officeDocument/2006/relationships/vmlDrawing" Target="../drawings/vmlDrawing1.vml"/><Relationship Id="rId6" Type="http://schemas.openxmlformats.org/officeDocument/2006/relationships/image" Target="../media/image96.png"/><Relationship Id="rId5" Type="http://schemas.openxmlformats.org/officeDocument/2006/relationships/oleObject" Target="../embeddings/oleObject1.bin"/><Relationship Id="rId4" Type="http://schemas.openxmlformats.org/officeDocument/2006/relationships/image" Target="../media/image97.jpe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4776474"/>
            <a:ext cx="9144000" cy="947493"/>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323" tIns="35662" rIns="71323" bIns="35662"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46"/>
            <a:ext cx="9144000" cy="208934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
        <p:nvSpPr>
          <p:cNvPr id="19" name="任意多边形 18"/>
          <p:cNvSpPr/>
          <p:nvPr/>
        </p:nvSpPr>
        <p:spPr>
          <a:xfrm>
            <a:off x="1" y="1"/>
            <a:ext cx="9143999" cy="2099454"/>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
        <p:nvSpPr>
          <p:cNvPr id="20" name="等腰三角形 19"/>
          <p:cNvSpPr/>
          <p:nvPr/>
        </p:nvSpPr>
        <p:spPr>
          <a:xfrm>
            <a:off x="0" y="145"/>
            <a:ext cx="7866044" cy="208934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sp>
        <p:nvSpPr>
          <p:cNvPr id="37" name="任意多边形 36"/>
          <p:cNvSpPr/>
          <p:nvPr/>
        </p:nvSpPr>
        <p:spPr>
          <a:xfrm>
            <a:off x="5378986" y="1"/>
            <a:ext cx="3751244" cy="2073693"/>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grpSp>
        <p:nvGrpSpPr>
          <p:cNvPr id="48" name="组合 47"/>
          <p:cNvGrpSpPr/>
          <p:nvPr/>
        </p:nvGrpSpPr>
        <p:grpSpPr>
          <a:xfrm>
            <a:off x="7210425" y="5158782"/>
            <a:ext cx="1412081" cy="189026"/>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endParaRPr lang="zh-CN" altLang="en-US" sz="80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00" spc="78"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2936"/>
            <a:ext cx="4865915" cy="2173724"/>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361139" y="1688036"/>
            <a:ext cx="2813706" cy="370057"/>
          </a:xfrm>
          <a:prstGeom prst="rect">
            <a:avLst/>
          </a:prstGeom>
        </p:spPr>
      </p:pic>
      <p:sp>
        <p:nvSpPr>
          <p:cNvPr id="13" name="标题 3"/>
          <p:cNvSpPr txBox="1">
            <a:spLocks/>
          </p:cNvSpPr>
          <p:nvPr/>
        </p:nvSpPr>
        <p:spPr>
          <a:xfrm>
            <a:off x="394360" y="2353444"/>
            <a:ext cx="8426112" cy="90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712737">
              <a:lnSpc>
                <a:spcPct val="150000"/>
              </a:lnSpc>
            </a:pPr>
            <a:r>
              <a:rPr lang="zh-CN" altLang="en-US" sz="3600" dirty="0">
                <a:solidFill>
                  <a:srgbClr val="1074BB"/>
                </a:solidFill>
                <a:latin typeface="微软雅黑" pitchFamily="34" charset="-122"/>
              </a:rPr>
              <a:t>中职</a:t>
            </a:r>
            <a:r>
              <a:rPr lang="zh-CN" altLang="en-US" sz="3600" dirty="0" smtClean="0">
                <a:solidFill>
                  <a:srgbClr val="1074BB"/>
                </a:solidFill>
                <a:latin typeface="微软雅黑" pitchFamily="34" charset="-122"/>
              </a:rPr>
              <a:t>学校升格高职院校全面建设解决</a:t>
            </a:r>
            <a:r>
              <a:rPr lang="zh-CN" altLang="en-US" sz="3600" dirty="0">
                <a:solidFill>
                  <a:srgbClr val="1074BB"/>
                </a:solidFill>
                <a:latin typeface="微软雅黑" pitchFamily="34" charset="-122"/>
              </a:rPr>
              <a:t>方案</a:t>
            </a:r>
            <a:endParaRPr lang="en-US" altLang="zh-CN" sz="3600" dirty="0">
              <a:solidFill>
                <a:srgbClr val="1074BB"/>
              </a:solidFill>
              <a:latin typeface="微软雅黑" pitchFamily="34" charset="-122"/>
            </a:endParaRPr>
          </a:p>
        </p:txBody>
      </p:sp>
      <p:sp>
        <p:nvSpPr>
          <p:cNvPr id="17" name="TextBox 16"/>
          <p:cNvSpPr txBox="1">
            <a:spLocks noChangeArrowheads="1"/>
          </p:cNvSpPr>
          <p:nvPr/>
        </p:nvSpPr>
        <p:spPr bwMode="auto">
          <a:xfrm>
            <a:off x="2843808" y="3475150"/>
            <a:ext cx="3288579" cy="842108"/>
          </a:xfrm>
          <a:prstGeom prst="rect">
            <a:avLst/>
          </a:prstGeom>
          <a:noFill/>
          <a:ln w="9525">
            <a:noFill/>
            <a:miter lim="800000"/>
            <a:headEnd/>
            <a:tailEnd/>
          </a:ln>
        </p:spPr>
        <p:txBody>
          <a:bodyPr wrap="square" lIns="132924" tIns="66462" rIns="132924" bIns="66462">
            <a:spAutoFit/>
          </a:bodyPr>
          <a:lstStyle/>
          <a:p>
            <a:pPr algn="ctr">
              <a:spcBef>
                <a:spcPts val="600"/>
              </a:spcBef>
              <a:spcAft>
                <a:spcPts val="600"/>
              </a:spcAft>
            </a:pPr>
            <a:r>
              <a:rPr lang="zh-CN" altLang="en-US" sz="2000" b="1" dirty="0" smtClean="0">
                <a:latin typeface="微软雅黑" pitchFamily="34" charset="-122"/>
                <a:ea typeface="微软雅黑" pitchFamily="34" charset="-122"/>
              </a:rPr>
              <a:t>国泰安战略项目事业部</a:t>
            </a:r>
            <a:endParaRPr lang="en-US" altLang="zh-CN" sz="2000" b="1" dirty="0" smtClean="0">
              <a:latin typeface="微软雅黑" pitchFamily="34" charset="-122"/>
              <a:ea typeface="微软雅黑" pitchFamily="34" charset="-122"/>
            </a:endParaRPr>
          </a:p>
          <a:p>
            <a:pPr algn="ctr">
              <a:spcBef>
                <a:spcPts val="600"/>
              </a:spcBef>
              <a:spcAft>
                <a:spcPts val="600"/>
              </a:spcAft>
            </a:pP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r>
              <a:rPr lang="en-US" altLang="zh-CN" sz="1600" b="1" dirty="0" smtClean="0">
                <a:latin typeface="微软雅黑" pitchFamily="34" charset="-122"/>
                <a:ea typeface="微软雅黑" pitchFamily="34" charset="-122"/>
              </a:rPr>
              <a:t>9</a:t>
            </a:r>
            <a:r>
              <a:rPr lang="zh-CN" altLang="en-US" sz="1600" b="1" dirty="0" smtClean="0">
                <a:latin typeface="微软雅黑" pitchFamily="34" charset="-122"/>
                <a:ea typeface="微软雅黑" pitchFamily="34" charset="-122"/>
              </a:rPr>
              <a:t>月</a:t>
            </a:r>
            <a:endParaRPr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207997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1" name="MH_Other_5"/>
          <p:cNvSpPr>
            <a:spLocks noChangeArrowheads="1"/>
          </p:cNvSpPr>
          <p:nvPr>
            <p:custDataLst>
              <p:tags r:id="rId1"/>
            </p:custDataLst>
          </p:nvPr>
        </p:nvSpPr>
        <p:spPr bwMode="auto">
          <a:xfrm>
            <a:off x="156678" y="599086"/>
            <a:ext cx="2903154" cy="49582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（二</a:t>
            </a:r>
            <a:r>
              <a:rPr lang="zh-CN" altLang="en-US" sz="2000" b="1" dirty="0" smtClean="0">
                <a:solidFill>
                  <a:srgbClr val="FFFFFF"/>
                </a:solidFill>
                <a:ea typeface="微软雅黑" pitchFamily="34" charset="-122"/>
              </a:rPr>
              <a:t>） </a:t>
            </a:r>
            <a:r>
              <a:rPr lang="zh-CN" altLang="zh-CN" sz="2000" b="1" dirty="0" smtClean="0">
                <a:solidFill>
                  <a:srgbClr val="FFFFFF"/>
                </a:solidFill>
                <a:ea typeface="微软雅黑" pitchFamily="34" charset="-122"/>
              </a:rPr>
              <a:t>申建</a:t>
            </a:r>
            <a:r>
              <a:rPr lang="zh-CN" altLang="en-US" sz="2000" b="1" dirty="0" smtClean="0">
                <a:solidFill>
                  <a:srgbClr val="FFFFFF"/>
                </a:solidFill>
                <a:ea typeface="微软雅黑" pitchFamily="34" charset="-122"/>
              </a:rPr>
              <a:t>的</a:t>
            </a:r>
            <a:r>
              <a:rPr lang="zh-CN" altLang="en-US" sz="2000" b="1" dirty="0">
                <a:solidFill>
                  <a:srgbClr val="FFFFFF"/>
                </a:solidFill>
                <a:ea typeface="微软雅黑" pitchFamily="34" charset="-122"/>
              </a:rPr>
              <a:t>主要指标</a:t>
            </a:r>
          </a:p>
        </p:txBody>
      </p:sp>
      <p:cxnSp>
        <p:nvCxnSpPr>
          <p:cNvPr id="32" name="直接连接符 31"/>
          <p:cNvCxnSpPr/>
          <p:nvPr/>
        </p:nvCxnSpPr>
        <p:spPr>
          <a:xfrm>
            <a:off x="1326312" y="337344"/>
            <a:ext cx="7350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3098167451"/>
              </p:ext>
            </p:extLst>
          </p:nvPr>
        </p:nvGraphicFramePr>
        <p:xfrm>
          <a:off x="664501" y="1273324"/>
          <a:ext cx="7920879" cy="3932664"/>
        </p:xfrm>
        <a:graphic>
          <a:graphicData uri="http://schemas.openxmlformats.org/drawingml/2006/table">
            <a:tbl>
              <a:tblPr firstRow="1" bandRow="1">
                <a:tableStyleId>{5C22544A-7EE6-4342-B048-85BDC9FD1C3A}</a:tableStyleId>
              </a:tblPr>
              <a:tblGrid>
                <a:gridCol w="1176972"/>
                <a:gridCol w="2995927"/>
                <a:gridCol w="1780461"/>
                <a:gridCol w="1967519"/>
              </a:tblGrid>
              <a:tr h="432048">
                <a:tc>
                  <a:txBody>
                    <a:bodyPr/>
                    <a:lstStyle/>
                    <a:p>
                      <a:pPr algn="ctr"/>
                      <a:r>
                        <a:rPr lang="zh-CN" altLang="en-US" sz="1400" dirty="0" smtClean="0">
                          <a:solidFill>
                            <a:schemeClr val="tx1"/>
                          </a:solidFill>
                          <a:latin typeface="微软雅黑" pitchFamily="34" charset="-122"/>
                          <a:ea typeface="微软雅黑" pitchFamily="34" charset="-122"/>
                        </a:rPr>
                        <a:t>指标名称</a:t>
                      </a:r>
                      <a:endParaRPr lang="zh-CN" altLang="en-US" sz="1400" dirty="0">
                        <a:solidFill>
                          <a:schemeClr val="tx1"/>
                        </a:solidFill>
                        <a:latin typeface="微软雅黑" pitchFamily="34" charset="-122"/>
                        <a:ea typeface="微软雅黑" pitchFamily="34" charset="-122"/>
                      </a:endParaRPr>
                    </a:p>
                  </a:txBody>
                  <a:tcPr anchor="ctr">
                    <a:solidFill>
                      <a:schemeClr val="tx2">
                        <a:lumMod val="20000"/>
                        <a:lumOff val="80000"/>
                      </a:schemeClr>
                    </a:solidFill>
                  </a:tcPr>
                </a:tc>
                <a:tc>
                  <a:txBody>
                    <a:bodyPr/>
                    <a:lstStyle/>
                    <a:p>
                      <a:pPr marL="0" algn="ctr"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规定标准</a:t>
                      </a:r>
                      <a:endParaRPr lang="zh-CN" altLang="en-US" sz="1400" b="1" kern="1200" dirty="0">
                        <a:solidFill>
                          <a:schemeClr val="tx1"/>
                        </a:solidFill>
                        <a:latin typeface="微软雅黑" pitchFamily="34" charset="-122"/>
                        <a:ea typeface="微软雅黑" pitchFamily="34" charset="-122"/>
                        <a:cs typeface="+mn-cs"/>
                      </a:endParaRPr>
                    </a:p>
                  </a:txBody>
                  <a:tcPr anchor="ctr">
                    <a:solidFill>
                      <a:schemeClr val="tx2">
                        <a:lumMod val="20000"/>
                        <a:lumOff val="80000"/>
                      </a:schemeClr>
                    </a:solidFill>
                  </a:tcPr>
                </a:tc>
                <a:tc>
                  <a:txBody>
                    <a:bodyPr/>
                    <a:lstStyle/>
                    <a:p>
                      <a:pPr algn="ctr"/>
                      <a:r>
                        <a:rPr lang="zh-CN" altLang="en-US" sz="1400" dirty="0" smtClean="0">
                          <a:solidFill>
                            <a:schemeClr val="tx1"/>
                          </a:solidFill>
                          <a:latin typeface="微软雅黑" pitchFamily="34" charset="-122"/>
                          <a:ea typeface="微软雅黑" pitchFamily="34" charset="-122"/>
                        </a:rPr>
                        <a:t>指标名称</a:t>
                      </a:r>
                      <a:endParaRPr lang="zh-CN" altLang="en-US" sz="1400" dirty="0">
                        <a:solidFill>
                          <a:schemeClr val="tx1"/>
                        </a:solidFill>
                        <a:latin typeface="微软雅黑" pitchFamily="34" charset="-122"/>
                        <a:ea typeface="微软雅黑" pitchFamily="34" charset="-122"/>
                      </a:endParaRPr>
                    </a:p>
                  </a:txBody>
                  <a:tcPr anchor="ctr">
                    <a:solidFill>
                      <a:schemeClr val="tx2">
                        <a:lumMod val="20000"/>
                        <a:lumOff val="80000"/>
                      </a:schemeClr>
                    </a:solidFill>
                  </a:tcPr>
                </a:tc>
                <a:tc>
                  <a:txBody>
                    <a:bodyPr/>
                    <a:lstStyle/>
                    <a:p>
                      <a:pPr marL="0" algn="ctr" defTabSz="914400" rtl="0" eaLnBrk="1" latinLnBrk="0" hangingPunct="1"/>
                      <a:r>
                        <a:rPr lang="zh-CN" altLang="en-US" sz="1400" kern="1200" dirty="0" smtClean="0">
                          <a:solidFill>
                            <a:schemeClr val="tx1"/>
                          </a:solidFill>
                          <a:latin typeface="微软雅黑" pitchFamily="34" charset="-122"/>
                          <a:ea typeface="微软雅黑" pitchFamily="34" charset="-122"/>
                          <a:cs typeface="+mn-cs"/>
                        </a:rPr>
                        <a:t>规定标准</a:t>
                      </a:r>
                      <a:endParaRPr lang="zh-CN" altLang="en-US" sz="1400" kern="1200" dirty="0">
                        <a:solidFill>
                          <a:schemeClr val="tx1"/>
                        </a:solidFill>
                        <a:latin typeface="微软雅黑" pitchFamily="34" charset="-122"/>
                        <a:ea typeface="微软雅黑" pitchFamily="34" charset="-122"/>
                        <a:cs typeface="+mn-cs"/>
                      </a:endParaRPr>
                    </a:p>
                  </a:txBody>
                  <a:tcPr anchor="ctr">
                    <a:solidFill>
                      <a:schemeClr val="tx2">
                        <a:lumMod val="20000"/>
                        <a:lumOff val="80000"/>
                      </a:schemeClr>
                    </a:solidFill>
                  </a:tcPr>
                </a:tc>
              </a:tr>
              <a:tr h="635474">
                <a:tc>
                  <a:txBody>
                    <a:bodyPr/>
                    <a:lstStyle/>
                    <a:p>
                      <a:pPr marL="0" algn="ctr"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办学规模</a:t>
                      </a:r>
                      <a:endParaRPr lang="zh-CN" altLang="en-US" sz="1400" b="1" kern="1200" dirty="0">
                        <a:solidFill>
                          <a:schemeClr val="tx1"/>
                        </a:solidFill>
                        <a:latin typeface="微软雅黑" pitchFamily="34" charset="-122"/>
                        <a:ea typeface="微软雅黑" pitchFamily="34" charset="-122"/>
                        <a:cs typeface="+mn-cs"/>
                      </a:endParaRPr>
                    </a:p>
                  </a:txBody>
                  <a:tcPr anchor="ctr"/>
                </a:tc>
                <a:tc>
                  <a:txBody>
                    <a:bodyPr/>
                    <a:lstStyle/>
                    <a:p>
                      <a:pPr algn="ctr"/>
                      <a:r>
                        <a:rPr lang="zh-CN" altLang="en-US" sz="1400" b="0" kern="1200" dirty="0" smtClean="0">
                          <a:solidFill>
                            <a:schemeClr val="tx1"/>
                          </a:solidFill>
                          <a:latin typeface="微软雅黑" pitchFamily="34" charset="-122"/>
                          <a:ea typeface="微软雅黑" pitchFamily="34" charset="-122"/>
                          <a:cs typeface="+mn-cs"/>
                        </a:rPr>
                        <a:t>不少于</a:t>
                      </a:r>
                      <a:r>
                        <a:rPr lang="en-US" altLang="zh-CN" sz="1400" b="0" kern="1200" dirty="0" smtClean="0">
                          <a:solidFill>
                            <a:schemeClr val="tx1"/>
                          </a:solidFill>
                          <a:latin typeface="微软雅黑" pitchFamily="34" charset="-122"/>
                          <a:ea typeface="微软雅黑" pitchFamily="34" charset="-122"/>
                          <a:cs typeface="+mn-cs"/>
                        </a:rPr>
                        <a:t>2000</a:t>
                      </a:r>
                      <a:r>
                        <a:rPr lang="zh-CN" altLang="en-US" sz="1400" b="0" kern="1200" dirty="0" smtClean="0">
                          <a:solidFill>
                            <a:schemeClr val="tx1"/>
                          </a:solidFill>
                          <a:latin typeface="微软雅黑" pitchFamily="34" charset="-122"/>
                          <a:ea typeface="微软雅黑" pitchFamily="34" charset="-122"/>
                          <a:cs typeface="+mn-cs"/>
                        </a:rPr>
                        <a:t>人（</a:t>
                      </a:r>
                      <a:r>
                        <a:rPr lang="en-US" altLang="zh-CN" sz="1400" b="0" kern="1200" dirty="0" smtClean="0">
                          <a:solidFill>
                            <a:schemeClr val="tx1"/>
                          </a:solidFill>
                          <a:latin typeface="微软雅黑" pitchFamily="34" charset="-122"/>
                          <a:ea typeface="微软雅黑" pitchFamily="34" charset="-122"/>
                          <a:cs typeface="+mn-cs"/>
                        </a:rPr>
                        <a:t>4</a:t>
                      </a:r>
                      <a:r>
                        <a:rPr lang="zh-CN" altLang="en-US" sz="1400" b="0" kern="1200" dirty="0" smtClean="0">
                          <a:solidFill>
                            <a:schemeClr val="tx1"/>
                          </a:solidFill>
                          <a:latin typeface="微软雅黑" pitchFamily="34" charset="-122"/>
                          <a:ea typeface="微软雅黑" pitchFamily="34" charset="-122"/>
                          <a:cs typeface="+mn-cs"/>
                        </a:rPr>
                        <a:t>年内）</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pPr algn="ctr"/>
                      <a:r>
                        <a:rPr lang="zh-CN" altLang="en-US" sz="1400" b="0" kern="1200" dirty="0" smtClean="0">
                          <a:solidFill>
                            <a:schemeClr val="tx1"/>
                          </a:solidFill>
                          <a:latin typeface="微软雅黑" pitchFamily="34" charset="-122"/>
                          <a:ea typeface="微软雅黑" pitchFamily="34" charset="-122"/>
                          <a:cs typeface="+mn-cs"/>
                        </a:rPr>
                        <a:t>拟设置专业</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与当地产业发展契合度高，特色鲜明</a:t>
                      </a:r>
                      <a:endParaRPr lang="zh-CN" altLang="en-US" sz="1400" b="0" kern="1200" dirty="0">
                        <a:solidFill>
                          <a:schemeClr val="tx1"/>
                        </a:solidFill>
                        <a:latin typeface="微软雅黑" pitchFamily="34" charset="-122"/>
                        <a:ea typeface="微软雅黑" pitchFamily="34" charset="-122"/>
                        <a:cs typeface="+mn-cs"/>
                      </a:endParaRPr>
                    </a:p>
                  </a:txBody>
                  <a:tcPr anchor="ctr"/>
                </a:tc>
              </a:tr>
              <a:tr h="450127">
                <a:tc>
                  <a:txBody>
                    <a:bodyPr/>
                    <a:lstStyle/>
                    <a:p>
                      <a:pPr marL="0" algn="ctr"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专业</a:t>
                      </a:r>
                      <a:endParaRPr lang="zh-CN" altLang="en-US" sz="1400" b="1" kern="1200" dirty="0">
                        <a:solidFill>
                          <a:schemeClr val="tx1"/>
                        </a:solidFill>
                        <a:latin typeface="微软雅黑" pitchFamily="34" charset="-122"/>
                        <a:ea typeface="微软雅黑" pitchFamily="34" charset="-122"/>
                        <a:cs typeface="+mn-cs"/>
                      </a:endParaRPr>
                    </a:p>
                  </a:txBody>
                  <a:tcPr anchor="ctr"/>
                </a:tc>
                <a:tc>
                  <a:txBody>
                    <a:bodyPr/>
                    <a:lstStyle/>
                    <a:p>
                      <a:pPr algn="ctr"/>
                      <a:r>
                        <a:rPr lang="en-US" altLang="zh-CN" sz="1400" b="0" dirty="0" smtClean="0">
                          <a:solidFill>
                            <a:schemeClr val="tx1"/>
                          </a:solidFill>
                          <a:latin typeface="微软雅黑" pitchFamily="34" charset="-122"/>
                          <a:ea typeface="微软雅黑" pitchFamily="34" charset="-122"/>
                        </a:rPr>
                        <a:t>5</a:t>
                      </a:r>
                      <a:r>
                        <a:rPr lang="zh-CN" altLang="en-US" sz="1400" b="0" dirty="0" smtClean="0">
                          <a:solidFill>
                            <a:schemeClr val="tx1"/>
                          </a:solidFill>
                          <a:latin typeface="微软雅黑" pitchFamily="34" charset="-122"/>
                          <a:ea typeface="微软雅黑" pitchFamily="34" charset="-122"/>
                        </a:rPr>
                        <a:t>个左右</a:t>
                      </a:r>
                      <a:endParaRPr lang="zh-CN" altLang="en-US" sz="1400" b="0" dirty="0">
                        <a:solidFill>
                          <a:schemeClr val="tx1"/>
                        </a:solidFill>
                        <a:latin typeface="微软雅黑" pitchFamily="34" charset="-122"/>
                        <a:ea typeface="微软雅黑" pitchFamily="34" charset="-122"/>
                      </a:endParaRPr>
                    </a:p>
                  </a:txBody>
                  <a:tcPr anchor="ct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办学经费</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有稳定办学经费来源</a:t>
                      </a:r>
                      <a:endParaRPr lang="zh-CN" altLang="en-US" sz="1400" b="0" kern="1200" dirty="0">
                        <a:solidFill>
                          <a:schemeClr val="tx1"/>
                        </a:solidFill>
                        <a:latin typeface="微软雅黑" pitchFamily="34" charset="-122"/>
                        <a:ea typeface="微软雅黑" pitchFamily="34" charset="-122"/>
                        <a:cs typeface="+mn-cs"/>
                      </a:endParaRPr>
                    </a:p>
                  </a:txBody>
                  <a:tcPr anchor="ctr"/>
                </a:tc>
              </a:tr>
              <a:tr h="363173">
                <a:tc rowSpan="2">
                  <a:txBody>
                    <a:bodyPr/>
                    <a:lstStyle/>
                    <a:p>
                      <a:pPr marL="0" algn="ctr"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师资队伍</a:t>
                      </a:r>
                      <a:endParaRPr lang="zh-CN" altLang="en-US" sz="1400" b="1" kern="1200" dirty="0">
                        <a:solidFill>
                          <a:schemeClr val="tx1"/>
                        </a:solidFill>
                        <a:latin typeface="微软雅黑" pitchFamily="34" charset="-122"/>
                        <a:ea typeface="微软雅黑" pitchFamily="34" charset="-122"/>
                        <a:cs typeface="+mn-cs"/>
                      </a:endParaRPr>
                    </a:p>
                  </a:txBody>
                  <a:tcPr anchor="ctr"/>
                </a:tc>
                <a:tc>
                  <a:txBody>
                    <a:bodyPr/>
                    <a:lstStyle/>
                    <a:p>
                      <a:pPr algn="ctr"/>
                      <a:r>
                        <a:rPr lang="zh-CN" altLang="en-US" sz="1400" b="0" kern="1200" dirty="0" smtClean="0">
                          <a:solidFill>
                            <a:schemeClr val="tx1"/>
                          </a:solidFill>
                          <a:latin typeface="微软雅黑" pitchFamily="34" charset="-122"/>
                          <a:ea typeface="微软雅黑" pitchFamily="34" charset="-122"/>
                          <a:cs typeface="+mn-cs"/>
                        </a:rPr>
                        <a:t>专任教师总数</a:t>
                      </a:r>
                      <a:r>
                        <a:rPr lang="en-US" altLang="zh-CN" sz="1400" b="0" kern="1200" dirty="0" smtClean="0">
                          <a:solidFill>
                            <a:schemeClr val="tx1"/>
                          </a:solidFill>
                          <a:latin typeface="微软雅黑" pitchFamily="34" charset="-122"/>
                          <a:ea typeface="微软雅黑" pitchFamily="34" charset="-122"/>
                          <a:cs typeface="+mn-cs"/>
                        </a:rPr>
                        <a:t>70</a:t>
                      </a:r>
                      <a:r>
                        <a:rPr lang="zh-CN" altLang="en-US" sz="1400" b="0" kern="1200" dirty="0" smtClean="0">
                          <a:solidFill>
                            <a:schemeClr val="tx1"/>
                          </a:solidFill>
                          <a:latin typeface="微软雅黑" pitchFamily="34" charset="-122"/>
                          <a:ea typeface="微软雅黑" pitchFamily="34" charset="-122"/>
                          <a:cs typeface="+mn-cs"/>
                        </a:rPr>
                        <a:t>人以上</a:t>
                      </a:r>
                      <a:endParaRPr lang="zh-CN" altLang="en-US" sz="1400" b="0" kern="1200" dirty="0">
                        <a:solidFill>
                          <a:schemeClr val="tx1"/>
                        </a:solidFill>
                        <a:latin typeface="微软雅黑" pitchFamily="34" charset="-122"/>
                        <a:ea typeface="微软雅黑" pitchFamily="34" charset="-122"/>
                        <a:cs typeface="+mn-cs"/>
                      </a:endParaRPr>
                    </a:p>
                  </a:txBody>
                  <a:tcPr anchor="ctr">
                    <a:lnB w="12700" cap="flat" cmpd="sng" algn="ctr">
                      <a:solidFill>
                        <a:schemeClr val="bg2"/>
                      </a:solidFill>
                      <a:prstDash val="solid"/>
                      <a:round/>
                      <a:headEnd type="none" w="med" len="med"/>
                      <a:tailEnd type="none" w="med" len="med"/>
                    </a:lnB>
                  </a:tcPr>
                </a:tc>
                <a:tc rowSpan="2">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领导班子</a:t>
                      </a:r>
                      <a:endParaRPr lang="zh-CN" altLang="en-US" sz="1400" b="0" kern="1200" dirty="0">
                        <a:solidFill>
                          <a:schemeClr val="tx1"/>
                        </a:solidFill>
                        <a:latin typeface="微软雅黑" pitchFamily="34" charset="-122"/>
                        <a:ea typeface="微软雅黑" pitchFamily="34" charset="-122"/>
                        <a:cs typeface="+mn-cs"/>
                      </a:endParaRPr>
                    </a:p>
                  </a:txBody>
                  <a:tcPr anchor="ctr"/>
                </a:tc>
                <a:tc rowSpan="2">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大都有职业院校领导经历</a:t>
                      </a:r>
                      <a:endParaRPr lang="zh-CN" altLang="en-US" sz="1400" b="0" kern="1200" dirty="0">
                        <a:solidFill>
                          <a:schemeClr val="tx1"/>
                        </a:solidFill>
                        <a:latin typeface="微软雅黑" pitchFamily="34" charset="-122"/>
                        <a:ea typeface="微软雅黑" pitchFamily="34" charset="-122"/>
                        <a:cs typeface="+mn-cs"/>
                      </a:endParaRPr>
                    </a:p>
                  </a:txBody>
                  <a:tcPr anchor="ctr"/>
                </a:tc>
              </a:tr>
              <a:tr h="635391">
                <a:tc vMerge="1">
                  <a:txBody>
                    <a:bodyPr/>
                    <a:lstStyle/>
                    <a:p>
                      <a:endParaRPr lang="zh-CN" altLang="en-US"/>
                    </a:p>
                  </a:txBody>
                  <a:tcPr/>
                </a:tc>
                <a:tc>
                  <a:txBody>
                    <a:bodyPr/>
                    <a:lstStyle/>
                    <a:p>
                      <a:pPr algn="ctr"/>
                      <a:r>
                        <a:rPr lang="zh-CN" altLang="en-US" sz="1400" b="0" kern="1200" dirty="0" smtClean="0">
                          <a:solidFill>
                            <a:schemeClr val="tx1"/>
                          </a:solidFill>
                          <a:latin typeface="微软雅黑" pitchFamily="34" charset="-122"/>
                          <a:ea typeface="微软雅黑" pitchFamily="34" charset="-122"/>
                          <a:cs typeface="+mn-cs"/>
                        </a:rPr>
                        <a:t>副高级以上的专任教师人数占本校专任教师总数的</a:t>
                      </a:r>
                      <a:r>
                        <a:rPr lang="en-US" altLang="zh-CN" sz="1400" b="0" kern="1200" dirty="0" smtClean="0">
                          <a:solidFill>
                            <a:schemeClr val="tx1"/>
                          </a:solidFill>
                          <a:latin typeface="微软雅黑" pitchFamily="34" charset="-122"/>
                          <a:ea typeface="微软雅黑" pitchFamily="34" charset="-122"/>
                          <a:cs typeface="+mn-cs"/>
                        </a:rPr>
                        <a:t>20</a:t>
                      </a:r>
                      <a:r>
                        <a:rPr lang="zh-CN" altLang="en-US" sz="1400" b="0" kern="1200" dirty="0" smtClean="0">
                          <a:solidFill>
                            <a:schemeClr val="tx1"/>
                          </a:solidFill>
                          <a:latin typeface="微软雅黑" pitchFamily="34" charset="-122"/>
                          <a:ea typeface="微软雅黑" pitchFamily="34" charset="-122"/>
                          <a:cs typeface="+mn-cs"/>
                        </a:rPr>
                        <a:t>％</a:t>
                      </a:r>
                      <a:endParaRPr lang="zh-CN" altLang="en-US" sz="1400" b="0" kern="1200" dirty="0">
                        <a:solidFill>
                          <a:schemeClr val="tx1"/>
                        </a:solidFill>
                        <a:latin typeface="微软雅黑" pitchFamily="34" charset="-122"/>
                        <a:ea typeface="微软雅黑" pitchFamily="34" charset="-122"/>
                        <a:cs typeface="+mn-cs"/>
                      </a:endParaRPr>
                    </a:p>
                  </a:txBody>
                  <a:tcPr anchor="ctr">
                    <a:lnT w="12700" cap="flat" cmpd="sng" algn="ctr">
                      <a:solidFill>
                        <a:schemeClr val="bg2"/>
                      </a:solidFill>
                      <a:prstDash val="solid"/>
                      <a:round/>
                      <a:headEnd type="none" w="med" len="med"/>
                      <a:tailEnd type="none" w="med" len="med"/>
                    </a:lnT>
                  </a:tcPr>
                </a:tc>
                <a:tc vMerge="1">
                  <a:txBody>
                    <a:bodyPr/>
                    <a:lstStyle/>
                    <a:p>
                      <a:endParaRPr lang="zh-CN" altLang="en-US"/>
                    </a:p>
                  </a:txBody>
                  <a:tcPr/>
                </a:tc>
                <a:tc vMerge="1">
                  <a:txBody>
                    <a:bodyPr/>
                    <a:lstStyle/>
                    <a:p>
                      <a:endParaRPr lang="zh-CN" altLang="en-US"/>
                    </a:p>
                  </a:txBody>
                  <a:tcPr/>
                </a:tc>
              </a:tr>
              <a:tr h="322108">
                <a:tc rowSpan="4">
                  <a:txBody>
                    <a:bodyPr/>
                    <a:lstStyle/>
                    <a:p>
                      <a:pPr marL="0" algn="ctr"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基础设施</a:t>
                      </a:r>
                      <a:endParaRPr lang="zh-CN" altLang="en-US" sz="1400" b="1" kern="1200" dirty="0">
                        <a:solidFill>
                          <a:schemeClr val="tx1"/>
                        </a:solidFill>
                        <a:latin typeface="微软雅黑" pitchFamily="34" charset="-122"/>
                        <a:ea typeface="微软雅黑" pitchFamily="34" charset="-122"/>
                        <a:cs typeface="+mn-cs"/>
                      </a:endParaRPr>
                    </a:p>
                  </a:txBody>
                  <a:tcPr anchor="ctr"/>
                </a:tc>
                <a:tc>
                  <a:txBody>
                    <a:bodyPr/>
                    <a:lstStyle/>
                    <a:p>
                      <a:pPr algn="ctr"/>
                      <a:r>
                        <a:rPr lang="zh-CN" altLang="en-US" sz="1400" b="0" kern="1200" dirty="0" smtClean="0">
                          <a:solidFill>
                            <a:schemeClr val="tx1"/>
                          </a:solidFill>
                          <a:latin typeface="微软雅黑" pitchFamily="34" charset="-122"/>
                          <a:ea typeface="微软雅黑" pitchFamily="34" charset="-122"/>
                          <a:cs typeface="+mn-cs"/>
                        </a:rPr>
                        <a:t>土地</a:t>
                      </a:r>
                      <a:r>
                        <a:rPr lang="en-US" altLang="zh-CN" sz="1400" b="0" kern="1200" dirty="0" smtClean="0">
                          <a:solidFill>
                            <a:schemeClr val="tx1"/>
                          </a:solidFill>
                          <a:latin typeface="微软雅黑" pitchFamily="34" charset="-122"/>
                          <a:ea typeface="微软雅黑" pitchFamily="34" charset="-122"/>
                          <a:cs typeface="+mn-cs"/>
                        </a:rPr>
                        <a:t>200</a:t>
                      </a:r>
                      <a:r>
                        <a:rPr lang="zh-CN" altLang="en-US" sz="1400" b="0" kern="1200" dirty="0" smtClean="0">
                          <a:solidFill>
                            <a:schemeClr val="tx1"/>
                          </a:solidFill>
                          <a:latin typeface="微软雅黑" pitchFamily="34" charset="-122"/>
                          <a:ea typeface="微软雅黑" pitchFamily="34" charset="-122"/>
                          <a:cs typeface="+mn-cs"/>
                        </a:rPr>
                        <a:t>亩左右</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校园文化</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特色鲜明</a:t>
                      </a:r>
                      <a:endParaRPr lang="zh-CN" altLang="en-US" sz="1400" b="0" kern="1200" dirty="0">
                        <a:solidFill>
                          <a:schemeClr val="tx1"/>
                        </a:solidFill>
                        <a:latin typeface="微软雅黑" pitchFamily="34" charset="-122"/>
                        <a:ea typeface="微软雅黑" pitchFamily="34" charset="-122"/>
                        <a:cs typeface="+mn-cs"/>
                      </a:endParaRPr>
                    </a:p>
                  </a:txBody>
                  <a:tcPr anchor="ctr"/>
                </a:tc>
              </a:tr>
              <a:tr h="322108">
                <a:tc vMerge="1">
                  <a:txBody>
                    <a:bodyPr/>
                    <a:lstStyle/>
                    <a:p>
                      <a:endParaRPr lang="zh-CN" altLang="en-US" dirty="0"/>
                    </a:p>
                  </a:txBody>
                  <a:tcPr/>
                </a:tc>
                <a:tc>
                  <a:txBody>
                    <a:bodyPr/>
                    <a:lstStyle/>
                    <a:p>
                      <a:pPr algn="ctr"/>
                      <a:r>
                        <a:rPr lang="zh-CN" altLang="en-US" sz="1400" b="0" kern="1200" dirty="0" smtClean="0">
                          <a:solidFill>
                            <a:schemeClr val="tx1"/>
                          </a:solidFill>
                          <a:latin typeface="微软雅黑" pitchFamily="34" charset="-122"/>
                          <a:ea typeface="微软雅黑" pitchFamily="34" charset="-122"/>
                          <a:cs typeface="+mn-cs"/>
                        </a:rPr>
                        <a:t>建筑面积</a:t>
                      </a:r>
                      <a:r>
                        <a:rPr lang="en-US" altLang="zh-CN" sz="1400" b="0" kern="1200" dirty="0" smtClean="0">
                          <a:solidFill>
                            <a:schemeClr val="tx1"/>
                          </a:solidFill>
                          <a:latin typeface="微软雅黑" pitchFamily="34" charset="-122"/>
                          <a:ea typeface="微软雅黑" pitchFamily="34" charset="-122"/>
                          <a:cs typeface="+mn-cs"/>
                        </a:rPr>
                        <a:t>6</a:t>
                      </a:r>
                      <a:r>
                        <a:rPr lang="zh-CN" altLang="en-US" sz="1400" b="0" kern="1200" dirty="0" smtClean="0">
                          <a:solidFill>
                            <a:schemeClr val="tx1"/>
                          </a:solidFill>
                          <a:latin typeface="微软雅黑" pitchFamily="34" charset="-122"/>
                          <a:ea typeface="微软雅黑" pitchFamily="34" charset="-122"/>
                          <a:cs typeface="+mn-cs"/>
                        </a:rPr>
                        <a:t>万平米以上</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信息化建设</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pPr algn="ctr"/>
                      <a:r>
                        <a:rPr lang="zh-CN" altLang="en-US" sz="1400" b="0" kern="1200" dirty="0" smtClean="0">
                          <a:solidFill>
                            <a:schemeClr val="tx1"/>
                          </a:solidFill>
                          <a:latin typeface="微软雅黑" pitchFamily="34" charset="-122"/>
                          <a:ea typeface="微软雅黑" pitchFamily="34" charset="-122"/>
                          <a:cs typeface="+mn-cs"/>
                        </a:rPr>
                        <a:t>应用水平高</a:t>
                      </a:r>
                      <a:endParaRPr lang="zh-CN" altLang="en-US" sz="1400" b="0" kern="1200" dirty="0">
                        <a:solidFill>
                          <a:schemeClr val="tx1"/>
                        </a:solidFill>
                        <a:latin typeface="微软雅黑" pitchFamily="34" charset="-122"/>
                        <a:ea typeface="微软雅黑" pitchFamily="34" charset="-122"/>
                        <a:cs typeface="+mn-cs"/>
                      </a:endParaRPr>
                    </a:p>
                  </a:txBody>
                  <a:tcPr anchor="ctr"/>
                </a:tc>
              </a:tr>
              <a:tr h="450127">
                <a:tc vMerge="1">
                  <a:txBody>
                    <a:bodyPr/>
                    <a:lstStyle/>
                    <a:p>
                      <a:endParaRPr lang="zh-CN" altLang="en-US" dirty="0"/>
                    </a:p>
                  </a:txBody>
                  <a:tcP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教学仪器设备的总值不少于</a:t>
                      </a:r>
                      <a:r>
                        <a:rPr lang="en-US" altLang="zh-CN" sz="1400" b="0" kern="1200" dirty="0" smtClean="0">
                          <a:solidFill>
                            <a:schemeClr val="tx1"/>
                          </a:solidFill>
                          <a:latin typeface="微软雅黑" pitchFamily="34" charset="-122"/>
                          <a:ea typeface="微软雅黑" pitchFamily="34" charset="-122"/>
                          <a:cs typeface="+mn-cs"/>
                        </a:rPr>
                        <a:t>600</a:t>
                      </a:r>
                      <a:r>
                        <a:rPr lang="zh-CN" altLang="en-US" sz="1400" b="0" kern="1200" dirty="0" smtClean="0">
                          <a:solidFill>
                            <a:schemeClr val="tx1"/>
                          </a:solidFill>
                          <a:latin typeface="微软雅黑" pitchFamily="34" charset="-122"/>
                          <a:ea typeface="微软雅黑" pitchFamily="34" charset="-122"/>
                          <a:cs typeface="+mn-cs"/>
                        </a:rPr>
                        <a:t>万元</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创新创业教育</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融入人才培养全过程</a:t>
                      </a:r>
                      <a:endParaRPr lang="zh-CN" altLang="en-US" sz="1400" b="0" kern="1200" dirty="0">
                        <a:solidFill>
                          <a:schemeClr val="tx1"/>
                        </a:solidFill>
                        <a:latin typeface="微软雅黑" pitchFamily="34" charset="-122"/>
                        <a:ea typeface="微软雅黑" pitchFamily="34" charset="-122"/>
                        <a:cs typeface="+mn-cs"/>
                      </a:endParaRPr>
                    </a:p>
                  </a:txBody>
                  <a:tcPr anchor="ctr"/>
                </a:tc>
              </a:tr>
              <a:tr h="322108">
                <a:tc vMerge="1">
                  <a:txBody>
                    <a:bodyPr/>
                    <a:lstStyle/>
                    <a:p>
                      <a:endParaRPr lang="zh-CN" altLang="en-US" dirty="0"/>
                    </a:p>
                  </a:txBody>
                  <a:tcPr/>
                </a:tc>
                <a:tc>
                  <a:txBody>
                    <a:bodyPr/>
                    <a:lstStyle/>
                    <a:p>
                      <a:pPr marL="0" algn="ctr" defTabSz="914400" rtl="0" eaLnBrk="1" latinLnBrk="0" hangingPunct="1"/>
                      <a:r>
                        <a:rPr lang="zh-CN" altLang="en-US" sz="1400" b="0" kern="1200" dirty="0" smtClean="0">
                          <a:solidFill>
                            <a:schemeClr val="tx1"/>
                          </a:solidFill>
                          <a:latin typeface="微软雅黑" pitchFamily="34" charset="-122"/>
                          <a:ea typeface="微软雅黑" pitchFamily="34" charset="-122"/>
                          <a:cs typeface="+mn-cs"/>
                        </a:rPr>
                        <a:t>适用图书不少于</a:t>
                      </a:r>
                      <a:r>
                        <a:rPr lang="en-US" altLang="zh-CN" sz="1400" b="0" kern="1200" dirty="0" smtClean="0">
                          <a:solidFill>
                            <a:schemeClr val="tx1"/>
                          </a:solidFill>
                          <a:latin typeface="微软雅黑" pitchFamily="34" charset="-122"/>
                          <a:ea typeface="微软雅黑" pitchFamily="34" charset="-122"/>
                          <a:cs typeface="+mn-cs"/>
                        </a:rPr>
                        <a:t>8</a:t>
                      </a:r>
                      <a:r>
                        <a:rPr lang="zh-CN" altLang="en-US" sz="1400" b="0" kern="1200" dirty="0" smtClean="0">
                          <a:solidFill>
                            <a:schemeClr val="tx1"/>
                          </a:solidFill>
                          <a:latin typeface="微软雅黑" pitchFamily="34" charset="-122"/>
                          <a:ea typeface="微软雅黑" pitchFamily="34" charset="-122"/>
                          <a:cs typeface="+mn-cs"/>
                        </a:rPr>
                        <a:t>万册</a:t>
                      </a:r>
                      <a:endParaRPr lang="zh-CN" altLang="en-US" sz="1400" b="0" kern="1200" dirty="0">
                        <a:solidFill>
                          <a:schemeClr val="tx1"/>
                        </a:solidFill>
                        <a:latin typeface="微软雅黑" pitchFamily="34" charset="-122"/>
                        <a:ea typeface="微软雅黑" pitchFamily="34" charset="-122"/>
                        <a:cs typeface="+mn-cs"/>
                      </a:endParaRPr>
                    </a:p>
                  </a:txBody>
                  <a:tcPr anchor="ctr"/>
                </a:tc>
                <a:tc>
                  <a:txBody>
                    <a:bodyPr/>
                    <a:lstStyle/>
                    <a:p>
                      <a:endParaRPr lang="zh-CN" altLang="en-US" sz="1400" b="0">
                        <a:solidFill>
                          <a:schemeClr val="tx1"/>
                        </a:solidFill>
                        <a:latin typeface="微软雅黑" pitchFamily="34" charset="-122"/>
                        <a:ea typeface="微软雅黑" pitchFamily="34" charset="-122"/>
                      </a:endParaRPr>
                    </a:p>
                  </a:txBody>
                  <a:tcPr anchor="ctr"/>
                </a:tc>
                <a:tc>
                  <a:txBody>
                    <a:bodyPr/>
                    <a:lstStyle/>
                    <a:p>
                      <a:endParaRPr lang="zh-CN" altLang="en-US" sz="1400" b="0" dirty="0">
                        <a:solidFill>
                          <a:schemeClr val="tx1"/>
                        </a:solidFill>
                        <a:latin typeface="微软雅黑" pitchFamily="34" charset="-122"/>
                        <a:ea typeface="微软雅黑" pitchFamily="34" charset="-122"/>
                      </a:endParaRPr>
                    </a:p>
                  </a:txBody>
                  <a:tcPr anchor="ctr"/>
                </a:tc>
              </a:tr>
            </a:tbl>
          </a:graphicData>
        </a:graphic>
      </p:graphicFrame>
      <p:sp>
        <p:nvSpPr>
          <p:cNvPr id="11"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08</a:t>
            </a:r>
            <a:endParaRPr lang="zh-CN" altLang="en-US" sz="1200" b="1" dirty="0">
              <a:solidFill>
                <a:prstClr val="white"/>
              </a:solidFill>
            </a:endParaRPr>
          </a:p>
        </p:txBody>
      </p:sp>
    </p:spTree>
    <p:extLst>
      <p:ext uri="{BB962C8B-B14F-4D97-AF65-F5344CB8AC3E}">
        <p14:creationId xmlns:p14="http://schemas.microsoft.com/office/powerpoint/2010/main" val="2126443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1" name="MH_Other_5"/>
          <p:cNvSpPr>
            <a:spLocks noChangeArrowheads="1"/>
          </p:cNvSpPr>
          <p:nvPr>
            <p:custDataLst>
              <p:tags r:id="rId1"/>
            </p:custDataLst>
          </p:nvPr>
        </p:nvSpPr>
        <p:spPr bwMode="auto">
          <a:xfrm>
            <a:off x="156679" y="599086"/>
            <a:ext cx="2509136" cy="41871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（一</a:t>
            </a:r>
            <a:r>
              <a:rPr lang="zh-CN" altLang="en-US" sz="2000" b="1" dirty="0" smtClean="0">
                <a:solidFill>
                  <a:srgbClr val="FFFFFF"/>
                </a:solidFill>
                <a:ea typeface="微软雅黑" pitchFamily="34" charset="-122"/>
              </a:rPr>
              <a:t>） </a:t>
            </a:r>
            <a:r>
              <a:rPr lang="zh-CN" altLang="zh-CN" sz="2000" b="1" dirty="0" smtClean="0">
                <a:solidFill>
                  <a:srgbClr val="FFFFFF"/>
                </a:solidFill>
                <a:ea typeface="微软雅黑" pitchFamily="34" charset="-122"/>
              </a:rPr>
              <a:t>设置</a:t>
            </a:r>
            <a:r>
              <a:rPr lang="zh-CN" altLang="zh-CN" sz="2000" b="1" dirty="0">
                <a:solidFill>
                  <a:srgbClr val="FFFFFF"/>
                </a:solidFill>
                <a:ea typeface="微软雅黑" pitchFamily="34" charset="-122"/>
              </a:rPr>
              <a:t>申请</a:t>
            </a:r>
          </a:p>
        </p:txBody>
      </p:sp>
      <p:sp>
        <p:nvSpPr>
          <p:cNvPr id="29" name="文本占位符 20"/>
          <p:cNvSpPr txBox="1">
            <a:spLocks/>
          </p:cNvSpPr>
          <p:nvPr/>
        </p:nvSpPr>
        <p:spPr>
          <a:xfrm>
            <a:off x="6012160" y="121196"/>
            <a:ext cx="2807390" cy="381052"/>
          </a:xfrm>
          <a:prstGeom prst="rect">
            <a:avLst/>
          </a:prstGeom>
        </p:spPr>
        <p:txBody>
          <a:bodyPr lIns="71323" tIns="35662" rIns="71323" bIns="35662"/>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三、</a:t>
            </a:r>
            <a:r>
              <a:rPr lang="zh-CN" altLang="en-US" b="1" dirty="0" smtClean="0"/>
              <a:t>申建主要内容</a:t>
            </a:r>
            <a:endParaRPr lang="zh-CN" altLang="en-US" b="1" dirty="0"/>
          </a:p>
        </p:txBody>
      </p:sp>
      <p:cxnSp>
        <p:nvCxnSpPr>
          <p:cNvPr id="32" name="直接连接符 31"/>
          <p:cNvCxnSpPr>
            <a:endCxn id="29" idx="1"/>
          </p:cNvCxnSpPr>
          <p:nvPr/>
        </p:nvCxnSpPr>
        <p:spPr>
          <a:xfrm flipV="1">
            <a:off x="1326312" y="311722"/>
            <a:ext cx="4685848" cy="25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6486" y="1345332"/>
            <a:ext cx="8299047" cy="3046988"/>
          </a:xfrm>
          <a:prstGeom prst="rect">
            <a:avLst/>
          </a:prstGeom>
          <a:noFill/>
        </p:spPr>
        <p:txBody>
          <a:bodyPr wrap="square" rtlCol="0">
            <a:spAutoFit/>
          </a:bodyPr>
          <a:lstStyle/>
          <a:p>
            <a:pPr algn="just">
              <a:lnSpc>
                <a:spcPct val="150000"/>
              </a:lnSpc>
            </a:pPr>
            <a:r>
              <a:rPr lang="en-US" altLang="zh-CN" sz="1600" dirty="0" smtClean="0">
                <a:latin typeface="微软雅黑" pitchFamily="34" charset="-122"/>
                <a:ea typeface="微软雅黑" pitchFamily="34" charset="-122"/>
              </a:rPr>
              <a:t>         1. </a:t>
            </a:r>
            <a:r>
              <a:rPr lang="zh-CN" altLang="zh-CN" sz="1600" dirty="0" smtClean="0">
                <a:latin typeface="微软雅黑" pitchFamily="34" charset="-122"/>
                <a:ea typeface="微软雅黑" pitchFamily="34" charset="-122"/>
              </a:rPr>
              <a:t>教育</a:t>
            </a:r>
            <a:r>
              <a:rPr lang="zh-CN" altLang="en-US" sz="1600" dirty="0" smtClean="0">
                <a:latin typeface="微软雅黑" pitchFamily="34" charset="-122"/>
                <a:ea typeface="微软雅黑" pitchFamily="34" charset="-122"/>
              </a:rPr>
              <a:t>厅</a:t>
            </a:r>
            <a:r>
              <a:rPr lang="zh-CN" altLang="zh-CN" sz="1600" dirty="0" smtClean="0">
                <a:latin typeface="微软雅黑" pitchFamily="34" charset="-122"/>
                <a:ea typeface="微软雅黑" pitchFamily="34" charset="-122"/>
              </a:rPr>
              <a:t>每年第</a:t>
            </a:r>
            <a:r>
              <a:rPr lang="en-US" altLang="zh-CN" sz="1600" dirty="0" smtClean="0">
                <a:latin typeface="微软雅黑" pitchFamily="34" charset="-122"/>
                <a:ea typeface="微软雅黑" pitchFamily="34" charset="-122"/>
              </a:rPr>
              <a:t>4</a:t>
            </a:r>
            <a:r>
              <a:rPr lang="zh-CN" altLang="zh-CN" sz="1600" dirty="0" smtClean="0">
                <a:latin typeface="微软雅黑" pitchFamily="34" charset="-122"/>
                <a:ea typeface="微软雅黑" pitchFamily="34" charset="-122"/>
              </a:rPr>
              <a:t>季度办理设置</a:t>
            </a:r>
            <a:r>
              <a:rPr lang="zh-CN" altLang="en-US" sz="1600" dirty="0" smtClean="0">
                <a:latin typeface="微软雅黑" pitchFamily="34" charset="-122"/>
                <a:ea typeface="微软雅黑" pitchFamily="34" charset="-122"/>
              </a:rPr>
              <a:t>普通高等专科学校</a:t>
            </a:r>
            <a:r>
              <a:rPr lang="zh-CN" altLang="zh-CN" sz="1600" dirty="0" smtClean="0">
                <a:latin typeface="微软雅黑" pitchFamily="34" charset="-122"/>
                <a:ea typeface="微软雅黑" pitchFamily="34" charset="-122"/>
              </a:rPr>
              <a:t>的审批手续。</a:t>
            </a:r>
            <a:endParaRPr lang="en-US" altLang="zh-CN" sz="1600" dirty="0" smtClean="0">
              <a:latin typeface="微软雅黑" pitchFamily="34" charset="-122"/>
              <a:ea typeface="微软雅黑" pitchFamily="34" charset="-122"/>
            </a:endParaRPr>
          </a:p>
          <a:p>
            <a:pPr algn="just">
              <a:lnSpc>
                <a:spcPct val="150000"/>
              </a:lnSpc>
            </a:pPr>
            <a:r>
              <a:rPr lang="en-US" altLang="zh-CN" sz="1600" dirty="0" smtClean="0">
                <a:latin typeface="微软雅黑" pitchFamily="34" charset="-122"/>
                <a:ea typeface="微软雅黑" pitchFamily="34" charset="-122"/>
              </a:rPr>
              <a:t>         2</a:t>
            </a:r>
            <a:r>
              <a:rPr lang="en-US" altLang="zh-CN" sz="1600" dirty="0">
                <a:latin typeface="微软雅黑" pitchFamily="34" charset="-122"/>
                <a:ea typeface="微软雅黑" pitchFamily="34" charset="-122"/>
              </a:rPr>
              <a:t>. </a:t>
            </a:r>
            <a:r>
              <a:rPr lang="zh-CN" altLang="zh-CN" sz="1600" dirty="0" smtClean="0">
                <a:latin typeface="微软雅黑" pitchFamily="34" charset="-122"/>
                <a:ea typeface="微软雅黑" pitchFamily="34" charset="-122"/>
              </a:rPr>
              <a:t>设置</a:t>
            </a:r>
            <a:r>
              <a:rPr lang="zh-CN" altLang="en-US" sz="1600" dirty="0">
                <a:latin typeface="微软雅黑" pitchFamily="34" charset="-122"/>
                <a:ea typeface="微软雅黑" pitchFamily="34" charset="-122"/>
              </a:rPr>
              <a:t>普通高等专科学校</a:t>
            </a:r>
            <a:r>
              <a:rPr lang="zh-CN" altLang="zh-CN" sz="1600" dirty="0" smtClean="0">
                <a:latin typeface="微软雅黑" pitchFamily="34" charset="-122"/>
                <a:ea typeface="微软雅黑" pitchFamily="34" charset="-122"/>
              </a:rPr>
              <a:t>，由</a:t>
            </a:r>
            <a:r>
              <a:rPr lang="zh-CN" altLang="en-US" sz="1600" dirty="0" smtClean="0">
                <a:latin typeface="微软雅黑" pitchFamily="34" charset="-122"/>
                <a:ea typeface="微软雅黑" pitchFamily="34" charset="-122"/>
              </a:rPr>
              <a:t>省政府</a:t>
            </a:r>
            <a:r>
              <a:rPr lang="zh-CN" altLang="zh-CN" sz="1600" dirty="0" smtClean="0">
                <a:latin typeface="微软雅黑" pitchFamily="34" charset="-122"/>
                <a:ea typeface="微软雅黑" pitchFamily="34" charset="-122"/>
              </a:rPr>
              <a:t>委托</a:t>
            </a:r>
            <a:r>
              <a:rPr lang="zh-CN" altLang="zh-CN" sz="1600" dirty="0">
                <a:latin typeface="微软雅黑" pitchFamily="34" charset="-122"/>
                <a:ea typeface="微软雅黑" pitchFamily="34" charset="-122"/>
              </a:rPr>
              <a:t>其教育行政部门邀请规划、人才、劳动人事、财政、基本建设等有关部门和专家共同进行</a:t>
            </a:r>
            <a:r>
              <a:rPr lang="zh-CN" altLang="zh-CN" sz="1600" dirty="0" smtClean="0">
                <a:latin typeface="微软雅黑" pitchFamily="34" charset="-122"/>
                <a:ea typeface="微软雅黑" pitchFamily="34" charset="-122"/>
              </a:rPr>
              <a:t>考察论证，提出</a:t>
            </a:r>
            <a:r>
              <a:rPr lang="zh-CN" altLang="zh-CN" sz="1600" dirty="0">
                <a:latin typeface="微软雅黑" pitchFamily="34" charset="-122"/>
                <a:ea typeface="微软雅黑" pitchFamily="34" charset="-122"/>
              </a:rPr>
              <a:t>论证报告</a:t>
            </a:r>
            <a:r>
              <a:rPr lang="zh-CN" altLang="zh-CN"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gn="just">
              <a:lnSpc>
                <a:spcPct val="150000"/>
              </a:lnSpc>
            </a:pPr>
            <a:r>
              <a:rPr lang="en-US" altLang="zh-CN" sz="1600" dirty="0" smtClean="0">
                <a:latin typeface="微软雅黑" pitchFamily="34" charset="-122"/>
                <a:ea typeface="微软雅黑" pitchFamily="34" charset="-122"/>
              </a:rPr>
              <a:t>         3</a:t>
            </a:r>
            <a:r>
              <a:rPr lang="en-US" altLang="zh-CN" sz="1600" dirty="0">
                <a:latin typeface="微软雅黑" pitchFamily="34" charset="-122"/>
                <a:ea typeface="微软雅黑" pitchFamily="34" charset="-122"/>
              </a:rPr>
              <a:t>. </a:t>
            </a:r>
            <a:r>
              <a:rPr lang="zh-CN" altLang="zh-CN" sz="1600" dirty="0">
                <a:latin typeface="微软雅黑" pitchFamily="34" charset="-122"/>
                <a:ea typeface="微软雅黑" pitchFamily="34" charset="-122"/>
              </a:rPr>
              <a:t>凡经过论证，确需</a:t>
            </a:r>
            <a:r>
              <a:rPr lang="zh-CN" altLang="zh-CN" sz="1600" dirty="0" smtClean="0">
                <a:latin typeface="微软雅黑" pitchFamily="34" charset="-122"/>
                <a:ea typeface="微软雅黑" pitchFamily="34" charset="-122"/>
              </a:rPr>
              <a:t>设置</a:t>
            </a:r>
            <a:r>
              <a:rPr lang="zh-CN" altLang="en-US" sz="1600" dirty="0">
                <a:latin typeface="微软雅黑" pitchFamily="34" charset="-122"/>
                <a:ea typeface="微软雅黑" pitchFamily="34" charset="-122"/>
              </a:rPr>
              <a:t>普通高等专科学校</a:t>
            </a:r>
            <a:r>
              <a:rPr lang="zh-CN" altLang="zh-CN" sz="1600" dirty="0" smtClean="0">
                <a:latin typeface="微软雅黑" pitchFamily="34" charset="-122"/>
                <a:ea typeface="微软雅黑" pitchFamily="34" charset="-122"/>
              </a:rPr>
              <a:t>的</a:t>
            </a:r>
            <a:r>
              <a:rPr lang="zh-CN" altLang="zh-CN" sz="1600" dirty="0">
                <a:latin typeface="微软雅黑" pitchFamily="34" charset="-122"/>
                <a:ea typeface="微软雅黑" pitchFamily="34" charset="-122"/>
              </a:rPr>
              <a:t>，按学校隶属关系，</a:t>
            </a:r>
            <a:r>
              <a:rPr lang="zh-CN" altLang="zh-CN" sz="1600" dirty="0" smtClean="0">
                <a:latin typeface="微软雅黑" pitchFamily="34" charset="-122"/>
                <a:ea typeface="微软雅黑" pitchFamily="34" charset="-122"/>
              </a:rPr>
              <a:t>由</a:t>
            </a:r>
            <a:r>
              <a:rPr lang="zh-CN" altLang="en-US" sz="1600" dirty="0" smtClean="0">
                <a:latin typeface="微软雅黑" pitchFamily="34" charset="-122"/>
                <a:ea typeface="微软雅黑" pitchFamily="34" charset="-122"/>
              </a:rPr>
              <a:t>地市</a:t>
            </a:r>
            <a:r>
              <a:rPr lang="zh-CN" altLang="zh-CN" sz="1600" dirty="0" smtClean="0">
                <a:latin typeface="微软雅黑" pitchFamily="34" charset="-122"/>
                <a:ea typeface="微软雅黑" pitchFamily="34" charset="-122"/>
              </a:rPr>
              <a:t>人民政府向</a:t>
            </a:r>
            <a:r>
              <a:rPr lang="zh-CN" altLang="en-US" sz="1600" dirty="0" smtClean="0">
                <a:latin typeface="微软雅黑" pitchFamily="34" charset="-122"/>
                <a:ea typeface="微软雅黑" pitchFamily="34" charset="-122"/>
              </a:rPr>
              <a:t>教育厅</a:t>
            </a:r>
            <a:r>
              <a:rPr lang="zh-CN" altLang="zh-CN" sz="1600" dirty="0" smtClean="0">
                <a:latin typeface="微软雅黑" pitchFamily="34" charset="-122"/>
                <a:ea typeface="微软雅黑" pitchFamily="34" charset="-122"/>
              </a:rPr>
              <a:t>提出</a:t>
            </a:r>
            <a:r>
              <a:rPr lang="zh-CN" altLang="zh-CN" sz="1600" dirty="0">
                <a:latin typeface="微软雅黑" pitchFamily="34" charset="-122"/>
                <a:ea typeface="微软雅黑" pitchFamily="34" charset="-122"/>
              </a:rPr>
              <a:t>申请，并附交论证报告及拟设学校的章程</a:t>
            </a:r>
            <a:r>
              <a:rPr lang="zh-CN" altLang="zh-CN"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gn="just">
              <a:lnSpc>
                <a:spcPct val="150000"/>
              </a:lnSpc>
            </a:pPr>
            <a:r>
              <a:rPr lang="en-US" altLang="zh-CN" sz="1600" dirty="0" smtClean="0">
                <a:latin typeface="微软雅黑" pitchFamily="34" charset="-122"/>
                <a:ea typeface="微软雅黑" pitchFamily="34" charset="-122"/>
              </a:rPr>
              <a:t>         4</a:t>
            </a:r>
            <a:r>
              <a:rPr lang="en-US" altLang="zh-CN" sz="1600" dirty="0">
                <a:latin typeface="微软雅黑" pitchFamily="34" charset="-122"/>
                <a:ea typeface="微软雅黑" pitchFamily="34" charset="-122"/>
              </a:rPr>
              <a:t>. </a:t>
            </a:r>
            <a:r>
              <a:rPr lang="zh-CN" altLang="zh-CN" sz="1600" dirty="0">
                <a:latin typeface="微软雅黑" pitchFamily="34" charset="-122"/>
                <a:ea typeface="微软雅黑" pitchFamily="34" charset="-122"/>
              </a:rPr>
              <a:t>凡提出</a:t>
            </a:r>
            <a:r>
              <a:rPr lang="zh-CN" altLang="zh-CN" sz="1600" dirty="0" smtClean="0">
                <a:latin typeface="微软雅黑" pitchFamily="34" charset="-122"/>
                <a:ea typeface="微软雅黑" pitchFamily="34" charset="-122"/>
              </a:rPr>
              <a:t>设置</a:t>
            </a:r>
            <a:r>
              <a:rPr lang="zh-CN" altLang="en-US" sz="1600" dirty="0">
                <a:latin typeface="微软雅黑" pitchFamily="34" charset="-122"/>
                <a:ea typeface="微软雅黑" pitchFamily="34" charset="-122"/>
              </a:rPr>
              <a:t>普通高等专科学校</a:t>
            </a:r>
            <a:r>
              <a:rPr lang="zh-CN" altLang="zh-CN" sz="1600" dirty="0" smtClean="0">
                <a:latin typeface="微软雅黑" pitchFamily="34" charset="-122"/>
                <a:ea typeface="微软雅黑" pitchFamily="34" charset="-122"/>
              </a:rPr>
              <a:t>的</a:t>
            </a:r>
            <a:r>
              <a:rPr lang="zh-CN" altLang="zh-CN" sz="1600" dirty="0">
                <a:latin typeface="微软雅黑" pitchFamily="34" charset="-122"/>
                <a:ea typeface="微软雅黑" pitchFamily="34" charset="-122"/>
              </a:rPr>
              <a:t>申请，在经由</a:t>
            </a:r>
            <a:r>
              <a:rPr lang="zh-CN" altLang="zh-CN" sz="1600" dirty="0" smtClean="0">
                <a:latin typeface="微软雅黑" pitchFamily="34" charset="-122"/>
                <a:ea typeface="微软雅黑" pitchFamily="34" charset="-122"/>
              </a:rPr>
              <a:t>教育</a:t>
            </a:r>
            <a:r>
              <a:rPr lang="zh-CN" altLang="en-US" sz="1600" dirty="0" smtClean="0">
                <a:latin typeface="微软雅黑" pitchFamily="34" charset="-122"/>
                <a:ea typeface="微软雅黑" pitchFamily="34" charset="-122"/>
              </a:rPr>
              <a:t>厅</a:t>
            </a:r>
            <a:r>
              <a:rPr lang="zh-CN" altLang="zh-CN" sz="1600" dirty="0" smtClean="0">
                <a:latin typeface="微软雅黑" pitchFamily="34" charset="-122"/>
                <a:ea typeface="微软雅黑" pitchFamily="34" charset="-122"/>
              </a:rPr>
              <a:t>形式</a:t>
            </a:r>
            <a:r>
              <a:rPr lang="zh-CN" altLang="zh-CN" sz="1600" dirty="0">
                <a:latin typeface="微软雅黑" pitchFamily="34" charset="-122"/>
                <a:ea typeface="微软雅黑" pitchFamily="34" charset="-122"/>
              </a:rPr>
              <a:t>审查通过后，</a:t>
            </a:r>
            <a:r>
              <a:rPr lang="zh-CN" altLang="zh-CN" sz="1600" dirty="0" smtClean="0">
                <a:latin typeface="微软雅黑" pitchFamily="34" charset="-122"/>
                <a:ea typeface="微软雅黑" pitchFamily="34" charset="-122"/>
              </a:rPr>
              <a:t>由</a:t>
            </a:r>
            <a:r>
              <a:rPr lang="zh-CN" altLang="en-US" sz="1600" dirty="0">
                <a:latin typeface="微软雅黑" pitchFamily="34" charset="-122"/>
                <a:ea typeface="微软雅黑" pitchFamily="34" charset="-122"/>
              </a:rPr>
              <a:t>省政府</a:t>
            </a:r>
            <a:r>
              <a:rPr lang="zh-CN" altLang="zh-CN" sz="1600" dirty="0" smtClean="0">
                <a:latin typeface="微软雅黑" pitchFamily="34" charset="-122"/>
                <a:ea typeface="微软雅黑" pitchFamily="34" charset="-122"/>
              </a:rPr>
              <a:t>委托</a:t>
            </a:r>
            <a:r>
              <a:rPr lang="zh-CN" altLang="en-US" sz="1600" dirty="0" smtClean="0">
                <a:latin typeface="微软雅黑" pitchFamily="34" charset="-122"/>
                <a:ea typeface="微软雅黑" pitchFamily="34" charset="-122"/>
              </a:rPr>
              <a:t>省</a:t>
            </a:r>
            <a:r>
              <a:rPr lang="zh-CN" altLang="zh-CN" sz="1600" dirty="0" smtClean="0">
                <a:latin typeface="微软雅黑" pitchFamily="34" charset="-122"/>
                <a:ea typeface="微软雅黑" pitchFamily="34" charset="-122"/>
              </a:rPr>
              <a:t>高校</a:t>
            </a:r>
            <a:r>
              <a:rPr lang="zh-CN" altLang="zh-CN" sz="1600" dirty="0">
                <a:latin typeface="微软雅黑" pitchFamily="34" charset="-122"/>
                <a:ea typeface="微软雅黑" pitchFamily="34" charset="-122"/>
              </a:rPr>
              <a:t>设置评议委员会进行考察、</a:t>
            </a:r>
            <a:r>
              <a:rPr lang="zh-CN" altLang="zh-CN" sz="1600" dirty="0" smtClean="0">
                <a:latin typeface="微软雅黑" pitchFamily="34" charset="-122"/>
                <a:ea typeface="微软雅黑" pitchFamily="34" charset="-122"/>
              </a:rPr>
              <a:t>评议</a:t>
            </a:r>
            <a:r>
              <a:rPr lang="zh-CN" altLang="en-US"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通过</a:t>
            </a:r>
            <a:r>
              <a:rPr lang="zh-CN" altLang="zh-CN" sz="1600" dirty="0">
                <a:latin typeface="微软雅黑" pitchFamily="34" charset="-122"/>
                <a:ea typeface="微软雅黑" pitchFamily="34" charset="-122"/>
              </a:rPr>
              <a:t>考察、评议的学校，</a:t>
            </a:r>
            <a:r>
              <a:rPr lang="zh-CN" altLang="zh-CN" sz="1600" dirty="0" smtClean="0">
                <a:latin typeface="微软雅黑" pitchFamily="34" charset="-122"/>
                <a:ea typeface="微软雅黑" pitchFamily="34" charset="-122"/>
              </a:rPr>
              <a:t>由</a:t>
            </a:r>
            <a:r>
              <a:rPr lang="zh-CN" altLang="en-US" sz="1600" dirty="0" smtClean="0">
                <a:latin typeface="微软雅黑" pitchFamily="34" charset="-122"/>
                <a:ea typeface="微软雅黑" pitchFamily="34" charset="-122"/>
              </a:rPr>
              <a:t>省政府</a:t>
            </a:r>
            <a:r>
              <a:rPr lang="zh-CN" altLang="zh-CN" sz="1600" dirty="0" smtClean="0">
                <a:latin typeface="微软雅黑" pitchFamily="34" charset="-122"/>
                <a:ea typeface="微软雅黑" pitchFamily="34" charset="-122"/>
              </a:rPr>
              <a:t>正式</a:t>
            </a:r>
            <a:r>
              <a:rPr lang="zh-CN" altLang="zh-CN" sz="1600" dirty="0">
                <a:latin typeface="微软雅黑" pitchFamily="34" charset="-122"/>
                <a:ea typeface="微软雅黑" pitchFamily="34" charset="-122"/>
              </a:rPr>
              <a:t>批准</a:t>
            </a:r>
            <a:r>
              <a:rPr lang="zh-CN" altLang="zh-CN" sz="1600" dirty="0" smtClean="0">
                <a:latin typeface="微软雅黑" pitchFamily="34" charset="-122"/>
                <a:ea typeface="微软雅黑" pitchFamily="34" charset="-122"/>
              </a:rPr>
              <a:t>设立</a:t>
            </a:r>
            <a:r>
              <a:rPr lang="zh-CN" altLang="en-US" sz="1600" dirty="0" smtClean="0">
                <a:latin typeface="微软雅黑" pitchFamily="34" charset="-122"/>
                <a:ea typeface="微软雅黑" pitchFamily="34" charset="-122"/>
              </a:rPr>
              <a:t>，并报教育部备案</a:t>
            </a:r>
            <a:r>
              <a:rPr lang="zh-CN"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12"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09</a:t>
            </a:r>
            <a:endParaRPr lang="zh-CN" altLang="en-US" sz="1200" b="1" dirty="0">
              <a:solidFill>
                <a:prstClr val="white"/>
              </a:solidFill>
            </a:endParaRPr>
          </a:p>
        </p:txBody>
      </p:sp>
    </p:spTree>
    <p:extLst>
      <p:ext uri="{BB962C8B-B14F-4D97-AF65-F5344CB8AC3E}">
        <p14:creationId xmlns:p14="http://schemas.microsoft.com/office/powerpoint/2010/main" val="3997503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1" name="MH_Other_5"/>
          <p:cNvSpPr>
            <a:spLocks noChangeArrowheads="1"/>
          </p:cNvSpPr>
          <p:nvPr>
            <p:custDataLst>
              <p:tags r:id="rId1"/>
            </p:custDataLst>
          </p:nvPr>
        </p:nvSpPr>
        <p:spPr bwMode="auto">
          <a:xfrm>
            <a:off x="85847" y="619270"/>
            <a:ext cx="2648053" cy="42381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（二</a:t>
            </a:r>
            <a:r>
              <a:rPr lang="zh-CN" altLang="en-US" sz="2000" b="1" dirty="0" smtClean="0">
                <a:solidFill>
                  <a:srgbClr val="FFFFFF"/>
                </a:solidFill>
                <a:ea typeface="微软雅黑" pitchFamily="34" charset="-122"/>
              </a:rPr>
              <a:t>） 申报</a:t>
            </a:r>
            <a:r>
              <a:rPr lang="zh-CN" altLang="en-US" sz="2000" b="1" dirty="0">
                <a:solidFill>
                  <a:srgbClr val="FFFFFF"/>
                </a:solidFill>
                <a:ea typeface="微软雅黑" pitchFamily="34" charset="-122"/>
              </a:rPr>
              <a:t>材料要求</a:t>
            </a:r>
          </a:p>
        </p:txBody>
      </p:sp>
      <p:cxnSp>
        <p:nvCxnSpPr>
          <p:cNvPr id="32" name="直接连接符 31"/>
          <p:cNvCxnSpPr/>
          <p:nvPr/>
        </p:nvCxnSpPr>
        <p:spPr>
          <a:xfrm flipV="1">
            <a:off x="1326312" y="324623"/>
            <a:ext cx="7350144"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278" y="1273324"/>
            <a:ext cx="8568952" cy="3539430"/>
          </a:xfrm>
          <a:prstGeom prst="rect">
            <a:avLst/>
          </a:prstGeom>
          <a:noFill/>
        </p:spPr>
        <p:txBody>
          <a:bodyPr wrap="square" rtlCol="0">
            <a:spAutoFit/>
          </a:bodyPr>
          <a:lstStyle/>
          <a:p>
            <a:pPr>
              <a:lnSpc>
                <a:spcPct val="140000"/>
              </a:lnSpc>
            </a:pPr>
            <a:r>
              <a:rPr lang="en-US" altLang="zh-CN" sz="1600" dirty="0" smtClean="0">
                <a:latin typeface="微软雅黑" pitchFamily="34" charset="-122"/>
                <a:ea typeface="微软雅黑" pitchFamily="34" charset="-122"/>
              </a:rPr>
              <a:t>1. </a:t>
            </a:r>
            <a:r>
              <a:rPr lang="zh-CN" altLang="zh-CN" sz="1600" dirty="0" smtClean="0">
                <a:latin typeface="微软雅黑" pitchFamily="34" charset="-122"/>
                <a:ea typeface="微软雅黑" pitchFamily="34" charset="-122"/>
              </a:rPr>
              <a:t>论证</a:t>
            </a:r>
            <a:r>
              <a:rPr lang="zh-CN" altLang="zh-CN" sz="1600" dirty="0">
                <a:latin typeface="微软雅黑" pitchFamily="34" charset="-122"/>
                <a:ea typeface="微软雅黑" pitchFamily="34" charset="-122"/>
              </a:rPr>
              <a:t>报</a:t>
            </a:r>
            <a:r>
              <a:rPr lang="zh-CN" altLang="zh-CN" sz="1600" dirty="0" smtClean="0">
                <a:latin typeface="微软雅黑" pitchFamily="34" charset="-122"/>
                <a:ea typeface="微软雅黑" pitchFamily="34" charset="-122"/>
              </a:rPr>
              <a:t>告应</a:t>
            </a:r>
            <a:r>
              <a:rPr lang="zh-CN" altLang="zh-CN" sz="1600" dirty="0">
                <a:latin typeface="微软雅黑" pitchFamily="34" charset="-122"/>
                <a:ea typeface="微软雅黑" pitchFamily="34" charset="-122"/>
              </a:rPr>
              <a:t>包括下列内容</a:t>
            </a:r>
            <a:r>
              <a:rPr lang="en-US" altLang="zh-CN" sz="1600" dirty="0">
                <a:latin typeface="微软雅黑" pitchFamily="34" charset="-122"/>
                <a:ea typeface="微软雅黑" pitchFamily="34" charset="-122"/>
              </a:rPr>
              <a:t>: </a:t>
            </a:r>
            <a:endParaRPr lang="zh-CN" altLang="zh-CN" sz="1600" dirty="0">
              <a:latin typeface="微软雅黑" pitchFamily="34" charset="-122"/>
              <a:ea typeface="微软雅黑" pitchFamily="34" charset="-122"/>
            </a:endParaRPr>
          </a:p>
          <a:p>
            <a:pPr>
              <a:lnSpc>
                <a:spcPct val="140000"/>
              </a:lnSpc>
            </a:pPr>
            <a:r>
              <a:rPr lang="en-US" altLang="zh-CN" sz="1600" dirty="0" smtClean="0">
                <a:solidFill>
                  <a:srgbClr val="C00000"/>
                </a:solidFill>
                <a:latin typeface="微软雅黑" pitchFamily="34" charset="-122"/>
                <a:ea typeface="微软雅黑" pitchFamily="34" charset="-122"/>
              </a:rPr>
              <a:t>       </a:t>
            </a:r>
            <a:r>
              <a:rPr lang="zh-CN" altLang="zh-CN" sz="1600" dirty="0" smtClean="0">
                <a:solidFill>
                  <a:srgbClr val="C00000"/>
                </a:solidFill>
                <a:latin typeface="微软雅黑" pitchFamily="34" charset="-122"/>
                <a:ea typeface="微软雅黑" pitchFamily="34" charset="-122"/>
              </a:rPr>
              <a:t>（</a:t>
            </a:r>
            <a:r>
              <a:rPr lang="en-US" altLang="zh-CN" sz="1600" dirty="0">
                <a:solidFill>
                  <a:srgbClr val="C00000"/>
                </a:solidFill>
                <a:latin typeface="微软雅黑" pitchFamily="34" charset="-122"/>
                <a:ea typeface="微软雅黑" pitchFamily="34" charset="-122"/>
              </a:rPr>
              <a:t>1</a:t>
            </a:r>
            <a:r>
              <a:rPr lang="zh-CN" altLang="zh-CN" sz="1600" dirty="0">
                <a:solidFill>
                  <a:srgbClr val="C00000"/>
                </a:solidFill>
                <a:latin typeface="微软雅黑" pitchFamily="34" charset="-122"/>
                <a:ea typeface="微软雅黑" pitchFamily="34" charset="-122"/>
              </a:rPr>
              <a:t>）拟</a:t>
            </a:r>
            <a:r>
              <a:rPr lang="zh-CN" altLang="zh-CN" sz="1600" dirty="0" smtClean="0">
                <a:solidFill>
                  <a:srgbClr val="C00000"/>
                </a:solidFill>
                <a:latin typeface="微软雅黑" pitchFamily="34" charset="-122"/>
                <a:ea typeface="微软雅黑" pitchFamily="34" charset="-122"/>
              </a:rPr>
              <a:t>申建</a:t>
            </a:r>
            <a:r>
              <a:rPr lang="zh-CN" altLang="en-US" sz="1600" dirty="0">
                <a:solidFill>
                  <a:srgbClr val="C00000"/>
                </a:solidFill>
                <a:latin typeface="微软雅黑" pitchFamily="34" charset="-122"/>
                <a:ea typeface="微软雅黑" pitchFamily="34" charset="-122"/>
              </a:rPr>
              <a:t>普通高等</a:t>
            </a:r>
            <a:r>
              <a:rPr lang="zh-CN" altLang="en-US" sz="1600" dirty="0" smtClean="0">
                <a:solidFill>
                  <a:srgbClr val="C00000"/>
                </a:solidFill>
                <a:latin typeface="微软雅黑" pitchFamily="34" charset="-122"/>
                <a:ea typeface="微软雅黑" pitchFamily="34" charset="-122"/>
              </a:rPr>
              <a:t>专科学校</a:t>
            </a:r>
            <a:r>
              <a:rPr lang="zh-CN" altLang="zh-CN" sz="1600" dirty="0" smtClean="0">
                <a:solidFill>
                  <a:srgbClr val="C00000"/>
                </a:solidFill>
                <a:latin typeface="微软雅黑" pitchFamily="34" charset="-122"/>
                <a:ea typeface="微软雅黑" pitchFamily="34" charset="-122"/>
              </a:rPr>
              <a:t>的</a:t>
            </a:r>
            <a:r>
              <a:rPr lang="zh-CN" altLang="en-US" sz="1600" dirty="0" smtClean="0">
                <a:solidFill>
                  <a:srgbClr val="C00000"/>
                </a:solidFill>
                <a:latin typeface="微软雅黑" pitchFamily="34" charset="-122"/>
                <a:ea typeface="微软雅黑" pitchFamily="34" charset="-122"/>
                <a:sym typeface="Wingdings" pitchFamily="2" charset="2"/>
              </a:rPr>
              <a:t>的必要性和可行性；</a:t>
            </a:r>
            <a:r>
              <a:rPr lang="zh-CN" altLang="zh-CN" sz="1600" dirty="0" smtClean="0">
                <a:latin typeface="微软雅黑" pitchFamily="34" charset="-122"/>
                <a:ea typeface="微软雅黑" pitchFamily="34" charset="-122"/>
              </a:rPr>
              <a:t>名</a:t>
            </a:r>
            <a:r>
              <a:rPr lang="zh-CN" altLang="zh-CN" sz="1600" dirty="0">
                <a:latin typeface="微软雅黑" pitchFamily="34" charset="-122"/>
                <a:ea typeface="微软雅黑" pitchFamily="34" charset="-122"/>
              </a:rPr>
              <a:t>称、校址、类型、办学定位</a:t>
            </a:r>
            <a:r>
              <a:rPr lang="zh-CN" altLang="zh-CN" sz="1600" dirty="0" smtClean="0">
                <a:latin typeface="微软雅黑" pitchFamily="34" charset="-122"/>
                <a:ea typeface="微软雅黑" pitchFamily="34" charset="-122"/>
              </a:rPr>
              <a:t>、专业</a:t>
            </a:r>
            <a:r>
              <a:rPr lang="zh-CN" altLang="zh-CN" sz="1600" dirty="0">
                <a:latin typeface="微软雅黑" pitchFamily="34" charset="-122"/>
                <a:ea typeface="微软雅黑" pitchFamily="34" charset="-122"/>
              </a:rPr>
              <a:t>设置、规模、领导体制、办学特色、服务面向</a:t>
            </a:r>
            <a:r>
              <a:rPr lang="en-US" altLang="zh-CN" sz="1600" dirty="0">
                <a:latin typeface="微软雅黑" pitchFamily="34" charset="-122"/>
                <a:ea typeface="微软雅黑" pitchFamily="34" charset="-122"/>
              </a:rPr>
              <a:t>; </a:t>
            </a:r>
            <a:r>
              <a:rPr lang="zh-CN" altLang="zh-CN" sz="1600" dirty="0">
                <a:latin typeface="微软雅黑" pitchFamily="34" charset="-122"/>
                <a:ea typeface="微软雅黑" pitchFamily="34" charset="-122"/>
              </a:rPr>
              <a:t>人才需求预测、办学效益、本地区高等教</a:t>
            </a:r>
            <a:r>
              <a:rPr lang="zh-CN" altLang="zh-CN" sz="1600" dirty="0" smtClean="0">
                <a:latin typeface="微软雅黑" pitchFamily="34" charset="-122"/>
                <a:ea typeface="微软雅黑" pitchFamily="34" charset="-122"/>
              </a:rPr>
              <a:t>育布</a:t>
            </a:r>
            <a:r>
              <a:rPr lang="zh-CN" altLang="zh-CN" sz="1600" dirty="0">
                <a:latin typeface="微软雅黑" pitchFamily="34" charset="-122"/>
                <a:ea typeface="微软雅黑" pitchFamily="34" charset="-122"/>
              </a:rPr>
              <a:t>局结构</a:t>
            </a:r>
            <a:r>
              <a:rPr lang="en-US" altLang="zh-CN" sz="1600" dirty="0">
                <a:latin typeface="微软雅黑" pitchFamily="34" charset="-122"/>
                <a:ea typeface="微软雅黑" pitchFamily="34" charset="-122"/>
              </a:rPr>
              <a:t>; </a:t>
            </a:r>
            <a:r>
              <a:rPr lang="zh-CN" altLang="zh-CN" sz="1600" dirty="0">
                <a:latin typeface="微软雅黑" pitchFamily="34" charset="-122"/>
                <a:ea typeface="微软雅黑" pitchFamily="34" charset="-122"/>
              </a:rPr>
              <a:t>拟建学校的经费来源和财政保障。</a:t>
            </a:r>
          </a:p>
          <a:p>
            <a:pPr>
              <a:lnSpc>
                <a:spcPct val="140000"/>
              </a:lnSpc>
            </a:pPr>
            <a:r>
              <a:rPr lang="en-US" altLang="zh-CN" sz="1600" dirty="0" smtClean="0">
                <a:solidFill>
                  <a:srgbClr val="C00000"/>
                </a:solidFill>
                <a:latin typeface="微软雅黑" pitchFamily="34" charset="-122"/>
                <a:ea typeface="微软雅黑" pitchFamily="34" charset="-122"/>
              </a:rPr>
              <a:t>       </a:t>
            </a:r>
            <a:r>
              <a:rPr lang="zh-CN" altLang="zh-CN" sz="1600" dirty="0" smtClean="0">
                <a:solidFill>
                  <a:srgbClr val="C00000"/>
                </a:solidFill>
                <a:latin typeface="微软雅黑" pitchFamily="34" charset="-122"/>
                <a:ea typeface="微软雅黑" pitchFamily="34" charset="-122"/>
              </a:rPr>
              <a:t>（</a:t>
            </a:r>
            <a:r>
              <a:rPr lang="en-US" altLang="zh-CN" sz="1600" dirty="0">
                <a:solidFill>
                  <a:srgbClr val="C00000"/>
                </a:solidFill>
                <a:latin typeface="微软雅黑" pitchFamily="34" charset="-122"/>
                <a:ea typeface="微软雅黑" pitchFamily="34" charset="-122"/>
              </a:rPr>
              <a:t>2</a:t>
            </a:r>
            <a:r>
              <a:rPr lang="zh-CN" altLang="zh-CN" sz="1600" dirty="0">
                <a:solidFill>
                  <a:srgbClr val="C00000"/>
                </a:solidFill>
                <a:latin typeface="微软雅黑" pitchFamily="34" charset="-122"/>
                <a:ea typeface="微软雅黑" pitchFamily="34" charset="-122"/>
              </a:rPr>
              <a:t>）拟</a:t>
            </a:r>
            <a:r>
              <a:rPr lang="zh-CN" altLang="zh-CN" sz="1600" dirty="0" smtClean="0">
                <a:solidFill>
                  <a:srgbClr val="C00000"/>
                </a:solidFill>
                <a:latin typeface="微软雅黑" pitchFamily="34" charset="-122"/>
                <a:ea typeface="微软雅黑" pitchFamily="34" charset="-122"/>
              </a:rPr>
              <a:t>申建</a:t>
            </a:r>
            <a:r>
              <a:rPr lang="zh-CN" altLang="en-US" sz="1600" dirty="0">
                <a:solidFill>
                  <a:srgbClr val="C00000"/>
                </a:solidFill>
                <a:latin typeface="微软雅黑" pitchFamily="34" charset="-122"/>
                <a:ea typeface="微软雅黑" pitchFamily="34" charset="-122"/>
              </a:rPr>
              <a:t>普通高等专科学校</a:t>
            </a:r>
            <a:r>
              <a:rPr lang="zh-CN" altLang="zh-CN" sz="1600" dirty="0" smtClean="0">
                <a:solidFill>
                  <a:srgbClr val="C00000"/>
                </a:solidFill>
                <a:latin typeface="微软雅黑" pitchFamily="34" charset="-122"/>
                <a:ea typeface="微软雅黑" pitchFamily="34" charset="-122"/>
              </a:rPr>
              <a:t>的发展</a:t>
            </a:r>
            <a:r>
              <a:rPr lang="zh-CN" altLang="zh-CN" sz="1600" dirty="0">
                <a:solidFill>
                  <a:srgbClr val="C00000"/>
                </a:solidFill>
                <a:latin typeface="微软雅黑" pitchFamily="34" charset="-122"/>
                <a:ea typeface="微软雅黑" pitchFamily="34" charset="-122"/>
              </a:rPr>
              <a:t>规</a:t>
            </a:r>
            <a:r>
              <a:rPr lang="zh-CN" altLang="zh-CN" sz="1600" dirty="0" smtClean="0">
                <a:solidFill>
                  <a:srgbClr val="C00000"/>
                </a:solidFill>
                <a:latin typeface="微软雅黑" pitchFamily="34" charset="-122"/>
                <a:ea typeface="微软雅黑" pitchFamily="34" charset="-122"/>
              </a:rPr>
              <a:t>划</a:t>
            </a:r>
            <a:r>
              <a:rPr lang="zh-CN" altLang="en-US" sz="1600" dirty="0" smtClean="0">
                <a:latin typeface="微软雅黑" pitchFamily="34" charset="-122"/>
                <a:ea typeface="微软雅黑" pitchFamily="34" charset="-122"/>
              </a:rPr>
              <a:t>。包括：</a:t>
            </a:r>
            <a:r>
              <a:rPr lang="zh-CN" altLang="zh-CN" sz="1600" dirty="0" smtClean="0">
                <a:latin typeface="微软雅黑" pitchFamily="34" charset="-122"/>
                <a:ea typeface="微软雅黑" pitchFamily="34" charset="-122"/>
              </a:rPr>
              <a:t>师</a:t>
            </a:r>
            <a:r>
              <a:rPr lang="zh-CN" altLang="zh-CN" sz="1600" dirty="0">
                <a:latin typeface="微软雅黑" pitchFamily="34" charset="-122"/>
                <a:ea typeface="微软雅黑" pitchFamily="34" charset="-122"/>
              </a:rPr>
              <a:t>资队伍建设规划</a:t>
            </a:r>
            <a:r>
              <a:rPr lang="zh-CN" altLang="zh-CN" sz="16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专业</a:t>
            </a:r>
            <a:r>
              <a:rPr lang="zh-CN" altLang="zh-CN" sz="1600" dirty="0" smtClean="0">
                <a:latin typeface="微软雅黑" pitchFamily="34" charset="-122"/>
                <a:ea typeface="微软雅黑" pitchFamily="34" charset="-122"/>
              </a:rPr>
              <a:t>建设</a:t>
            </a:r>
            <a:r>
              <a:rPr lang="zh-CN" altLang="zh-CN" sz="1600" dirty="0">
                <a:latin typeface="微软雅黑" pitchFamily="34" charset="-122"/>
                <a:ea typeface="微软雅黑" pitchFamily="34" charset="-122"/>
              </a:rPr>
              <a:t>规划和校园基本建设规划</a:t>
            </a:r>
            <a:r>
              <a:rPr lang="en-US" altLang="zh-CN" sz="1600" dirty="0">
                <a:latin typeface="微软雅黑" pitchFamily="34" charset="-122"/>
                <a:ea typeface="微软雅黑" pitchFamily="34" charset="-122"/>
              </a:rPr>
              <a:t>;</a:t>
            </a:r>
            <a:endParaRPr lang="zh-CN" altLang="zh-CN" sz="1600" dirty="0">
              <a:latin typeface="微软雅黑" pitchFamily="34" charset="-122"/>
              <a:ea typeface="微软雅黑" pitchFamily="34" charset="-122"/>
            </a:endParaRPr>
          </a:p>
          <a:p>
            <a:pPr>
              <a:lnSpc>
                <a:spcPct val="140000"/>
              </a:lnSpc>
            </a:pPr>
            <a:r>
              <a:rPr lang="en-US" altLang="zh-CN" sz="1600" dirty="0" smtClean="0">
                <a:latin typeface="微软雅黑" pitchFamily="34" charset="-122"/>
                <a:ea typeface="微软雅黑" pitchFamily="34" charset="-122"/>
              </a:rPr>
              <a:t>2</a:t>
            </a:r>
            <a:r>
              <a:rPr lang="en-US" altLang="zh-CN" sz="1600" dirty="0">
                <a:latin typeface="微软雅黑" pitchFamily="34" charset="-122"/>
                <a:ea typeface="微软雅黑" pitchFamily="34" charset="-122"/>
              </a:rPr>
              <a:t>. </a:t>
            </a:r>
            <a:r>
              <a:rPr lang="zh-CN" altLang="zh-CN" sz="1600" dirty="0">
                <a:latin typeface="微软雅黑" pitchFamily="34" charset="-122"/>
                <a:ea typeface="微软雅黑" pitchFamily="34" charset="-122"/>
              </a:rPr>
              <a:t>拟</a:t>
            </a:r>
            <a:r>
              <a:rPr lang="zh-CN" altLang="zh-CN" sz="1600" dirty="0" smtClean="0">
                <a:latin typeface="微软雅黑" pitchFamily="34" charset="-122"/>
                <a:ea typeface="微软雅黑" pitchFamily="34" charset="-122"/>
              </a:rPr>
              <a:t>申建专业</a:t>
            </a:r>
            <a:r>
              <a:rPr lang="zh-CN" altLang="zh-CN" sz="1600" dirty="0">
                <a:latin typeface="微软雅黑" pitchFamily="34" charset="-122"/>
                <a:ea typeface="微软雅黑" pitchFamily="34" charset="-122"/>
              </a:rPr>
              <a:t>的人才培养方案；</a:t>
            </a:r>
          </a:p>
          <a:p>
            <a:pPr>
              <a:lnSpc>
                <a:spcPct val="140000"/>
              </a:lnSpc>
            </a:pPr>
            <a:r>
              <a:rPr lang="en-US" altLang="zh-CN" sz="1600" dirty="0" smtClean="0">
                <a:latin typeface="微软雅黑" pitchFamily="34" charset="-122"/>
                <a:ea typeface="微软雅黑" pitchFamily="34" charset="-122"/>
              </a:rPr>
              <a:t>3. </a:t>
            </a:r>
            <a:r>
              <a:rPr lang="zh-CN" altLang="zh-CN" sz="1600" dirty="0">
                <a:latin typeface="微软雅黑" pitchFamily="34" charset="-122"/>
                <a:ea typeface="微软雅黑" pitchFamily="34" charset="-122"/>
              </a:rPr>
              <a:t>学院土地证、建筑设施的产权证；</a:t>
            </a:r>
          </a:p>
          <a:p>
            <a:pPr>
              <a:lnSpc>
                <a:spcPct val="140000"/>
              </a:lnSpc>
            </a:pPr>
            <a:r>
              <a:rPr lang="en-US" altLang="zh-CN" sz="1600" dirty="0">
                <a:latin typeface="微软雅黑" pitchFamily="34" charset="-122"/>
                <a:ea typeface="微软雅黑" pitchFamily="34" charset="-122"/>
              </a:rPr>
              <a:t>4</a:t>
            </a:r>
            <a:r>
              <a:rPr lang="en-US" altLang="zh-CN" sz="1600" dirty="0" smtClean="0">
                <a:latin typeface="微软雅黑" pitchFamily="34" charset="-122"/>
                <a:ea typeface="微软雅黑" pitchFamily="34" charset="-122"/>
              </a:rPr>
              <a:t>. </a:t>
            </a:r>
            <a:r>
              <a:rPr lang="zh-CN" altLang="zh-CN" sz="1600" dirty="0">
                <a:latin typeface="微软雅黑" pitchFamily="34" charset="-122"/>
                <a:ea typeface="微软雅黑" pitchFamily="34" charset="-122"/>
              </a:rPr>
              <a:t>教师的花名册及相关学历、职称证件；</a:t>
            </a:r>
          </a:p>
          <a:p>
            <a:pPr>
              <a:lnSpc>
                <a:spcPct val="140000"/>
              </a:lnSpc>
            </a:pPr>
            <a:r>
              <a:rPr lang="en-US" altLang="zh-CN" sz="1600" dirty="0">
                <a:latin typeface="微软雅黑" pitchFamily="34" charset="-122"/>
                <a:ea typeface="微软雅黑" pitchFamily="34" charset="-122"/>
              </a:rPr>
              <a:t>5</a:t>
            </a:r>
            <a:r>
              <a:rPr lang="en-US" altLang="zh-CN" sz="1600" dirty="0" smtClean="0">
                <a:latin typeface="微软雅黑" pitchFamily="34" charset="-122"/>
                <a:ea typeface="微软雅黑" pitchFamily="34" charset="-122"/>
              </a:rPr>
              <a:t>. </a:t>
            </a:r>
            <a:r>
              <a:rPr lang="zh-CN" altLang="zh-CN" sz="1600" dirty="0">
                <a:latin typeface="微软雅黑" pitchFamily="34" charset="-122"/>
                <a:ea typeface="微软雅黑" pitchFamily="34" charset="-122"/>
              </a:rPr>
              <a:t>教学仪器设备的明细</a:t>
            </a:r>
            <a:r>
              <a:rPr lang="zh-CN" altLang="zh-CN" sz="1600" dirty="0" smtClean="0">
                <a:latin typeface="微软雅黑" pitchFamily="34" charset="-122"/>
                <a:ea typeface="微软雅黑" pitchFamily="34" charset="-122"/>
              </a:rPr>
              <a:t>清单</a:t>
            </a:r>
            <a:r>
              <a:rPr lang="zh-CN" altLang="en-US" sz="1600" dirty="0" smtClean="0">
                <a:latin typeface="微软雅黑" pitchFamily="34" charset="-122"/>
                <a:ea typeface="微软雅黑" pitchFamily="34" charset="-122"/>
              </a:rPr>
              <a:t>等支撑材料。</a:t>
            </a:r>
            <a:endParaRPr lang="zh-CN" altLang="en-US" sz="1600" dirty="0">
              <a:latin typeface="微软雅黑" pitchFamily="34" charset="-122"/>
              <a:ea typeface="微软雅黑" pitchFamily="34" charset="-122"/>
            </a:endParaRPr>
          </a:p>
        </p:txBody>
      </p:sp>
      <p:sp>
        <p:nvSpPr>
          <p:cNvPr id="12"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10</a:t>
            </a:r>
            <a:endParaRPr lang="zh-CN" altLang="en-US" sz="1200" b="1" dirty="0">
              <a:solidFill>
                <a:prstClr val="white"/>
              </a:solidFill>
            </a:endParaRPr>
          </a:p>
        </p:txBody>
      </p:sp>
    </p:spTree>
    <p:extLst>
      <p:ext uri="{BB962C8B-B14F-4D97-AF65-F5344CB8AC3E}">
        <p14:creationId xmlns:p14="http://schemas.microsoft.com/office/powerpoint/2010/main" val="3770568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1" name="MH_Other_5"/>
          <p:cNvSpPr>
            <a:spLocks noChangeArrowheads="1"/>
          </p:cNvSpPr>
          <p:nvPr>
            <p:custDataLst>
              <p:tags r:id="rId1"/>
            </p:custDataLst>
          </p:nvPr>
        </p:nvSpPr>
        <p:spPr bwMode="auto">
          <a:xfrm>
            <a:off x="179512" y="609745"/>
            <a:ext cx="3118001" cy="42381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（三</a:t>
            </a:r>
            <a:r>
              <a:rPr lang="zh-CN" altLang="en-US" sz="2000" b="1" dirty="0" smtClean="0">
                <a:solidFill>
                  <a:srgbClr val="FFFFFF"/>
                </a:solidFill>
                <a:ea typeface="微软雅黑" pitchFamily="34" charset="-122"/>
              </a:rPr>
              <a:t>） </a:t>
            </a:r>
            <a:r>
              <a:rPr lang="zh-CN" altLang="zh-CN" sz="2000" b="1" dirty="0" smtClean="0">
                <a:solidFill>
                  <a:srgbClr val="FFFFFF"/>
                </a:solidFill>
                <a:ea typeface="微软雅黑" pitchFamily="34" charset="-122"/>
              </a:rPr>
              <a:t>专家</a:t>
            </a:r>
            <a:r>
              <a:rPr lang="zh-CN" altLang="zh-CN" sz="2000" b="1" dirty="0">
                <a:solidFill>
                  <a:srgbClr val="FFFFFF"/>
                </a:solidFill>
                <a:ea typeface="微软雅黑" pitchFamily="34" charset="-122"/>
              </a:rPr>
              <a:t>来校评估流程</a:t>
            </a:r>
            <a:endParaRPr lang="zh-CN" altLang="en-US" sz="2000" b="1" dirty="0">
              <a:solidFill>
                <a:srgbClr val="FFFFFF"/>
              </a:solidFill>
              <a:ea typeface="微软雅黑" pitchFamily="34" charset="-122"/>
            </a:endParaRPr>
          </a:p>
        </p:txBody>
      </p:sp>
      <p:cxnSp>
        <p:nvCxnSpPr>
          <p:cNvPr id="32" name="直接连接符 31"/>
          <p:cNvCxnSpPr/>
          <p:nvPr/>
        </p:nvCxnSpPr>
        <p:spPr>
          <a:xfrm flipV="1">
            <a:off x="1326312" y="324623"/>
            <a:ext cx="7350144"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7584" y="1241380"/>
            <a:ext cx="7185618" cy="3416320"/>
          </a:xfrm>
          <a:prstGeom prst="rect">
            <a:avLst/>
          </a:prstGeom>
          <a:noFill/>
        </p:spPr>
        <p:txBody>
          <a:bodyPr wrap="square" rtlCol="0">
            <a:spAutoFit/>
          </a:bodyPr>
          <a:lstStyle/>
          <a:p>
            <a:pPr>
              <a:lnSpc>
                <a:spcPct val="150000"/>
              </a:lnSpc>
            </a:pPr>
            <a:r>
              <a:rPr lang="en-US" altLang="zh-CN" b="1" dirty="0" smtClean="0">
                <a:latin typeface="微软雅黑" pitchFamily="34" charset="-122"/>
                <a:ea typeface="微软雅黑" pitchFamily="34" charset="-122"/>
              </a:rPr>
              <a:t>1. </a:t>
            </a:r>
            <a:r>
              <a:rPr lang="zh-CN" altLang="zh-CN" b="1" dirty="0" smtClean="0">
                <a:latin typeface="微软雅黑" pitchFamily="34" charset="-122"/>
                <a:ea typeface="微软雅黑" pitchFamily="34" charset="-122"/>
              </a:rPr>
              <a:t>评估</a:t>
            </a:r>
            <a:r>
              <a:rPr lang="zh-CN" altLang="zh-CN" b="1" dirty="0">
                <a:latin typeface="微软雅黑" pitchFamily="34" charset="-122"/>
                <a:ea typeface="微软雅黑" pitchFamily="34" charset="-122"/>
              </a:rPr>
              <a:t>时间</a:t>
            </a:r>
            <a:r>
              <a:rPr lang="en-US" altLang="zh-CN" b="1" dirty="0">
                <a:latin typeface="微软雅黑" pitchFamily="34" charset="-122"/>
                <a:ea typeface="微软雅黑" pitchFamily="34" charset="-122"/>
              </a:rPr>
              <a:t>  </a:t>
            </a:r>
            <a:endParaRPr lang="zh-CN" altLang="zh-CN" dirty="0">
              <a:latin typeface="微软雅黑" pitchFamily="34" charset="-122"/>
              <a:ea typeface="微软雅黑" pitchFamily="34" charset="-122"/>
            </a:endParaRPr>
          </a:p>
          <a:p>
            <a:pPr>
              <a:lnSpc>
                <a:spcPct val="150000"/>
              </a:lnSpc>
            </a:pPr>
            <a:r>
              <a:rPr lang="zh-CN" altLang="zh-CN" dirty="0" smtClean="0">
                <a:latin typeface="微软雅黑" pitchFamily="34" charset="-122"/>
                <a:ea typeface="微软雅黑" pitchFamily="34" charset="-122"/>
              </a:rPr>
              <a:t>评估</a:t>
            </a:r>
            <a:r>
              <a:rPr lang="zh-CN" altLang="zh-CN" dirty="0">
                <a:latin typeface="微软雅黑" pitchFamily="34" charset="-122"/>
                <a:ea typeface="微软雅黑" pitchFamily="34" charset="-122"/>
              </a:rPr>
              <a:t>专家</a:t>
            </a:r>
            <a:r>
              <a:rPr lang="zh-CN" altLang="zh-CN" dirty="0" smtClean="0">
                <a:latin typeface="微软雅黑" pitchFamily="34" charset="-122"/>
                <a:ea typeface="微软雅黑" pitchFamily="34" charset="-122"/>
              </a:rPr>
              <a:t>一行</a:t>
            </a:r>
            <a:r>
              <a:rPr lang="en-US" altLang="zh-CN" dirty="0" smtClean="0">
                <a:latin typeface="微软雅黑" pitchFamily="34" charset="-122"/>
                <a:ea typeface="微软雅黑" pitchFamily="34" charset="-122"/>
              </a:rPr>
              <a:t>5</a:t>
            </a:r>
            <a:r>
              <a:rPr lang="zh-CN" altLang="zh-CN" dirty="0" smtClean="0">
                <a:latin typeface="微软雅黑" pitchFamily="34" charset="-122"/>
                <a:ea typeface="微软雅黑" pitchFamily="34" charset="-122"/>
              </a:rPr>
              <a:t>人</a:t>
            </a:r>
            <a:r>
              <a:rPr lang="zh-CN" altLang="zh-CN" dirty="0">
                <a:latin typeface="微软雅黑" pitchFamily="34" charset="-122"/>
                <a:ea typeface="微软雅黑" pitchFamily="34" charset="-122"/>
              </a:rPr>
              <a:t>，在校评估时间</a:t>
            </a:r>
            <a:r>
              <a:rPr lang="en-US" altLang="zh-CN" dirty="0">
                <a:latin typeface="微软雅黑" pitchFamily="34" charset="-122"/>
                <a:ea typeface="微软雅黑" pitchFamily="34" charset="-122"/>
              </a:rPr>
              <a:t>1.5</a:t>
            </a:r>
            <a:r>
              <a:rPr lang="zh-CN" altLang="zh-CN" dirty="0">
                <a:latin typeface="微软雅黑" pitchFamily="34" charset="-122"/>
                <a:ea typeface="微软雅黑" pitchFamily="34" charset="-122"/>
              </a:rPr>
              <a:t>天。</a:t>
            </a:r>
          </a:p>
          <a:p>
            <a:pPr>
              <a:lnSpc>
                <a:spcPct val="150000"/>
              </a:lnSpc>
            </a:pPr>
            <a:r>
              <a:rPr lang="en-US" altLang="zh-CN" b="1" dirty="0">
                <a:latin typeface="微软雅黑" pitchFamily="34" charset="-122"/>
                <a:ea typeface="微软雅黑" pitchFamily="34" charset="-122"/>
              </a:rPr>
              <a:t>2</a:t>
            </a:r>
            <a:r>
              <a:rPr lang="en-US" altLang="zh-CN" b="1" dirty="0" smtClean="0">
                <a:latin typeface="微软雅黑" pitchFamily="34" charset="-122"/>
                <a:ea typeface="微软雅黑" pitchFamily="34" charset="-122"/>
              </a:rPr>
              <a:t>. </a:t>
            </a:r>
            <a:r>
              <a:rPr lang="zh-CN" altLang="zh-CN" b="1" dirty="0" smtClean="0">
                <a:latin typeface="微软雅黑" pitchFamily="34" charset="-122"/>
                <a:ea typeface="微软雅黑" pitchFamily="34" charset="-122"/>
              </a:rPr>
              <a:t>工作</a:t>
            </a:r>
            <a:r>
              <a:rPr lang="zh-CN" altLang="zh-CN" b="1" dirty="0">
                <a:latin typeface="微软雅黑" pitchFamily="34" charset="-122"/>
                <a:ea typeface="微软雅黑" pitchFamily="34" charset="-122"/>
              </a:rPr>
              <a:t>流程</a:t>
            </a:r>
            <a:endParaRPr lang="zh-CN" altLang="zh-CN" dirty="0">
              <a:latin typeface="微软雅黑" pitchFamily="34" charset="-122"/>
              <a:ea typeface="微软雅黑" pitchFamily="34" charset="-122"/>
            </a:endParaRPr>
          </a:p>
          <a:p>
            <a:pPr>
              <a:lnSpc>
                <a:spcPct val="150000"/>
              </a:lnSpc>
            </a:pPr>
            <a:r>
              <a:rPr lang="zh-CN" altLang="zh-CN" b="1" dirty="0">
                <a:solidFill>
                  <a:srgbClr val="C00000"/>
                </a:solidFill>
                <a:latin typeface="微软雅黑" pitchFamily="34" charset="-122"/>
                <a:ea typeface="微软雅黑" pitchFamily="34" charset="-122"/>
              </a:rPr>
              <a:t>听：</a:t>
            </a:r>
            <a:r>
              <a:rPr lang="zh-CN" altLang="zh-CN" dirty="0">
                <a:latin typeface="微软雅黑" pitchFamily="34" charset="-122"/>
                <a:ea typeface="微软雅黑" pitchFamily="34" charset="-122"/>
              </a:rPr>
              <a:t>听院长汇报（</a:t>
            </a:r>
            <a:r>
              <a:rPr lang="en-US" altLang="zh-CN" dirty="0">
                <a:latin typeface="微软雅黑" pitchFamily="34" charset="-122"/>
                <a:ea typeface="微软雅黑" pitchFamily="34" charset="-122"/>
              </a:rPr>
              <a:t>PPT</a:t>
            </a:r>
            <a:r>
              <a:rPr lang="zh-CN" altLang="zh-CN" dirty="0">
                <a:latin typeface="微软雅黑" pitchFamily="34" charset="-122"/>
                <a:ea typeface="微软雅黑" pitchFamily="34" charset="-122"/>
              </a:rPr>
              <a:t>演示稿，</a:t>
            </a:r>
            <a:r>
              <a:rPr lang="en-US" altLang="zh-CN" dirty="0">
                <a:latin typeface="微软雅黑" pitchFamily="34" charset="-122"/>
                <a:ea typeface="微软雅黑" pitchFamily="34" charset="-122"/>
              </a:rPr>
              <a:t>25</a:t>
            </a:r>
            <a:r>
              <a:rPr lang="zh-CN" altLang="zh-CN" dirty="0">
                <a:latin typeface="微软雅黑" pitchFamily="34" charset="-122"/>
                <a:ea typeface="微软雅黑" pitchFamily="34" charset="-122"/>
              </a:rPr>
              <a:t>分钟左右）和宣传片（</a:t>
            </a:r>
            <a:r>
              <a:rPr lang="en-US" altLang="zh-CN" dirty="0">
                <a:latin typeface="微软雅黑" pitchFamily="34" charset="-122"/>
                <a:ea typeface="微软雅黑" pitchFamily="34" charset="-122"/>
              </a:rPr>
              <a:t>10</a:t>
            </a:r>
            <a:r>
              <a:rPr lang="zh-CN" altLang="zh-CN" dirty="0">
                <a:latin typeface="微软雅黑" pitchFamily="34" charset="-122"/>
                <a:ea typeface="微软雅黑" pitchFamily="34" charset="-122"/>
              </a:rPr>
              <a:t>分钟左右）</a:t>
            </a:r>
          </a:p>
          <a:p>
            <a:pPr>
              <a:lnSpc>
                <a:spcPct val="150000"/>
              </a:lnSpc>
            </a:pPr>
            <a:r>
              <a:rPr lang="zh-CN" altLang="zh-CN" b="1" dirty="0">
                <a:solidFill>
                  <a:srgbClr val="C00000"/>
                </a:solidFill>
                <a:latin typeface="微软雅黑" pitchFamily="34" charset="-122"/>
                <a:ea typeface="微软雅黑" pitchFamily="34" charset="-122"/>
              </a:rPr>
              <a:t>看：</a:t>
            </a:r>
            <a:r>
              <a:rPr lang="zh-CN" altLang="zh-CN" dirty="0">
                <a:latin typeface="微软雅黑" pitchFamily="34" charset="-122"/>
                <a:ea typeface="微软雅黑" pitchFamily="34" charset="-122"/>
              </a:rPr>
              <a:t>考察参观学院校园文化、基础设施、重点看实训基地；</a:t>
            </a:r>
          </a:p>
          <a:p>
            <a:pPr>
              <a:lnSpc>
                <a:spcPct val="150000"/>
              </a:lnSpc>
            </a:pPr>
            <a:r>
              <a:rPr lang="zh-CN" altLang="zh-CN" b="1" dirty="0">
                <a:solidFill>
                  <a:srgbClr val="C00000"/>
                </a:solidFill>
                <a:latin typeface="微软雅黑" pitchFamily="34" charset="-122"/>
                <a:ea typeface="微软雅黑" pitchFamily="34" charset="-122"/>
              </a:rPr>
              <a:t>查：</a:t>
            </a:r>
            <a:r>
              <a:rPr lang="zh-CN" altLang="zh-CN" dirty="0">
                <a:latin typeface="微软雅黑" pitchFamily="34" charset="-122"/>
                <a:ea typeface="微软雅黑" pitchFamily="34" charset="-122"/>
              </a:rPr>
              <a:t>查阅土地、建筑、</a:t>
            </a:r>
            <a:r>
              <a:rPr lang="zh-CN" altLang="zh-CN" dirty="0" smtClean="0">
                <a:latin typeface="微软雅黑" pitchFamily="34" charset="-122"/>
                <a:ea typeface="微软雅黑" pitchFamily="34" charset="-122"/>
              </a:rPr>
              <a:t>师资等</a:t>
            </a:r>
            <a:r>
              <a:rPr lang="zh-CN" altLang="zh-CN" dirty="0">
                <a:latin typeface="微软雅黑" pitchFamily="34" charset="-122"/>
                <a:ea typeface="微软雅黑" pitchFamily="34" charset="-122"/>
              </a:rPr>
              <a:t>证件及相关材料；</a:t>
            </a:r>
          </a:p>
          <a:p>
            <a:pPr>
              <a:lnSpc>
                <a:spcPct val="150000"/>
              </a:lnSpc>
            </a:pPr>
            <a:r>
              <a:rPr lang="zh-CN" altLang="zh-CN" b="1" dirty="0">
                <a:solidFill>
                  <a:srgbClr val="C00000"/>
                </a:solidFill>
                <a:latin typeface="微软雅黑" pitchFamily="34" charset="-122"/>
                <a:ea typeface="微软雅黑" pitchFamily="34" charset="-122"/>
              </a:rPr>
              <a:t>谈：</a:t>
            </a:r>
            <a:r>
              <a:rPr lang="zh-CN" altLang="zh-CN" dirty="0">
                <a:latin typeface="微软雅黑" pitchFamily="34" charset="-122"/>
                <a:ea typeface="微软雅黑" pitchFamily="34" charset="-122"/>
              </a:rPr>
              <a:t>分别</a:t>
            </a:r>
            <a:r>
              <a:rPr lang="zh-CN" altLang="zh-CN" dirty="0" smtClean="0">
                <a:latin typeface="微软雅黑" pitchFamily="34" charset="-122"/>
                <a:ea typeface="微软雅黑" pitchFamily="34" charset="-122"/>
              </a:rPr>
              <a:t>与</a:t>
            </a:r>
            <a:r>
              <a:rPr lang="zh-CN" altLang="en-US" dirty="0" smtClean="0">
                <a:latin typeface="微软雅黑" pitchFamily="34" charset="-122"/>
                <a:ea typeface="微软雅黑" pitchFamily="34" charset="-122"/>
              </a:rPr>
              <a:t>学校主要领导</a:t>
            </a:r>
            <a:r>
              <a:rPr lang="zh-CN" altLang="zh-CN" dirty="0" smtClean="0">
                <a:latin typeface="微软雅黑" pitchFamily="34" charset="-122"/>
                <a:ea typeface="微软雅黑" pitchFamily="34" charset="-122"/>
              </a:rPr>
              <a:t>、</a:t>
            </a:r>
            <a:r>
              <a:rPr lang="zh-CN" altLang="zh-CN" dirty="0">
                <a:latin typeface="微软雅黑" pitchFamily="34" charset="-122"/>
                <a:ea typeface="微软雅黑" pitchFamily="34" charset="-122"/>
              </a:rPr>
              <a:t>教职工等相关人员进行访谈，</a:t>
            </a:r>
            <a:r>
              <a:rPr lang="zh-CN" altLang="zh-CN" dirty="0" smtClean="0">
                <a:latin typeface="微软雅黑" pitchFamily="34" charset="-122"/>
                <a:ea typeface="微软雅黑" pitchFamily="34" charset="-122"/>
              </a:rPr>
              <a:t>了解</a:t>
            </a:r>
            <a:r>
              <a:rPr lang="zh-CN" altLang="en-US" dirty="0" smtClean="0">
                <a:latin typeface="微软雅黑" pitchFamily="34" charset="-122"/>
                <a:ea typeface="微软雅黑" pitchFamily="34" charset="-122"/>
              </a:rPr>
              <a:t>学校</a:t>
            </a:r>
            <a:r>
              <a:rPr lang="zh-CN" altLang="zh-CN" dirty="0" smtClean="0">
                <a:latin typeface="微软雅黑" pitchFamily="34" charset="-122"/>
                <a:ea typeface="微软雅黑" pitchFamily="34" charset="-122"/>
              </a:rPr>
              <a:t>申</a:t>
            </a:r>
            <a:r>
              <a:rPr lang="en-US" altLang="zh-CN" dirty="0" smtClean="0">
                <a:latin typeface="微软雅黑" pitchFamily="34" charset="-122"/>
                <a:ea typeface="微软雅黑" pitchFamily="34" charset="-122"/>
              </a:rPr>
              <a:t>       </a:t>
            </a:r>
            <a:r>
              <a:rPr lang="zh-CN" altLang="zh-CN" dirty="0" smtClean="0">
                <a:latin typeface="微软雅黑" pitchFamily="34" charset="-122"/>
                <a:ea typeface="微软雅黑" pitchFamily="34" charset="-122"/>
              </a:rPr>
              <a:t>建所</a:t>
            </a:r>
            <a:r>
              <a:rPr lang="zh-CN" altLang="zh-CN" dirty="0">
                <a:latin typeface="微软雅黑" pitchFamily="34" charset="-122"/>
                <a:ea typeface="微软雅黑" pitchFamily="34" charset="-122"/>
              </a:rPr>
              <a:t>关注的各事项。</a:t>
            </a:r>
          </a:p>
        </p:txBody>
      </p:sp>
      <p:sp>
        <p:nvSpPr>
          <p:cNvPr id="12"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11</a:t>
            </a:r>
            <a:endParaRPr lang="zh-CN" altLang="en-US" sz="1200" b="1" dirty="0">
              <a:solidFill>
                <a:prstClr val="white"/>
              </a:solidFill>
            </a:endParaRPr>
          </a:p>
        </p:txBody>
      </p:sp>
    </p:spTree>
    <p:extLst>
      <p:ext uri="{BB962C8B-B14F-4D97-AF65-F5344CB8AC3E}">
        <p14:creationId xmlns:p14="http://schemas.microsoft.com/office/powerpoint/2010/main" val="2126443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1" name="MH_Other_5"/>
          <p:cNvSpPr>
            <a:spLocks noChangeArrowheads="1"/>
          </p:cNvSpPr>
          <p:nvPr>
            <p:custDataLst>
              <p:tags r:id="rId1"/>
            </p:custDataLst>
          </p:nvPr>
        </p:nvSpPr>
        <p:spPr bwMode="auto">
          <a:xfrm>
            <a:off x="156678" y="633485"/>
            <a:ext cx="2831146" cy="42381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（四</a:t>
            </a:r>
            <a:r>
              <a:rPr lang="zh-CN" altLang="en-US" sz="2000" b="1" dirty="0" smtClean="0">
                <a:solidFill>
                  <a:srgbClr val="FFFFFF"/>
                </a:solidFill>
                <a:ea typeface="微软雅黑" pitchFamily="34" charset="-122"/>
              </a:rPr>
              <a:t>） 申建的</a:t>
            </a:r>
            <a:r>
              <a:rPr lang="zh-CN" altLang="en-US" sz="2000" b="1" dirty="0">
                <a:solidFill>
                  <a:srgbClr val="FFFFFF"/>
                </a:solidFill>
                <a:ea typeface="微软雅黑" pitchFamily="34" charset="-122"/>
              </a:rPr>
              <a:t>主要内容</a:t>
            </a:r>
          </a:p>
        </p:txBody>
      </p:sp>
      <p:cxnSp>
        <p:nvCxnSpPr>
          <p:cNvPr id="32" name="直接连接符 31"/>
          <p:cNvCxnSpPr/>
          <p:nvPr/>
        </p:nvCxnSpPr>
        <p:spPr>
          <a:xfrm>
            <a:off x="1326312" y="337344"/>
            <a:ext cx="74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61059" y="1432620"/>
            <a:ext cx="5977011" cy="3170099"/>
          </a:xfrm>
          <a:prstGeom prst="rect">
            <a:avLst/>
          </a:prstGeom>
          <a:noFill/>
        </p:spPr>
        <p:txBody>
          <a:bodyPr wrap="square" rtlCol="0">
            <a:spAutoFit/>
          </a:bodyPr>
          <a:lstStyle/>
          <a:p>
            <a:pPr>
              <a:lnSpc>
                <a:spcPts val="4000"/>
              </a:lnSpc>
            </a:pPr>
            <a:r>
              <a:rPr lang="en-US" altLang="zh-CN" b="1" dirty="0" smtClean="0">
                <a:solidFill>
                  <a:schemeClr val="accent6">
                    <a:lumMod val="75000"/>
                  </a:schemeClr>
                </a:solidFill>
                <a:latin typeface="微软雅黑" panose="020B0503020204020204" pitchFamily="34" charset="-122"/>
                <a:ea typeface="微软雅黑" panose="020B0503020204020204" pitchFamily="34" charset="-122"/>
              </a:rPr>
              <a:t>1. </a:t>
            </a:r>
            <a:r>
              <a:rPr lang="zh-CN" altLang="en-US" b="1" dirty="0" smtClean="0">
                <a:solidFill>
                  <a:schemeClr val="accent6">
                    <a:lumMod val="75000"/>
                  </a:schemeClr>
                </a:solidFill>
                <a:latin typeface="微软雅黑" panose="020B0503020204020204" pitchFamily="34" charset="-122"/>
                <a:ea typeface="微软雅黑" panose="020B0503020204020204" pitchFamily="34" charset="-122"/>
              </a:rPr>
              <a:t>顶层设计规划：</a:t>
            </a:r>
            <a:r>
              <a:rPr lang="zh-CN" altLang="en-US" dirty="0">
                <a:latin typeface="微软雅黑" pitchFamily="34" charset="-122"/>
                <a:ea typeface="微软雅黑" pitchFamily="34" charset="-122"/>
              </a:rPr>
              <a:t>围绕升格</a:t>
            </a:r>
            <a:r>
              <a:rPr lang="zh-CN" altLang="en-US" dirty="0" smtClean="0">
                <a:latin typeface="微软雅黑" pitchFamily="34" charset="-122"/>
                <a:ea typeface="微软雅黑" pitchFamily="34" charset="-122"/>
              </a:rPr>
              <a:t>要求进行系统化顶层设计</a:t>
            </a:r>
            <a:endParaRPr lang="en-US" altLang="zh-CN" dirty="0" smtClean="0">
              <a:latin typeface="微软雅黑" pitchFamily="34" charset="-122"/>
              <a:ea typeface="微软雅黑" pitchFamily="34" charset="-122"/>
            </a:endParaRPr>
          </a:p>
          <a:p>
            <a:pPr>
              <a:lnSpc>
                <a:spcPts val="4000"/>
              </a:lnSpc>
            </a:pPr>
            <a:r>
              <a:rPr lang="en-US" altLang="zh-CN" b="1" dirty="0">
                <a:solidFill>
                  <a:schemeClr val="accent6">
                    <a:lumMod val="75000"/>
                  </a:schemeClr>
                </a:solidFill>
                <a:latin typeface="微软雅黑" panose="020B0503020204020204" pitchFamily="34" charset="-122"/>
                <a:ea typeface="微软雅黑" panose="020B0503020204020204" pitchFamily="34" charset="-122"/>
              </a:rPr>
              <a:t>2. </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基础设施建设：</a:t>
            </a:r>
            <a:r>
              <a:rPr lang="zh-CN" altLang="en-US" dirty="0" smtClean="0">
                <a:latin typeface="微软雅黑" pitchFamily="34" charset="-122"/>
                <a:ea typeface="微软雅黑" pitchFamily="34" charset="-122"/>
              </a:rPr>
              <a:t>满足高标准办学条件保障的要求</a:t>
            </a:r>
            <a:endParaRPr lang="en-US" altLang="zh-CN" dirty="0">
              <a:latin typeface="微软雅黑" pitchFamily="34" charset="-122"/>
              <a:ea typeface="微软雅黑" pitchFamily="34" charset="-122"/>
            </a:endParaRPr>
          </a:p>
          <a:p>
            <a:pPr>
              <a:lnSpc>
                <a:spcPts val="4000"/>
              </a:lnSpc>
            </a:pPr>
            <a:r>
              <a:rPr lang="en-US" altLang="zh-CN" b="1" dirty="0">
                <a:solidFill>
                  <a:schemeClr val="accent6">
                    <a:lumMod val="75000"/>
                  </a:schemeClr>
                </a:solidFill>
                <a:latin typeface="微软雅黑" panose="020B0503020204020204" pitchFamily="34" charset="-122"/>
                <a:ea typeface="微软雅黑" panose="020B0503020204020204" pitchFamily="34" charset="-122"/>
              </a:rPr>
              <a:t>3.</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特色专业建设： </a:t>
            </a:r>
            <a:r>
              <a:rPr lang="zh-CN" altLang="en-US" dirty="0">
                <a:latin typeface="微软雅黑" pitchFamily="34" charset="-122"/>
                <a:ea typeface="微软雅黑" pitchFamily="34" charset="-122"/>
              </a:rPr>
              <a:t>打造差异化的一流品牌专业</a:t>
            </a:r>
            <a:endParaRPr lang="en-US" altLang="zh-CN" dirty="0">
              <a:latin typeface="微软雅黑" pitchFamily="34" charset="-122"/>
              <a:ea typeface="微软雅黑" pitchFamily="34" charset="-122"/>
            </a:endParaRPr>
          </a:p>
          <a:p>
            <a:pPr>
              <a:lnSpc>
                <a:spcPts val="4000"/>
              </a:lnSpc>
            </a:pPr>
            <a:r>
              <a:rPr lang="en-US" altLang="zh-CN" b="1" dirty="0">
                <a:solidFill>
                  <a:schemeClr val="accent6">
                    <a:lumMod val="75000"/>
                  </a:schemeClr>
                </a:solidFill>
                <a:latin typeface="微软雅黑" panose="020B0503020204020204" pitchFamily="34" charset="-122"/>
                <a:ea typeface="微软雅黑" panose="020B0503020204020204" pitchFamily="34" charset="-122"/>
              </a:rPr>
              <a:t>4 .</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实训基地建设：</a:t>
            </a:r>
            <a:r>
              <a:rPr lang="zh-CN" altLang="en-US" dirty="0" smtClean="0">
                <a:latin typeface="微软雅黑" pitchFamily="34" charset="-122"/>
                <a:ea typeface="微软雅黑" pitchFamily="34" charset="-122"/>
              </a:rPr>
              <a:t>满足高水平职教人才培养的要求</a:t>
            </a:r>
            <a:endParaRPr lang="en-US" altLang="zh-CN" dirty="0">
              <a:latin typeface="微软雅黑" pitchFamily="34" charset="-122"/>
              <a:ea typeface="微软雅黑" pitchFamily="34" charset="-122"/>
            </a:endParaRPr>
          </a:p>
          <a:p>
            <a:pPr>
              <a:lnSpc>
                <a:spcPts val="4000"/>
              </a:lnSpc>
            </a:pPr>
            <a:r>
              <a:rPr lang="en-US" altLang="zh-CN" b="1" dirty="0">
                <a:solidFill>
                  <a:schemeClr val="accent6">
                    <a:lumMod val="75000"/>
                  </a:schemeClr>
                </a:solidFill>
                <a:latin typeface="微软雅黑" panose="020B0503020204020204" pitchFamily="34" charset="-122"/>
                <a:ea typeface="微软雅黑" panose="020B0503020204020204" pitchFamily="34" charset="-122"/>
              </a:rPr>
              <a:t>5.</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校园文化建设： </a:t>
            </a:r>
            <a:r>
              <a:rPr lang="zh-CN" altLang="en-US" dirty="0" smtClean="0">
                <a:latin typeface="微软雅黑" pitchFamily="34" charset="-122"/>
                <a:ea typeface="微软雅黑" pitchFamily="34" charset="-122"/>
              </a:rPr>
              <a:t>打造职教校园文化育人的品牌</a:t>
            </a:r>
          </a:p>
          <a:p>
            <a:pPr>
              <a:lnSpc>
                <a:spcPts val="4000"/>
              </a:lnSpc>
            </a:pPr>
            <a:r>
              <a:rPr lang="en-US" altLang="zh-CN" b="1" dirty="0">
                <a:solidFill>
                  <a:schemeClr val="accent6">
                    <a:lumMod val="75000"/>
                  </a:schemeClr>
                </a:solidFill>
                <a:latin typeface="微软雅黑" panose="020B0503020204020204" pitchFamily="34" charset="-122"/>
                <a:ea typeface="微软雅黑" panose="020B0503020204020204" pitchFamily="34" charset="-122"/>
              </a:rPr>
              <a:t>6.</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产教融合共育： </a:t>
            </a:r>
            <a:r>
              <a:rPr lang="zh-CN" altLang="en-US" dirty="0" smtClean="0">
                <a:latin typeface="微软雅黑" pitchFamily="34" charset="-122"/>
                <a:ea typeface="微软雅黑" pitchFamily="34" charset="-122"/>
              </a:rPr>
              <a:t>加大产教融合与精准扶贫力度</a:t>
            </a:r>
            <a:endParaRPr lang="en-US" altLang="zh-CN" dirty="0">
              <a:latin typeface="微软雅黑" pitchFamily="34" charset="-122"/>
              <a:ea typeface="微软雅黑" pitchFamily="34" charset="-122"/>
            </a:endParaRPr>
          </a:p>
        </p:txBody>
      </p:sp>
      <p:sp>
        <p:nvSpPr>
          <p:cNvPr id="12"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12</a:t>
            </a:r>
            <a:endParaRPr lang="zh-CN" altLang="en-US" sz="1200" b="1" dirty="0">
              <a:solidFill>
                <a:prstClr val="white"/>
              </a:solidFill>
            </a:endParaRPr>
          </a:p>
        </p:txBody>
      </p:sp>
    </p:spTree>
    <p:extLst>
      <p:ext uri="{BB962C8B-B14F-4D97-AF65-F5344CB8AC3E}">
        <p14:creationId xmlns:p14="http://schemas.microsoft.com/office/powerpoint/2010/main" val="3997503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971600" y="1657489"/>
            <a:ext cx="7416824" cy="3420477"/>
            <a:chOff x="971600" y="1513473"/>
            <a:chExt cx="7416824" cy="3420477"/>
          </a:xfrm>
        </p:grpSpPr>
        <p:graphicFrame>
          <p:nvGraphicFramePr>
            <p:cNvPr id="11" name="图示 10"/>
            <p:cNvGraphicFramePr/>
            <p:nvPr>
              <p:extLst>
                <p:ext uri="{D42A27DB-BD31-4B8C-83A1-F6EECF244321}">
                  <p14:modId xmlns:p14="http://schemas.microsoft.com/office/powerpoint/2010/main" val="2839667022"/>
                </p:ext>
              </p:extLst>
            </p:nvPr>
          </p:nvGraphicFramePr>
          <p:xfrm>
            <a:off x="1157308" y="2857500"/>
            <a:ext cx="6697036" cy="2076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矩形 11"/>
            <p:cNvSpPr/>
            <p:nvPr/>
          </p:nvSpPr>
          <p:spPr>
            <a:xfrm>
              <a:off x="971600" y="1513473"/>
              <a:ext cx="7416824" cy="1200329"/>
            </a:xfrm>
            <a:prstGeom prst="rect">
              <a:avLst/>
            </a:prstGeom>
          </p:spPr>
          <p:txBody>
            <a:bodyPr wrap="square">
              <a:spAutoFit/>
            </a:bodyPr>
            <a:lstStyle/>
            <a:p>
              <a:pPr lvl="0" algn="just">
                <a:lnSpc>
                  <a:spcPct val="150000"/>
                </a:lnSpc>
              </a:pPr>
              <a:r>
                <a:rPr lang="zh-CN" altLang="en-US" sz="1600" dirty="0" smtClean="0">
                  <a:solidFill>
                    <a:srgbClr val="000000"/>
                  </a:solidFill>
                  <a:latin typeface="微软雅黑" pitchFamily="34" charset="-122"/>
                  <a:ea typeface="微软雅黑" pitchFamily="34" charset="-122"/>
                  <a:cs typeface="Arial"/>
                </a:rPr>
                <a:t>       融合</a:t>
              </a:r>
              <a:r>
                <a:rPr lang="zh-CN" altLang="en-US" sz="1600" dirty="0" smtClean="0">
                  <a:solidFill>
                    <a:srgbClr val="C00000"/>
                  </a:solidFill>
                  <a:latin typeface="微软雅黑" pitchFamily="34" charset="-122"/>
                  <a:ea typeface="微软雅黑" pitchFamily="34" charset="-122"/>
                  <a:cs typeface="Arial"/>
                </a:rPr>
                <a:t>服务区域</a:t>
              </a:r>
              <a:r>
                <a:rPr lang="zh-CN" altLang="en-US" sz="1600" dirty="0" smtClean="0">
                  <a:solidFill>
                    <a:srgbClr val="000000"/>
                  </a:solidFill>
                  <a:latin typeface="微软雅黑" pitchFamily="34" charset="-122"/>
                  <a:ea typeface="微软雅黑" pitchFamily="34" charset="-122"/>
                  <a:cs typeface="Arial"/>
                </a:rPr>
                <a:t>产业特点与服务地方经济发展人才培养的责任与使命，紧密对接地方支柱产业，发挥现有几个职校的资源和专业优势，明确学校的发展定位，设置不可替代性专业群发展方向，凝练办学特色。</a:t>
              </a:r>
              <a:endParaRPr lang="zh-CN" altLang="en-US" sz="1600" dirty="0">
                <a:solidFill>
                  <a:srgbClr val="000000"/>
                </a:solidFill>
                <a:latin typeface="微软雅黑" pitchFamily="34" charset="-122"/>
                <a:ea typeface="微软雅黑" pitchFamily="34" charset="-122"/>
                <a:cs typeface="Arial"/>
              </a:endParaRPr>
            </a:p>
          </p:txBody>
        </p:sp>
      </p:grpSp>
      <p:sp>
        <p:nvSpPr>
          <p:cNvPr id="2" name="矩形 1"/>
          <p:cNvSpPr/>
          <p:nvPr/>
        </p:nvSpPr>
        <p:spPr>
          <a:xfrm>
            <a:off x="107504" y="543952"/>
            <a:ext cx="1846980"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1. </a:t>
            </a:r>
            <a:r>
              <a:rPr lang="zh-CN" altLang="en-US" b="1" dirty="0">
                <a:solidFill>
                  <a:srgbClr val="C00000"/>
                </a:solidFill>
                <a:latin typeface="微软雅黑" pitchFamily="34" charset="-122"/>
                <a:ea typeface="微软雅黑" pitchFamily="34" charset="-122"/>
              </a:rPr>
              <a:t>顶层设计规划</a:t>
            </a:r>
          </a:p>
        </p:txBody>
      </p:sp>
      <p:sp>
        <p:nvSpPr>
          <p:cNvPr id="1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13</a:t>
            </a:r>
            <a:endParaRPr lang="zh-CN" altLang="en-US" sz="1200" b="1" dirty="0">
              <a:solidFill>
                <a:prstClr val="white"/>
              </a:solidFill>
            </a:endParaRPr>
          </a:p>
        </p:txBody>
      </p:sp>
    </p:spTree>
    <p:extLst>
      <p:ext uri="{BB962C8B-B14F-4D97-AF65-F5344CB8AC3E}">
        <p14:creationId xmlns:p14="http://schemas.microsoft.com/office/powerpoint/2010/main" val="3770568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350144"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19672" y="1361778"/>
            <a:ext cx="5016641" cy="3000821"/>
          </a:xfrm>
          <a:prstGeom prst="rect">
            <a:avLst/>
          </a:prstGeom>
        </p:spPr>
        <p:txBody>
          <a:bodyPr wrap="square">
            <a:spAutoFit/>
          </a:bodyPr>
          <a:lstStyle/>
          <a:p>
            <a:pPr lvl="0" algn="just">
              <a:lnSpc>
                <a:spcPct val="150000"/>
              </a:lnSpc>
            </a:pPr>
            <a:r>
              <a:rPr lang="zh-CN" altLang="en-US" dirty="0" smtClean="0">
                <a:solidFill>
                  <a:srgbClr val="000000"/>
                </a:solidFill>
                <a:latin typeface="微软雅黑" pitchFamily="34" charset="-122"/>
                <a:ea typeface="微软雅黑" pitchFamily="34" charset="-122"/>
                <a:cs typeface="Arial"/>
              </a:rPr>
              <a:t>（</a:t>
            </a:r>
            <a:r>
              <a:rPr lang="en-US" altLang="zh-CN" dirty="0" smtClean="0">
                <a:solidFill>
                  <a:srgbClr val="000000"/>
                </a:solidFill>
                <a:latin typeface="微软雅黑" pitchFamily="34" charset="-122"/>
                <a:ea typeface="微软雅黑" pitchFamily="34" charset="-122"/>
                <a:cs typeface="Arial"/>
              </a:rPr>
              <a:t>1</a:t>
            </a:r>
            <a:r>
              <a:rPr lang="zh-CN" altLang="en-US" dirty="0" smtClean="0">
                <a:solidFill>
                  <a:srgbClr val="000000"/>
                </a:solidFill>
                <a:latin typeface="微软雅黑" pitchFamily="34" charset="-122"/>
                <a:ea typeface="微软雅黑" pitchFamily="34" charset="-122"/>
                <a:cs typeface="Arial"/>
              </a:rPr>
              <a:t>）完成学院各项基础设施建设的申报材料（可行性报告、环评、建设规划等）；</a:t>
            </a:r>
            <a:endParaRPr lang="en-US" altLang="zh-CN" dirty="0" smtClean="0">
              <a:solidFill>
                <a:srgbClr val="000000"/>
              </a:solidFill>
              <a:latin typeface="微软雅黑" pitchFamily="34" charset="-122"/>
              <a:ea typeface="微软雅黑" pitchFamily="34" charset="-122"/>
              <a:cs typeface="Arial"/>
            </a:endParaRPr>
          </a:p>
          <a:p>
            <a:pPr lvl="0" algn="just">
              <a:lnSpc>
                <a:spcPct val="150000"/>
              </a:lnSpc>
            </a:pPr>
            <a:r>
              <a:rPr lang="zh-CN" altLang="en-US" dirty="0" smtClean="0">
                <a:solidFill>
                  <a:srgbClr val="000000"/>
                </a:solidFill>
                <a:latin typeface="微软雅黑" pitchFamily="34" charset="-122"/>
                <a:ea typeface="微软雅黑" pitchFamily="34" charset="-122"/>
                <a:cs typeface="Arial"/>
              </a:rPr>
              <a:t>（</a:t>
            </a:r>
            <a:r>
              <a:rPr lang="en-US" altLang="zh-CN" dirty="0" smtClean="0">
                <a:solidFill>
                  <a:srgbClr val="000000"/>
                </a:solidFill>
                <a:latin typeface="微软雅黑" pitchFamily="34" charset="-122"/>
                <a:ea typeface="微软雅黑" pitchFamily="34" charset="-122"/>
                <a:cs typeface="Arial"/>
              </a:rPr>
              <a:t>2</a:t>
            </a:r>
            <a:r>
              <a:rPr lang="zh-CN" altLang="en-US" dirty="0" smtClean="0">
                <a:solidFill>
                  <a:srgbClr val="000000"/>
                </a:solidFill>
                <a:latin typeface="微软雅黑" pitchFamily="34" charset="-122"/>
                <a:ea typeface="微软雅黑" pitchFamily="34" charset="-122"/>
                <a:cs typeface="Arial"/>
              </a:rPr>
              <a:t>）完成各项基础设施建设及验收；</a:t>
            </a:r>
            <a:endParaRPr lang="en-US" altLang="zh-CN" dirty="0" smtClean="0">
              <a:solidFill>
                <a:srgbClr val="000000"/>
              </a:solidFill>
              <a:latin typeface="微软雅黑" pitchFamily="34" charset="-122"/>
              <a:ea typeface="微软雅黑" pitchFamily="34" charset="-122"/>
              <a:cs typeface="Arial"/>
            </a:endParaRPr>
          </a:p>
          <a:p>
            <a:pPr lvl="0" algn="just">
              <a:lnSpc>
                <a:spcPct val="150000"/>
              </a:lnSpc>
            </a:pPr>
            <a:r>
              <a:rPr lang="zh-CN" altLang="en-US" dirty="0" smtClean="0">
                <a:solidFill>
                  <a:srgbClr val="000000"/>
                </a:solidFill>
                <a:latin typeface="微软雅黑" pitchFamily="34" charset="-122"/>
                <a:ea typeface="微软雅黑" pitchFamily="34" charset="-122"/>
                <a:cs typeface="Arial"/>
              </a:rPr>
              <a:t>（</a:t>
            </a:r>
            <a:r>
              <a:rPr lang="en-US" altLang="zh-CN" dirty="0" smtClean="0">
                <a:solidFill>
                  <a:srgbClr val="000000"/>
                </a:solidFill>
                <a:latin typeface="微软雅黑" pitchFamily="34" charset="-122"/>
                <a:ea typeface="微软雅黑" pitchFamily="34" charset="-122"/>
                <a:cs typeface="Arial"/>
              </a:rPr>
              <a:t>3</a:t>
            </a:r>
            <a:r>
              <a:rPr lang="zh-CN" altLang="en-US" dirty="0" smtClean="0">
                <a:solidFill>
                  <a:srgbClr val="000000"/>
                </a:solidFill>
                <a:latin typeface="微软雅黑" pitchFamily="34" charset="-122"/>
                <a:ea typeface="微软雅黑" pitchFamily="34" charset="-122"/>
                <a:cs typeface="Arial"/>
              </a:rPr>
              <a:t>）配置配套的设施设备；</a:t>
            </a:r>
            <a:endParaRPr lang="en-US" altLang="zh-CN" dirty="0" smtClean="0">
              <a:solidFill>
                <a:srgbClr val="000000"/>
              </a:solidFill>
              <a:latin typeface="微软雅黑" pitchFamily="34" charset="-122"/>
              <a:ea typeface="微软雅黑" pitchFamily="34" charset="-122"/>
              <a:cs typeface="Arial"/>
            </a:endParaRPr>
          </a:p>
          <a:p>
            <a:pPr lvl="0" algn="just">
              <a:lnSpc>
                <a:spcPct val="150000"/>
              </a:lnSpc>
            </a:pPr>
            <a:r>
              <a:rPr lang="zh-CN" altLang="en-US" dirty="0" smtClean="0">
                <a:solidFill>
                  <a:srgbClr val="000000"/>
                </a:solidFill>
                <a:latin typeface="微软雅黑" pitchFamily="34" charset="-122"/>
                <a:ea typeface="微软雅黑" pitchFamily="34" charset="-122"/>
                <a:cs typeface="Arial"/>
              </a:rPr>
              <a:t>（</a:t>
            </a:r>
            <a:r>
              <a:rPr lang="en-US" altLang="zh-CN" dirty="0" smtClean="0">
                <a:solidFill>
                  <a:srgbClr val="000000"/>
                </a:solidFill>
                <a:latin typeface="微软雅黑" pitchFamily="34" charset="-122"/>
                <a:ea typeface="微软雅黑" pitchFamily="34" charset="-122"/>
                <a:cs typeface="Arial"/>
              </a:rPr>
              <a:t>4</a:t>
            </a:r>
            <a:r>
              <a:rPr lang="zh-CN" altLang="en-US" dirty="0" smtClean="0">
                <a:solidFill>
                  <a:srgbClr val="000000"/>
                </a:solidFill>
                <a:latin typeface="微软雅黑" pitchFamily="34" charset="-122"/>
                <a:ea typeface="微软雅黑" pitchFamily="34" charset="-122"/>
                <a:cs typeface="Arial"/>
              </a:rPr>
              <a:t>）完成校园文化的顶层设计与第一期建设；</a:t>
            </a:r>
            <a:endParaRPr lang="en-US" altLang="zh-CN" dirty="0" smtClean="0">
              <a:solidFill>
                <a:srgbClr val="000000"/>
              </a:solidFill>
              <a:latin typeface="微软雅黑" pitchFamily="34" charset="-122"/>
              <a:ea typeface="微软雅黑" pitchFamily="34" charset="-122"/>
              <a:cs typeface="Arial"/>
            </a:endParaRPr>
          </a:p>
          <a:p>
            <a:pPr lvl="0" algn="just">
              <a:lnSpc>
                <a:spcPct val="150000"/>
              </a:lnSpc>
            </a:pPr>
            <a:r>
              <a:rPr lang="zh-CN" altLang="en-US" dirty="0" smtClean="0">
                <a:solidFill>
                  <a:srgbClr val="000000"/>
                </a:solidFill>
                <a:latin typeface="微软雅黑" pitchFamily="34" charset="-122"/>
                <a:ea typeface="微软雅黑" pitchFamily="34" charset="-122"/>
                <a:cs typeface="Arial"/>
              </a:rPr>
              <a:t>（</a:t>
            </a:r>
            <a:r>
              <a:rPr lang="en-US" altLang="zh-CN" dirty="0" smtClean="0">
                <a:solidFill>
                  <a:srgbClr val="000000"/>
                </a:solidFill>
                <a:latin typeface="微软雅黑" pitchFamily="34" charset="-122"/>
                <a:ea typeface="微软雅黑" pitchFamily="34" charset="-122"/>
                <a:cs typeface="Arial"/>
              </a:rPr>
              <a:t>5</a:t>
            </a:r>
            <a:r>
              <a:rPr lang="zh-CN" altLang="en-US" dirty="0" smtClean="0">
                <a:solidFill>
                  <a:srgbClr val="000000"/>
                </a:solidFill>
                <a:latin typeface="微软雅黑" pitchFamily="34" charset="-122"/>
                <a:ea typeface="微软雅黑" pitchFamily="34" charset="-122"/>
                <a:cs typeface="Arial"/>
              </a:rPr>
              <a:t>）完成智慧校园的顶层设计与第一期建设；</a:t>
            </a:r>
            <a:endParaRPr lang="en-US" altLang="zh-CN" dirty="0" smtClean="0">
              <a:solidFill>
                <a:srgbClr val="000000"/>
              </a:solidFill>
              <a:latin typeface="微软雅黑" pitchFamily="34" charset="-122"/>
              <a:ea typeface="微软雅黑" pitchFamily="34" charset="-122"/>
              <a:cs typeface="Arial"/>
            </a:endParaRPr>
          </a:p>
          <a:p>
            <a:pPr lvl="0" algn="just">
              <a:lnSpc>
                <a:spcPct val="150000"/>
              </a:lnSpc>
            </a:pPr>
            <a:r>
              <a:rPr lang="zh-CN" altLang="en-US" dirty="0" smtClean="0">
                <a:solidFill>
                  <a:srgbClr val="000000"/>
                </a:solidFill>
                <a:latin typeface="微软雅黑" pitchFamily="34" charset="-122"/>
                <a:ea typeface="微软雅黑" pitchFamily="34" charset="-122"/>
                <a:cs typeface="Arial"/>
              </a:rPr>
              <a:t>（</a:t>
            </a:r>
            <a:r>
              <a:rPr lang="en-US" altLang="zh-CN" dirty="0" smtClean="0">
                <a:solidFill>
                  <a:srgbClr val="000000"/>
                </a:solidFill>
                <a:latin typeface="微软雅黑" pitchFamily="34" charset="-122"/>
                <a:ea typeface="微软雅黑" pitchFamily="34" charset="-122"/>
                <a:cs typeface="Arial"/>
              </a:rPr>
              <a:t>6</a:t>
            </a:r>
            <a:r>
              <a:rPr lang="zh-CN" altLang="en-US" dirty="0">
                <a:solidFill>
                  <a:srgbClr val="000000"/>
                </a:solidFill>
                <a:latin typeface="微软雅黑" pitchFamily="34" charset="-122"/>
                <a:ea typeface="微软雅黑" pitchFamily="34" charset="-122"/>
                <a:cs typeface="Arial"/>
              </a:rPr>
              <a:t>）</a:t>
            </a:r>
            <a:r>
              <a:rPr lang="zh-CN" altLang="en-US" dirty="0" smtClean="0">
                <a:solidFill>
                  <a:srgbClr val="000000"/>
                </a:solidFill>
                <a:latin typeface="微软雅黑" pitchFamily="34" charset="-122"/>
                <a:ea typeface="微软雅黑" pitchFamily="34" charset="-122"/>
                <a:cs typeface="Arial"/>
              </a:rPr>
              <a:t>完成实训体系的</a:t>
            </a:r>
            <a:r>
              <a:rPr lang="zh-CN" altLang="en-US" dirty="0">
                <a:solidFill>
                  <a:srgbClr val="000000"/>
                </a:solidFill>
                <a:latin typeface="微软雅黑" pitchFamily="34" charset="-122"/>
                <a:ea typeface="微软雅黑" pitchFamily="34" charset="-122"/>
                <a:cs typeface="Arial"/>
              </a:rPr>
              <a:t>顶层设计与第一期建设。</a:t>
            </a:r>
          </a:p>
        </p:txBody>
      </p:sp>
      <p:sp>
        <p:nvSpPr>
          <p:cNvPr id="2" name="矩形 1"/>
          <p:cNvSpPr/>
          <p:nvPr/>
        </p:nvSpPr>
        <p:spPr>
          <a:xfrm>
            <a:off x="107504" y="553244"/>
            <a:ext cx="1915909"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2.</a:t>
            </a:r>
            <a:r>
              <a:rPr lang="zh-CN" altLang="en-US" b="1" dirty="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 基础</a:t>
            </a:r>
            <a:r>
              <a:rPr lang="zh-CN" altLang="en-US" b="1" dirty="0">
                <a:solidFill>
                  <a:srgbClr val="C00000"/>
                </a:solidFill>
                <a:latin typeface="微软雅黑" pitchFamily="34" charset="-122"/>
                <a:ea typeface="微软雅黑" pitchFamily="34" charset="-122"/>
              </a:rPr>
              <a:t>设施建设</a:t>
            </a:r>
          </a:p>
        </p:txBody>
      </p:sp>
      <p:sp>
        <p:nvSpPr>
          <p:cNvPr id="12"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14</a:t>
            </a:r>
            <a:endParaRPr lang="zh-CN" altLang="en-US" sz="1200" b="1" dirty="0">
              <a:solidFill>
                <a:prstClr val="white"/>
              </a:solidFill>
            </a:endParaRPr>
          </a:p>
        </p:txBody>
      </p:sp>
    </p:spTree>
    <p:extLst>
      <p:ext uri="{BB962C8B-B14F-4D97-AF65-F5344CB8AC3E}">
        <p14:creationId xmlns:p14="http://schemas.microsoft.com/office/powerpoint/2010/main" val="3997503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58577" y="985292"/>
            <a:ext cx="7507899" cy="1049809"/>
          </a:xfrm>
          <a:prstGeom prst="rect">
            <a:avLst/>
          </a:prstGeom>
        </p:spPr>
        <p:txBody>
          <a:bodyPr wrap="square" lIns="49056" tIns="24528" rIns="49056" bIns="24528">
            <a:spAutoFit/>
          </a:bodyPr>
          <a:lstStyle/>
          <a:p>
            <a:pPr algn="just">
              <a:lnSpc>
                <a:spcPts val="2600"/>
              </a:lnSpc>
            </a:pPr>
            <a:r>
              <a:rPr lang="zh-CN" altLang="en-US" sz="1400" kern="0" dirty="0" smtClean="0">
                <a:latin typeface="微软雅黑" panose="020B0503020204020204" pitchFamily="34" charset="-122"/>
                <a:ea typeface="微软雅黑" panose="020B0503020204020204" pitchFamily="34" charset="-122"/>
                <a:cs typeface="宋体" panose="02010600030101010101" pitchFamily="2" charset="-122"/>
              </a:rPr>
              <a:t>      一流</a:t>
            </a:r>
            <a:r>
              <a:rPr lang="zh-CN" altLang="en-US" sz="1400" kern="0" dirty="0">
                <a:latin typeface="微软雅黑" panose="020B0503020204020204" pitchFamily="34" charset="-122"/>
                <a:ea typeface="微软雅黑" panose="020B0503020204020204" pitchFamily="34" charset="-122"/>
                <a:cs typeface="宋体" panose="02010600030101010101" pitchFamily="2" charset="-122"/>
              </a:rPr>
              <a:t>特色专业建设是一项系统工程，国泰安将协助学校</a:t>
            </a:r>
            <a:r>
              <a:rPr lang="zh-CN" altLang="en-US" sz="1400" b="1" kern="0" dirty="0">
                <a:solidFill>
                  <a:schemeClr val="accent1"/>
                </a:solidFill>
                <a:latin typeface="微软雅黑" panose="020B0503020204020204" pitchFamily="34" charset="-122"/>
                <a:ea typeface="微软雅黑" panose="020B0503020204020204" pitchFamily="34" charset="-122"/>
                <a:cs typeface="宋体" panose="02010600030101010101" pitchFamily="2" charset="-122"/>
              </a:rPr>
              <a:t>优化专业结构与布局、凝练和打造特色</a:t>
            </a:r>
            <a:r>
              <a:rPr lang="zh-CN" altLang="en-US" sz="1400" kern="0" dirty="0">
                <a:latin typeface="微软雅黑" panose="020B0503020204020204" pitchFamily="34" charset="-122"/>
                <a:ea typeface="微软雅黑" panose="020B0503020204020204" pitchFamily="34" charset="-122"/>
                <a:cs typeface="宋体" panose="02010600030101010101" pitchFamily="2" charset="-122"/>
              </a:rPr>
              <a:t>，引导高职院校结合自身实际，对接当地产业发展需求，科学准确定位，发挥办学优势，推进教学改革，强化实践教学，建成一批高水平、体现学校办学特色的一流专业集群。</a:t>
            </a:r>
          </a:p>
        </p:txBody>
      </p:sp>
      <p:graphicFrame>
        <p:nvGraphicFramePr>
          <p:cNvPr id="11" name="表格 10"/>
          <p:cNvGraphicFramePr>
            <a:graphicFrameLocks noGrp="1"/>
          </p:cNvGraphicFramePr>
          <p:nvPr>
            <p:extLst>
              <p:ext uri="{D42A27DB-BD31-4B8C-83A1-F6EECF244321}">
                <p14:modId xmlns:p14="http://schemas.microsoft.com/office/powerpoint/2010/main" val="2568267588"/>
              </p:ext>
            </p:extLst>
          </p:nvPr>
        </p:nvGraphicFramePr>
        <p:xfrm>
          <a:off x="850322" y="2209428"/>
          <a:ext cx="7324408" cy="3110209"/>
        </p:xfrm>
        <a:graphic>
          <a:graphicData uri="http://schemas.openxmlformats.org/drawingml/2006/table">
            <a:tbl>
              <a:tblPr firstRow="1" firstCol="1" bandRow="1"/>
              <a:tblGrid>
                <a:gridCol w="1844561"/>
                <a:gridCol w="5479847"/>
              </a:tblGrid>
              <a:tr h="389129">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700"/>
                        </a:lnSpc>
                        <a:spcAft>
                          <a:spcPts val="0"/>
                        </a:spcAft>
                      </a:pPr>
                      <a:r>
                        <a:rPr lang="zh-CN" altLang="en-US" sz="1400" kern="100" dirty="0" smtClean="0">
                          <a:solidFill>
                            <a:schemeClr val="bg1"/>
                          </a:solidFill>
                          <a:effectLst/>
                          <a:latin typeface="微软雅黑" panose="020B0503020204020204" pitchFamily="34" charset="-122"/>
                          <a:ea typeface="微软雅黑" panose="020B0503020204020204" pitchFamily="34" charset="-122"/>
                          <a:cs typeface="Times New Roman"/>
                        </a:rPr>
                        <a:t>建设模块</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400" b="1" kern="100" dirty="0">
                          <a:solidFill>
                            <a:schemeClr val="lt1"/>
                          </a:solidFill>
                          <a:effectLst/>
                          <a:latin typeface="微软雅黑" panose="020B0503020204020204" pitchFamily="34" charset="-122"/>
                          <a:ea typeface="微软雅黑" panose="020B0503020204020204" pitchFamily="34" charset="-122"/>
                          <a:cs typeface="Times New Roman"/>
                        </a:rPr>
                        <a:t>具体</a:t>
                      </a:r>
                      <a:r>
                        <a:rPr lang="zh-CN" sz="1400" b="1" kern="100" dirty="0" smtClean="0">
                          <a:solidFill>
                            <a:schemeClr val="lt1"/>
                          </a:solidFill>
                          <a:effectLst/>
                          <a:latin typeface="微软雅黑" panose="020B0503020204020204" pitchFamily="34" charset="-122"/>
                          <a:ea typeface="微软雅黑" panose="020B0503020204020204" pitchFamily="34" charset="-122"/>
                          <a:cs typeface="Times New Roman"/>
                        </a:rPr>
                        <a:t>建设</a:t>
                      </a:r>
                      <a:r>
                        <a:rPr lang="zh-CN" altLang="en-US" sz="1400" b="1" kern="100" dirty="0" smtClean="0">
                          <a:solidFill>
                            <a:schemeClr val="lt1"/>
                          </a:solidFill>
                          <a:effectLst/>
                          <a:latin typeface="微软雅黑" panose="020B0503020204020204" pitchFamily="34" charset="-122"/>
                          <a:ea typeface="微软雅黑" panose="020B0503020204020204" pitchFamily="34" charset="-122"/>
                          <a:cs typeface="Times New Roman"/>
                        </a:rPr>
                        <a:t>内容</a:t>
                      </a:r>
                      <a:endParaRPr lang="zh-CN" sz="1400" b="1" kern="100" dirty="0">
                        <a:solidFill>
                          <a:schemeClr val="lt1"/>
                        </a:solidFill>
                        <a:effectLst/>
                        <a:latin typeface="微软雅黑" panose="020B0503020204020204" pitchFamily="34" charset="-122"/>
                        <a:ea typeface="微软雅黑" panose="020B0503020204020204" pitchFamily="34" charset="-122"/>
                        <a:cs typeface="Times New Roman"/>
                      </a:endParaRP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r>
              <a:tr h="45201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100" b="1" kern="100" dirty="0">
                          <a:solidFill>
                            <a:schemeClr val="lt1"/>
                          </a:solidFill>
                          <a:effectLst/>
                          <a:latin typeface="微软雅黑" panose="020B0503020204020204" pitchFamily="34" charset="-122"/>
                          <a:ea typeface="微软雅黑" panose="020B0503020204020204" pitchFamily="34" charset="-122"/>
                          <a:cs typeface="Times New Roman"/>
                        </a:rPr>
                        <a:t>顶层设计</a:t>
                      </a:r>
                    </a:p>
                  </a:txBody>
                  <a:tcPr marL="34378" marR="343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200" kern="0" dirty="0" smtClean="0">
                          <a:effectLst/>
                          <a:latin typeface="微软雅黑" panose="020B0503020204020204" pitchFamily="34" charset="-122"/>
                          <a:ea typeface="微软雅黑" panose="020B0503020204020204" pitchFamily="34" charset="-122"/>
                        </a:rPr>
                        <a:t>围绕产业链、创新链，集中力量建设地方急需、优势突出、特色鲜明的专业集群。</a:t>
                      </a:r>
                    </a:p>
                  </a:txBody>
                  <a:tcPr marL="34378" marR="343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lumMod val="20000"/>
                        <a:lumOff val="80000"/>
                      </a:srgbClr>
                    </a:solidFill>
                  </a:tcPr>
                </a:tc>
              </a:tr>
              <a:tr h="401072">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100" b="1" kern="100" dirty="0">
                          <a:solidFill>
                            <a:schemeClr val="lt1"/>
                          </a:solidFill>
                          <a:effectLst/>
                          <a:latin typeface="微软雅黑" panose="020B0503020204020204" pitchFamily="34" charset="-122"/>
                          <a:ea typeface="微软雅黑" panose="020B0503020204020204" pitchFamily="34" charset="-122"/>
                          <a:cs typeface="Times New Roman"/>
                        </a:rPr>
                        <a:t>课程体系建设</a:t>
                      </a: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200" kern="0" dirty="0" smtClean="0">
                          <a:effectLst/>
                          <a:latin typeface="微软雅黑" panose="020B0503020204020204" pitchFamily="34" charset="-122"/>
                          <a:ea typeface="微软雅黑" panose="020B0503020204020204" pitchFamily="34" charset="-122"/>
                        </a:rPr>
                        <a:t>围绕人才培养目标，突出人才培养的特色与优势，培养高技术技能人才。</a:t>
                      </a:r>
                      <a:endParaRPr lang="zh-CN" sz="1200" kern="100" dirty="0">
                        <a:effectLst/>
                        <a:latin typeface="微软雅黑" panose="020B0503020204020204" pitchFamily="34" charset="-122"/>
                        <a:ea typeface="微软雅黑" panose="020B0503020204020204" pitchFamily="34" charset="-122"/>
                        <a:cs typeface="Times New Roman"/>
                      </a:endParaRP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20000"/>
                        <a:lumOff val="80000"/>
                      </a:srgbClr>
                    </a:solidFill>
                  </a:tcPr>
                </a:tc>
              </a:tr>
              <a:tr h="350127">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100" b="1" kern="100" dirty="0">
                          <a:solidFill>
                            <a:schemeClr val="lt1"/>
                          </a:solidFill>
                          <a:effectLst/>
                          <a:latin typeface="微软雅黑" panose="020B0503020204020204" pitchFamily="34" charset="-122"/>
                          <a:ea typeface="微软雅黑" panose="020B0503020204020204" pitchFamily="34" charset="-122"/>
                          <a:cs typeface="Times New Roman"/>
                        </a:rPr>
                        <a:t>教学资源建设</a:t>
                      </a: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200" kern="0" dirty="0" smtClean="0">
                          <a:effectLst/>
                          <a:latin typeface="微软雅黑" panose="020B0503020204020204" pitchFamily="34" charset="-122"/>
                          <a:ea typeface="微软雅黑" panose="020B0503020204020204" pitchFamily="34" charset="-122"/>
                        </a:rPr>
                        <a:t>根据课程体系，同步搭建数字化教学平台，推进数字化教学资源建设，丰富教学资源</a:t>
                      </a:r>
                      <a:r>
                        <a:rPr lang="zh-CN" sz="1200" kern="0" dirty="0" smtClean="0">
                          <a:effectLst/>
                          <a:latin typeface="微软雅黑" panose="020B0503020204020204" pitchFamily="34" charset="-122"/>
                          <a:ea typeface="微软雅黑" panose="020B0503020204020204" pitchFamily="34" charset="-122"/>
                        </a:rPr>
                        <a:t>。</a:t>
                      </a:r>
                      <a:endParaRPr lang="zh-CN" sz="1200" kern="100" dirty="0">
                        <a:effectLst/>
                        <a:latin typeface="微软雅黑" panose="020B0503020204020204" pitchFamily="34" charset="-122"/>
                        <a:ea typeface="微软雅黑" panose="020B0503020204020204" pitchFamily="34" charset="-122"/>
                        <a:cs typeface="Times New Roman"/>
                      </a:endParaRP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lumMod val="20000"/>
                        <a:lumOff val="80000"/>
                      </a:srgbClr>
                    </a:solidFill>
                  </a:tcPr>
                </a:tc>
              </a:tr>
              <a:tr h="372357">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100" b="1" kern="100" dirty="0">
                          <a:solidFill>
                            <a:schemeClr val="lt1"/>
                          </a:solidFill>
                          <a:effectLst/>
                          <a:latin typeface="微软雅黑" panose="020B0503020204020204" pitchFamily="34" charset="-122"/>
                          <a:ea typeface="微软雅黑" panose="020B0503020204020204" pitchFamily="34" charset="-122"/>
                          <a:cs typeface="Times New Roman"/>
                        </a:rPr>
                        <a:t>教学做创实训体系建设</a:t>
                      </a: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200" kern="0" dirty="0" smtClean="0">
                          <a:effectLst/>
                          <a:latin typeface="微软雅黑" panose="020B0503020204020204" pitchFamily="34" charset="-122"/>
                          <a:ea typeface="微软雅黑" panose="020B0503020204020204" pitchFamily="34" charset="-122"/>
                        </a:rPr>
                        <a:t>以就业为导向，精准定位从业能力，将教学与生产劳动、与社会实践、与专业创新相结合。</a:t>
                      </a:r>
                      <a:endParaRPr lang="zh-CN" sz="1200" kern="100" dirty="0">
                        <a:effectLst/>
                        <a:latin typeface="微软雅黑" panose="020B0503020204020204" pitchFamily="34" charset="-122"/>
                        <a:ea typeface="微软雅黑" panose="020B0503020204020204" pitchFamily="34" charset="-122"/>
                        <a:cs typeface="Times New Roman"/>
                      </a:endParaRP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20000"/>
                        <a:lumOff val="80000"/>
                      </a:srgbClr>
                    </a:solidFill>
                  </a:tcPr>
                </a:tc>
              </a:tr>
              <a:tr h="356693">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100" b="1" kern="100" dirty="0">
                          <a:solidFill>
                            <a:schemeClr val="lt1"/>
                          </a:solidFill>
                          <a:effectLst/>
                          <a:latin typeface="微软雅黑" panose="020B0503020204020204" pitchFamily="34" charset="-122"/>
                          <a:ea typeface="微软雅黑" panose="020B0503020204020204" pitchFamily="34" charset="-122"/>
                          <a:cs typeface="Times New Roman"/>
                        </a:rPr>
                        <a:t>师资队伍建设</a:t>
                      </a: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200" kern="0" dirty="0" smtClean="0">
                          <a:effectLst/>
                          <a:latin typeface="微软雅黑" panose="020B0503020204020204" pitchFamily="34" charset="-122"/>
                          <a:ea typeface="微软雅黑" panose="020B0503020204020204" pitchFamily="34" charset="-122"/>
                        </a:rPr>
                        <a:t>为高职院校建设一支 “双师型”师资队伍，提升师资队伍水平。</a:t>
                      </a:r>
                      <a:endParaRPr lang="zh-CN" sz="1200" kern="100" dirty="0">
                        <a:effectLst/>
                        <a:latin typeface="微软雅黑" panose="020B0503020204020204" pitchFamily="34" charset="-122"/>
                        <a:ea typeface="微软雅黑" panose="020B0503020204020204" pitchFamily="34" charset="-122"/>
                        <a:cs typeface="Times New Roman"/>
                      </a:endParaRP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lumMod val="20000"/>
                        <a:lumOff val="80000"/>
                      </a:srgbClr>
                    </a:solidFill>
                  </a:tcPr>
                </a:tc>
              </a:tr>
              <a:tr h="526556">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marL="0" algn="ctr" defTabSz="914400" rtl="0" eaLnBrk="1" latinLnBrk="0" hangingPunct="1">
                        <a:lnSpc>
                          <a:spcPts val="1700"/>
                        </a:lnSpc>
                        <a:spcAft>
                          <a:spcPts val="0"/>
                        </a:spcAft>
                      </a:pPr>
                      <a:r>
                        <a:rPr lang="zh-CN" sz="1100" b="1" kern="100" dirty="0">
                          <a:solidFill>
                            <a:schemeClr val="lt1"/>
                          </a:solidFill>
                          <a:effectLst/>
                          <a:latin typeface="微软雅黑" panose="020B0503020204020204" pitchFamily="34" charset="-122"/>
                          <a:ea typeface="微软雅黑" panose="020B0503020204020204" pitchFamily="34" charset="-122"/>
                          <a:cs typeface="Times New Roman"/>
                        </a:rPr>
                        <a:t>创新增值服务</a:t>
                      </a: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altLang="en-US" sz="1200" kern="0" dirty="0" smtClean="0">
                          <a:effectLst/>
                          <a:latin typeface="微软雅黑" panose="020B0503020204020204" pitchFamily="34" charset="-122"/>
                          <a:ea typeface="微软雅黑" panose="020B0503020204020204" pitchFamily="34" charset="-122"/>
                        </a:rPr>
                        <a:t>依托国泰安丰富的企业资源，为高职院校打造技能提升平台、国际交流平台、就业辅导平台、创业孵化平台，提供举办技能大赛、名师讲座、海外留学、就业辅导、创业项目孵化等一系列服务。</a:t>
                      </a:r>
                      <a:endParaRPr lang="zh-CN" sz="1200" kern="100" dirty="0">
                        <a:effectLst/>
                        <a:latin typeface="微软雅黑" panose="020B0503020204020204" pitchFamily="34" charset="-122"/>
                        <a:ea typeface="微软雅黑" panose="020B0503020204020204" pitchFamily="34" charset="-122"/>
                        <a:cs typeface="Times New Roman"/>
                      </a:endParaRPr>
                    </a:p>
                  </a:txBody>
                  <a:tcPr marL="34378" marR="34378"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20000"/>
                        <a:lumOff val="80000"/>
                      </a:srgbClr>
                    </a:solidFill>
                  </a:tcPr>
                </a:tc>
              </a:tr>
            </a:tbl>
          </a:graphicData>
        </a:graphic>
      </p:graphicFrame>
      <p:sp>
        <p:nvSpPr>
          <p:cNvPr id="3" name="矩形 2"/>
          <p:cNvSpPr/>
          <p:nvPr/>
        </p:nvSpPr>
        <p:spPr>
          <a:xfrm>
            <a:off x="60724" y="543952"/>
            <a:ext cx="1846980"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特色</a:t>
            </a:r>
            <a:r>
              <a:rPr lang="zh-CN" altLang="en-US" b="1" dirty="0">
                <a:solidFill>
                  <a:srgbClr val="C00000"/>
                </a:solidFill>
                <a:latin typeface="微软雅黑" pitchFamily="34" charset="-122"/>
                <a:ea typeface="微软雅黑" pitchFamily="34" charset="-122"/>
              </a:rPr>
              <a:t>专业建设</a:t>
            </a:r>
          </a:p>
        </p:txBody>
      </p:sp>
      <p:sp>
        <p:nvSpPr>
          <p:cNvPr id="13"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15</a:t>
            </a:r>
            <a:endParaRPr lang="zh-CN" altLang="en-US" sz="1200" b="1" dirty="0">
              <a:solidFill>
                <a:prstClr val="white"/>
              </a:solidFill>
            </a:endParaRPr>
          </a:p>
        </p:txBody>
      </p:sp>
    </p:spTree>
    <p:extLst>
      <p:ext uri="{BB962C8B-B14F-4D97-AF65-F5344CB8AC3E}">
        <p14:creationId xmlns:p14="http://schemas.microsoft.com/office/powerpoint/2010/main" val="4135392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326312" y="337344"/>
            <a:ext cx="73390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60100" y="481236"/>
            <a:ext cx="2959892" cy="507827"/>
          </a:xfrm>
          <a:prstGeom prst="rect">
            <a:avLst/>
          </a:prstGeom>
        </p:spPr>
        <p:txBody>
          <a:bodyPr wrap="square" lIns="91436" tIns="45718" rIns="91436" bIns="45718">
            <a:spAutoFit/>
          </a:bodyPr>
          <a:lstStyle/>
          <a:p>
            <a:pPr indent="355586">
              <a:lnSpc>
                <a:spcPct val="150000"/>
              </a:lnSpc>
            </a:pP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课程</a:t>
            </a:r>
            <a:r>
              <a:rPr lang="zh-CN" altLang="en-US" b="1" dirty="0">
                <a:latin typeface="微软雅黑" pitchFamily="34" charset="-122"/>
                <a:ea typeface="微软雅黑" pitchFamily="34" charset="-122"/>
              </a:rPr>
              <a:t>体系创新</a:t>
            </a:r>
          </a:p>
        </p:txBody>
      </p:sp>
      <p:grpSp>
        <p:nvGrpSpPr>
          <p:cNvPr id="10" name="组合 9"/>
          <p:cNvGrpSpPr/>
          <p:nvPr/>
        </p:nvGrpSpPr>
        <p:grpSpPr>
          <a:xfrm>
            <a:off x="606335" y="1782453"/>
            <a:ext cx="7943714" cy="3362089"/>
            <a:chOff x="716540" y="2219265"/>
            <a:chExt cx="10591618" cy="4034507"/>
          </a:xfrm>
        </p:grpSpPr>
        <p:grpSp>
          <p:nvGrpSpPr>
            <p:cNvPr id="11" name="组合 10"/>
            <p:cNvGrpSpPr/>
            <p:nvPr/>
          </p:nvGrpSpPr>
          <p:grpSpPr>
            <a:xfrm>
              <a:off x="1391477" y="2219265"/>
              <a:ext cx="9916680" cy="559282"/>
              <a:chOff x="755576" y="1383320"/>
              <a:chExt cx="7437510" cy="466068"/>
            </a:xfrm>
            <a:solidFill>
              <a:schemeClr val="accent1"/>
            </a:solidFill>
          </p:grpSpPr>
          <p:sp>
            <p:nvSpPr>
              <p:cNvPr id="49" name="MH_SubTitle_1"/>
              <p:cNvSpPr/>
              <p:nvPr>
                <p:custDataLst>
                  <p:tags r:id="rId1"/>
                </p:custDataLst>
              </p:nvPr>
            </p:nvSpPr>
            <p:spPr>
              <a:xfrm>
                <a:off x="755576"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课程结构和教学</a:t>
                </a:r>
                <a:endParaRPr lang="en-US" altLang="zh-CN"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内容优化</a:t>
                </a:r>
              </a:p>
            </p:txBody>
          </p:sp>
          <p:sp>
            <p:nvSpPr>
              <p:cNvPr id="50" name="MH_SubTitle_2"/>
              <p:cNvSpPr/>
              <p:nvPr>
                <p:custDataLst>
                  <p:tags r:id="rId2"/>
                </p:custDataLst>
              </p:nvPr>
            </p:nvSpPr>
            <p:spPr>
              <a:xfrm>
                <a:off x="2522497" y="1383320"/>
                <a:ext cx="2138456"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专业教学资源开发</a:t>
                </a:r>
              </a:p>
            </p:txBody>
          </p:sp>
          <p:sp>
            <p:nvSpPr>
              <p:cNvPr id="51" name="MH_SubTitle_3"/>
              <p:cNvSpPr/>
              <p:nvPr>
                <p:custDataLst>
                  <p:tags r:id="rId3"/>
                </p:custDataLst>
              </p:nvPr>
            </p:nvSpPr>
            <p:spPr>
              <a:xfrm>
                <a:off x="4287709" y="1383320"/>
                <a:ext cx="2138455"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教学模式改革</a:t>
                </a:r>
              </a:p>
            </p:txBody>
          </p:sp>
          <p:sp>
            <p:nvSpPr>
              <p:cNvPr id="52" name="MH_SubTitle_4"/>
              <p:cNvSpPr/>
              <p:nvPr>
                <p:custDataLst>
                  <p:tags r:id="rId4"/>
                </p:custDataLst>
              </p:nvPr>
            </p:nvSpPr>
            <p:spPr>
              <a:xfrm>
                <a:off x="6052919"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教学方法和教学</a:t>
                </a:r>
                <a:endParaRPr lang="en-US" altLang="zh-CN"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手段创新</a:t>
                </a:r>
              </a:p>
            </p:txBody>
          </p:sp>
        </p:grpSp>
        <p:pic>
          <p:nvPicPr>
            <p:cNvPr id="12"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540" y="2996953"/>
              <a:ext cx="5118483" cy="23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6203847" y="3073010"/>
              <a:ext cx="5104311" cy="3180762"/>
              <a:chOff x="2028998" y="552182"/>
              <a:chExt cx="6047968" cy="5104096"/>
            </a:xfrm>
          </p:grpSpPr>
          <p:grpSp>
            <p:nvGrpSpPr>
              <p:cNvPr id="14" name="Group 18"/>
              <p:cNvGrpSpPr>
                <a:grpSpLocks/>
              </p:cNvGrpSpPr>
              <p:nvPr/>
            </p:nvGrpSpPr>
            <p:grpSpPr bwMode="auto">
              <a:xfrm>
                <a:off x="5485008" y="4056078"/>
                <a:ext cx="1579563" cy="1600200"/>
                <a:chOff x="3105" y="2853"/>
                <a:chExt cx="995" cy="1008"/>
              </a:xfrm>
            </p:grpSpPr>
            <p:sp>
              <p:nvSpPr>
                <p:cNvPr id="47" name="Text Box 22"/>
                <p:cNvSpPr txBox="1">
                  <a:spLocks noChangeArrowheads="1"/>
                </p:cNvSpPr>
                <p:nvPr/>
              </p:nvSpPr>
              <p:spPr bwMode="gray">
                <a:xfrm>
                  <a:off x="3120" y="2853"/>
                  <a:ext cx="864" cy="1008"/>
                </a:xfrm>
                <a:prstGeom prst="rect">
                  <a:avLst/>
                </a:prstGeom>
                <a:noFill/>
                <a:ln w="9525">
                  <a:noFill/>
                  <a:miter lim="800000"/>
                  <a:headEnd/>
                  <a:tailEnd/>
                </a:ln>
                <a:effectLst/>
              </p:spPr>
              <p:txBody>
                <a:bodyPr>
                  <a:spAutoFit/>
                </a:bodyPr>
                <a:lstStyle/>
                <a:p>
                  <a:pPr algn="ctr" eaLnBrk="0" hangingPunct="0">
                    <a:defRPr/>
                  </a:pPr>
                  <a:r>
                    <a:rPr lang="zh-CN" altLang="en-US" sz="1600" dirty="0">
                      <a:solidFill>
                        <a:srgbClr val="FFFFFF"/>
                      </a:solidFill>
                      <a:latin typeface="微软雅黑" panose="020B0503020204020204" pitchFamily="34" charset="-122"/>
                      <a:ea typeface="微软雅黑" panose="020B0503020204020204" pitchFamily="34" charset="-122"/>
                    </a:rPr>
                    <a:t>在校生就意愿调研</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48" name="Oval 23"/>
                <p:cNvSpPr>
                  <a:spLocks noChangeArrowheads="1"/>
                </p:cNvSpPr>
                <p:nvPr/>
              </p:nvSpPr>
              <p:spPr bwMode="auto">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p>
              </p:txBody>
            </p:sp>
          </p:grpSp>
          <p:grpSp>
            <p:nvGrpSpPr>
              <p:cNvPr id="15" name="Group 2"/>
              <p:cNvGrpSpPr>
                <a:grpSpLocks/>
              </p:cNvGrpSpPr>
              <p:nvPr/>
            </p:nvGrpSpPr>
            <p:grpSpPr bwMode="auto">
              <a:xfrm>
                <a:off x="4314586" y="2703413"/>
                <a:ext cx="1462363" cy="1062544"/>
                <a:chOff x="-103" y="0"/>
                <a:chExt cx="965" cy="804"/>
              </a:xfrm>
            </p:grpSpPr>
            <p:sp>
              <p:nvSpPr>
                <p:cNvPr id="45" name="Oval 3"/>
                <p:cNvSpPr>
                  <a:spLocks noChangeArrowheads="1"/>
                </p:cNvSpPr>
                <p:nvPr/>
              </p:nvSpPr>
              <p:spPr bwMode="auto">
                <a:xfrm>
                  <a:off x="0" y="0"/>
                  <a:ext cx="862" cy="589"/>
                </a:xfrm>
                <a:prstGeom prst="ellipse">
                  <a:avLst/>
                </a:prstGeom>
                <a:solidFill>
                  <a:srgbClr val="99CC00">
                    <a:alpha val="2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2400">
                    <a:latin typeface="华文新魏" pitchFamily="2" charset="-122"/>
                    <a:ea typeface="华文新魏" pitchFamily="2" charset="-122"/>
                  </a:endParaRPr>
                </a:p>
              </p:txBody>
            </p:sp>
            <p:sp>
              <p:nvSpPr>
                <p:cNvPr id="46" name="Text Box 4"/>
                <p:cNvSpPr txBox="1">
                  <a:spLocks noChangeArrowheads="1"/>
                </p:cNvSpPr>
                <p:nvPr/>
              </p:nvSpPr>
              <p:spPr bwMode="auto">
                <a:xfrm>
                  <a:off x="-103" y="266"/>
                  <a:ext cx="96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dirty="0">
                      <a:solidFill>
                        <a:srgbClr val="FF0000"/>
                      </a:solidFill>
                      <a:latin typeface="微软雅黑" panose="020B0503020204020204" pitchFamily="34" charset="-122"/>
                      <a:ea typeface="微软雅黑" panose="020B0503020204020204" pitchFamily="34" charset="-122"/>
                    </a:rPr>
                    <a:t>核心化</a:t>
                  </a:r>
                </a:p>
              </p:txBody>
            </p:sp>
          </p:grpSp>
          <p:grpSp>
            <p:nvGrpSpPr>
              <p:cNvPr id="16" name="Group 6"/>
              <p:cNvGrpSpPr>
                <a:grpSpLocks/>
              </p:cNvGrpSpPr>
              <p:nvPr/>
            </p:nvGrpSpPr>
            <p:grpSpPr bwMode="auto">
              <a:xfrm>
                <a:off x="2028998" y="1534483"/>
                <a:ext cx="6047968" cy="3221447"/>
                <a:chOff x="0" y="0"/>
                <a:chExt cx="2631" cy="2297"/>
              </a:xfrm>
            </p:grpSpPr>
            <p:sp>
              <p:nvSpPr>
                <p:cNvPr id="36" name="Freeform 17"/>
                <p:cNvSpPr>
                  <a:spLocks/>
                </p:cNvSpPr>
                <p:nvPr/>
              </p:nvSpPr>
              <p:spPr bwMode="auto">
                <a:xfrm>
                  <a:off x="1318" y="0"/>
                  <a:ext cx="1313" cy="1359"/>
                </a:xfrm>
                <a:custGeom>
                  <a:avLst/>
                  <a:gdLst>
                    <a:gd name="T0" fmla="*/ 0 w 1627"/>
                    <a:gd name="T1" fmla="*/ 0 h 1584"/>
                    <a:gd name="T2" fmla="*/ 363 w 1627"/>
                    <a:gd name="T3" fmla="*/ 433 h 1584"/>
                    <a:gd name="T4" fmla="*/ 330 w 1627"/>
                    <a:gd name="T5" fmla="*/ 438 h 1584"/>
                    <a:gd name="T6" fmla="*/ 329 w 1627"/>
                    <a:gd name="T7" fmla="*/ 447 h 1584"/>
                    <a:gd name="T8" fmla="*/ 331 w 1627"/>
                    <a:gd name="T9" fmla="*/ 459 h 1584"/>
                    <a:gd name="T10" fmla="*/ 333 w 1627"/>
                    <a:gd name="T11" fmla="*/ 474 h 1584"/>
                    <a:gd name="T12" fmla="*/ 335 w 1627"/>
                    <a:gd name="T13" fmla="*/ 486 h 1584"/>
                    <a:gd name="T14" fmla="*/ 334 w 1627"/>
                    <a:gd name="T15" fmla="*/ 500 h 1584"/>
                    <a:gd name="T16" fmla="*/ 331 w 1627"/>
                    <a:gd name="T17" fmla="*/ 513 h 1584"/>
                    <a:gd name="T18" fmla="*/ 326 w 1627"/>
                    <a:gd name="T19" fmla="*/ 523 h 1584"/>
                    <a:gd name="T20" fmla="*/ 319 w 1627"/>
                    <a:gd name="T21" fmla="*/ 532 h 1584"/>
                    <a:gd name="T22" fmla="*/ 312 w 1627"/>
                    <a:gd name="T23" fmla="*/ 538 h 1584"/>
                    <a:gd name="T24" fmla="*/ 301 w 1627"/>
                    <a:gd name="T25" fmla="*/ 541 h 1584"/>
                    <a:gd name="T26" fmla="*/ 291 w 1627"/>
                    <a:gd name="T27" fmla="*/ 541 h 1584"/>
                    <a:gd name="T28" fmla="*/ 283 w 1627"/>
                    <a:gd name="T29" fmla="*/ 541 h 1584"/>
                    <a:gd name="T30" fmla="*/ 276 w 1627"/>
                    <a:gd name="T31" fmla="*/ 536 h 1584"/>
                    <a:gd name="T32" fmla="*/ 268 w 1627"/>
                    <a:gd name="T33" fmla="*/ 529 h 1584"/>
                    <a:gd name="T34" fmla="*/ 263 w 1627"/>
                    <a:gd name="T35" fmla="*/ 520 h 1584"/>
                    <a:gd name="T36" fmla="*/ 257 w 1627"/>
                    <a:gd name="T37" fmla="*/ 510 h 1584"/>
                    <a:gd name="T38" fmla="*/ 255 w 1627"/>
                    <a:gd name="T39" fmla="*/ 492 h 1584"/>
                    <a:gd name="T40" fmla="*/ 256 w 1627"/>
                    <a:gd name="T41" fmla="*/ 478 h 1584"/>
                    <a:gd name="T42" fmla="*/ 258 w 1627"/>
                    <a:gd name="T43" fmla="*/ 462 h 1584"/>
                    <a:gd name="T44" fmla="*/ 261 w 1627"/>
                    <a:gd name="T45" fmla="*/ 447 h 1584"/>
                    <a:gd name="T46" fmla="*/ 260 w 1627"/>
                    <a:gd name="T47" fmla="*/ 439 h 1584"/>
                    <a:gd name="T48" fmla="*/ 199 w 1627"/>
                    <a:gd name="T49" fmla="*/ 436 h 1584"/>
                    <a:gd name="T50" fmla="*/ 199 w 1627"/>
                    <a:gd name="T51" fmla="*/ 410 h 1584"/>
                    <a:gd name="T52" fmla="*/ 198 w 1627"/>
                    <a:gd name="T53" fmla="*/ 394 h 1584"/>
                    <a:gd name="T54" fmla="*/ 196 w 1627"/>
                    <a:gd name="T55" fmla="*/ 384 h 1584"/>
                    <a:gd name="T56" fmla="*/ 190 w 1627"/>
                    <a:gd name="T57" fmla="*/ 376 h 1584"/>
                    <a:gd name="T58" fmla="*/ 184 w 1627"/>
                    <a:gd name="T59" fmla="*/ 370 h 1584"/>
                    <a:gd name="T60" fmla="*/ 175 w 1627"/>
                    <a:gd name="T61" fmla="*/ 368 h 1584"/>
                    <a:gd name="T62" fmla="*/ 163 w 1627"/>
                    <a:gd name="T63" fmla="*/ 369 h 1584"/>
                    <a:gd name="T64" fmla="*/ 151 w 1627"/>
                    <a:gd name="T65" fmla="*/ 371 h 1584"/>
                    <a:gd name="T66" fmla="*/ 140 w 1627"/>
                    <a:gd name="T67" fmla="*/ 371 h 1584"/>
                    <a:gd name="T68" fmla="*/ 127 w 1627"/>
                    <a:gd name="T69" fmla="*/ 367 h 1584"/>
                    <a:gd name="T70" fmla="*/ 118 w 1627"/>
                    <a:gd name="T71" fmla="*/ 359 h 1584"/>
                    <a:gd name="T72" fmla="*/ 113 w 1627"/>
                    <a:gd name="T73" fmla="*/ 348 h 1584"/>
                    <a:gd name="T74" fmla="*/ 111 w 1627"/>
                    <a:gd name="T75" fmla="*/ 333 h 1584"/>
                    <a:gd name="T76" fmla="*/ 111 w 1627"/>
                    <a:gd name="T77" fmla="*/ 316 h 1584"/>
                    <a:gd name="T78" fmla="*/ 110 w 1627"/>
                    <a:gd name="T79" fmla="*/ 300 h 1584"/>
                    <a:gd name="T80" fmla="*/ 107 w 1627"/>
                    <a:gd name="T81" fmla="*/ 291 h 1584"/>
                    <a:gd name="T82" fmla="*/ 103 w 1627"/>
                    <a:gd name="T83" fmla="*/ 284 h 1584"/>
                    <a:gd name="T84" fmla="*/ 94 w 1627"/>
                    <a:gd name="T85" fmla="*/ 278 h 1584"/>
                    <a:gd name="T86" fmla="*/ 82 w 1627"/>
                    <a:gd name="T87" fmla="*/ 273 h 1584"/>
                    <a:gd name="T88" fmla="*/ 69 w 1627"/>
                    <a:gd name="T89" fmla="*/ 269 h 1584"/>
                    <a:gd name="T90" fmla="*/ 60 w 1627"/>
                    <a:gd name="T91" fmla="*/ 265 h 1584"/>
                    <a:gd name="T92" fmla="*/ 52 w 1627"/>
                    <a:gd name="T93" fmla="*/ 257 h 1584"/>
                    <a:gd name="T94" fmla="*/ 45 w 1627"/>
                    <a:gd name="T95" fmla="*/ 247 h 1584"/>
                    <a:gd name="T96" fmla="*/ 40 w 1627"/>
                    <a:gd name="T97" fmla="*/ 234 h 1584"/>
                    <a:gd name="T98" fmla="*/ 40 w 1627"/>
                    <a:gd name="T99" fmla="*/ 220 h 1584"/>
                    <a:gd name="T100" fmla="*/ 42 w 1627"/>
                    <a:gd name="T101" fmla="*/ 206 h 1584"/>
                    <a:gd name="T102" fmla="*/ 45 w 1627"/>
                    <a:gd name="T103" fmla="*/ 189 h 1584"/>
                    <a:gd name="T104" fmla="*/ 46 w 1627"/>
                    <a:gd name="T105" fmla="*/ 172 h 1584"/>
                    <a:gd name="T106" fmla="*/ 45 w 1627"/>
                    <a:gd name="T107" fmla="*/ 155 h 1584"/>
                    <a:gd name="T108" fmla="*/ 40 w 1627"/>
                    <a:gd name="T109" fmla="*/ 140 h 1584"/>
                    <a:gd name="T110" fmla="*/ 36 w 1627"/>
                    <a:gd name="T111" fmla="*/ 131 h 1584"/>
                    <a:gd name="T112" fmla="*/ 29 w 1627"/>
                    <a:gd name="T113" fmla="*/ 123 h 1584"/>
                    <a:gd name="T114" fmla="*/ 23 w 1627"/>
                    <a:gd name="T115" fmla="*/ 117 h 1584"/>
                    <a:gd name="T116" fmla="*/ 15 w 1627"/>
                    <a:gd name="T117" fmla="*/ 113 h 1584"/>
                    <a:gd name="T118" fmla="*/ 5 w 1627"/>
                    <a:gd name="T119" fmla="*/ 112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7"/>
                    <a:gd name="T181" fmla="*/ 0 h 1584"/>
                    <a:gd name="T182" fmla="*/ 1627 w 1627"/>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7" h="1584">
                      <a:moveTo>
                        <a:pt x="0" y="330"/>
                      </a:moveTo>
                      <a:lnTo>
                        <a:pt x="0" y="0"/>
                      </a:lnTo>
                      <a:lnTo>
                        <a:pt x="1626" y="0"/>
                      </a:lnTo>
                      <a:lnTo>
                        <a:pt x="1627" y="1265"/>
                      </a:lnTo>
                      <a:lnTo>
                        <a:pt x="1486" y="1265"/>
                      </a:lnTo>
                      <a:lnTo>
                        <a:pt x="1480" y="1276"/>
                      </a:lnTo>
                      <a:lnTo>
                        <a:pt x="1476" y="1291"/>
                      </a:lnTo>
                      <a:lnTo>
                        <a:pt x="1476" y="1304"/>
                      </a:lnTo>
                      <a:lnTo>
                        <a:pt x="1478" y="1320"/>
                      </a:lnTo>
                      <a:lnTo>
                        <a:pt x="1483" y="1339"/>
                      </a:lnTo>
                      <a:lnTo>
                        <a:pt x="1489" y="1365"/>
                      </a:lnTo>
                      <a:lnTo>
                        <a:pt x="1494" y="1382"/>
                      </a:lnTo>
                      <a:lnTo>
                        <a:pt x="1499" y="1403"/>
                      </a:lnTo>
                      <a:lnTo>
                        <a:pt x="1502" y="1423"/>
                      </a:lnTo>
                      <a:lnTo>
                        <a:pt x="1502" y="1442"/>
                      </a:lnTo>
                      <a:lnTo>
                        <a:pt x="1499" y="1461"/>
                      </a:lnTo>
                      <a:lnTo>
                        <a:pt x="1494" y="1481"/>
                      </a:lnTo>
                      <a:lnTo>
                        <a:pt x="1487" y="1499"/>
                      </a:lnTo>
                      <a:lnTo>
                        <a:pt x="1476" y="1513"/>
                      </a:lnTo>
                      <a:lnTo>
                        <a:pt x="1461" y="1530"/>
                      </a:lnTo>
                      <a:lnTo>
                        <a:pt x="1445" y="1543"/>
                      </a:lnTo>
                      <a:lnTo>
                        <a:pt x="1431" y="1555"/>
                      </a:lnTo>
                      <a:lnTo>
                        <a:pt x="1414" y="1565"/>
                      </a:lnTo>
                      <a:lnTo>
                        <a:pt x="1394" y="1572"/>
                      </a:lnTo>
                      <a:lnTo>
                        <a:pt x="1370" y="1579"/>
                      </a:lnTo>
                      <a:lnTo>
                        <a:pt x="1348" y="1582"/>
                      </a:lnTo>
                      <a:lnTo>
                        <a:pt x="1328" y="1584"/>
                      </a:lnTo>
                      <a:lnTo>
                        <a:pt x="1307" y="1584"/>
                      </a:lnTo>
                      <a:lnTo>
                        <a:pt x="1287" y="1582"/>
                      </a:lnTo>
                      <a:lnTo>
                        <a:pt x="1271" y="1579"/>
                      </a:lnTo>
                      <a:lnTo>
                        <a:pt x="1253" y="1574"/>
                      </a:lnTo>
                      <a:lnTo>
                        <a:pt x="1235" y="1568"/>
                      </a:lnTo>
                      <a:lnTo>
                        <a:pt x="1221" y="1560"/>
                      </a:lnTo>
                      <a:lnTo>
                        <a:pt x="1205" y="1548"/>
                      </a:lnTo>
                      <a:lnTo>
                        <a:pt x="1191" y="1534"/>
                      </a:lnTo>
                      <a:lnTo>
                        <a:pt x="1177" y="1519"/>
                      </a:lnTo>
                      <a:lnTo>
                        <a:pt x="1164" y="1503"/>
                      </a:lnTo>
                      <a:lnTo>
                        <a:pt x="1154" y="1486"/>
                      </a:lnTo>
                      <a:lnTo>
                        <a:pt x="1147" y="1465"/>
                      </a:lnTo>
                      <a:lnTo>
                        <a:pt x="1142" y="1441"/>
                      </a:lnTo>
                      <a:lnTo>
                        <a:pt x="1142" y="1418"/>
                      </a:lnTo>
                      <a:lnTo>
                        <a:pt x="1147" y="1396"/>
                      </a:lnTo>
                      <a:lnTo>
                        <a:pt x="1153" y="1373"/>
                      </a:lnTo>
                      <a:lnTo>
                        <a:pt x="1159" y="1351"/>
                      </a:lnTo>
                      <a:lnTo>
                        <a:pt x="1166" y="1325"/>
                      </a:lnTo>
                      <a:lnTo>
                        <a:pt x="1168" y="1306"/>
                      </a:lnTo>
                      <a:lnTo>
                        <a:pt x="1168" y="1294"/>
                      </a:lnTo>
                      <a:lnTo>
                        <a:pt x="1167" y="1284"/>
                      </a:lnTo>
                      <a:lnTo>
                        <a:pt x="1163" y="1273"/>
                      </a:lnTo>
                      <a:lnTo>
                        <a:pt x="892" y="1273"/>
                      </a:lnTo>
                      <a:lnTo>
                        <a:pt x="896" y="1225"/>
                      </a:lnTo>
                      <a:lnTo>
                        <a:pt x="895" y="1198"/>
                      </a:lnTo>
                      <a:lnTo>
                        <a:pt x="892" y="1173"/>
                      </a:lnTo>
                      <a:lnTo>
                        <a:pt x="889" y="1149"/>
                      </a:lnTo>
                      <a:lnTo>
                        <a:pt x="885" y="1133"/>
                      </a:lnTo>
                      <a:lnTo>
                        <a:pt x="878" y="1119"/>
                      </a:lnTo>
                      <a:lnTo>
                        <a:pt x="869" y="1106"/>
                      </a:lnTo>
                      <a:lnTo>
                        <a:pt x="855" y="1095"/>
                      </a:lnTo>
                      <a:lnTo>
                        <a:pt x="839" y="1085"/>
                      </a:lnTo>
                      <a:lnTo>
                        <a:pt x="824" y="1080"/>
                      </a:lnTo>
                      <a:lnTo>
                        <a:pt x="810" y="1077"/>
                      </a:lnTo>
                      <a:lnTo>
                        <a:pt x="786" y="1075"/>
                      </a:lnTo>
                      <a:lnTo>
                        <a:pt x="758" y="1075"/>
                      </a:lnTo>
                      <a:lnTo>
                        <a:pt x="731" y="1078"/>
                      </a:lnTo>
                      <a:lnTo>
                        <a:pt x="701" y="1080"/>
                      </a:lnTo>
                      <a:lnTo>
                        <a:pt x="679" y="1082"/>
                      </a:lnTo>
                      <a:lnTo>
                        <a:pt x="649" y="1084"/>
                      </a:lnTo>
                      <a:lnTo>
                        <a:pt x="625" y="1082"/>
                      </a:lnTo>
                      <a:lnTo>
                        <a:pt x="604" y="1080"/>
                      </a:lnTo>
                      <a:lnTo>
                        <a:pt x="571" y="1073"/>
                      </a:lnTo>
                      <a:lnTo>
                        <a:pt x="550" y="1063"/>
                      </a:lnTo>
                      <a:lnTo>
                        <a:pt x="530" y="1049"/>
                      </a:lnTo>
                      <a:lnTo>
                        <a:pt x="518" y="1033"/>
                      </a:lnTo>
                      <a:lnTo>
                        <a:pt x="506" y="1016"/>
                      </a:lnTo>
                      <a:lnTo>
                        <a:pt x="498" y="995"/>
                      </a:lnTo>
                      <a:lnTo>
                        <a:pt x="496" y="972"/>
                      </a:lnTo>
                      <a:lnTo>
                        <a:pt x="496" y="944"/>
                      </a:lnTo>
                      <a:lnTo>
                        <a:pt x="498" y="923"/>
                      </a:lnTo>
                      <a:lnTo>
                        <a:pt x="496" y="902"/>
                      </a:lnTo>
                      <a:lnTo>
                        <a:pt x="491" y="878"/>
                      </a:lnTo>
                      <a:lnTo>
                        <a:pt x="487" y="864"/>
                      </a:lnTo>
                      <a:lnTo>
                        <a:pt x="480" y="849"/>
                      </a:lnTo>
                      <a:lnTo>
                        <a:pt x="471" y="840"/>
                      </a:lnTo>
                      <a:lnTo>
                        <a:pt x="463" y="831"/>
                      </a:lnTo>
                      <a:lnTo>
                        <a:pt x="444" y="823"/>
                      </a:lnTo>
                      <a:lnTo>
                        <a:pt x="423" y="813"/>
                      </a:lnTo>
                      <a:lnTo>
                        <a:pt x="399" y="806"/>
                      </a:lnTo>
                      <a:lnTo>
                        <a:pt x="371" y="799"/>
                      </a:lnTo>
                      <a:lnTo>
                        <a:pt x="343" y="793"/>
                      </a:lnTo>
                      <a:lnTo>
                        <a:pt x="313" y="789"/>
                      </a:lnTo>
                      <a:lnTo>
                        <a:pt x="292" y="782"/>
                      </a:lnTo>
                      <a:lnTo>
                        <a:pt x="269" y="775"/>
                      </a:lnTo>
                      <a:lnTo>
                        <a:pt x="247" y="766"/>
                      </a:lnTo>
                      <a:lnTo>
                        <a:pt x="231" y="753"/>
                      </a:lnTo>
                      <a:lnTo>
                        <a:pt x="213" y="738"/>
                      </a:lnTo>
                      <a:lnTo>
                        <a:pt x="200" y="724"/>
                      </a:lnTo>
                      <a:lnTo>
                        <a:pt x="189" y="707"/>
                      </a:lnTo>
                      <a:lnTo>
                        <a:pt x="180" y="687"/>
                      </a:lnTo>
                      <a:lnTo>
                        <a:pt x="177" y="666"/>
                      </a:lnTo>
                      <a:lnTo>
                        <a:pt x="177" y="646"/>
                      </a:lnTo>
                      <a:lnTo>
                        <a:pt x="182" y="628"/>
                      </a:lnTo>
                      <a:lnTo>
                        <a:pt x="189" y="601"/>
                      </a:lnTo>
                      <a:lnTo>
                        <a:pt x="196" y="574"/>
                      </a:lnTo>
                      <a:lnTo>
                        <a:pt x="199" y="550"/>
                      </a:lnTo>
                      <a:lnTo>
                        <a:pt x="204" y="526"/>
                      </a:lnTo>
                      <a:lnTo>
                        <a:pt x="207" y="502"/>
                      </a:lnTo>
                      <a:lnTo>
                        <a:pt x="204" y="477"/>
                      </a:lnTo>
                      <a:lnTo>
                        <a:pt x="199" y="454"/>
                      </a:lnTo>
                      <a:lnTo>
                        <a:pt x="190" y="432"/>
                      </a:lnTo>
                      <a:lnTo>
                        <a:pt x="179" y="410"/>
                      </a:lnTo>
                      <a:lnTo>
                        <a:pt x="166" y="393"/>
                      </a:lnTo>
                      <a:lnTo>
                        <a:pt x="159" y="384"/>
                      </a:lnTo>
                      <a:lnTo>
                        <a:pt x="146" y="371"/>
                      </a:lnTo>
                      <a:lnTo>
                        <a:pt x="134" y="360"/>
                      </a:lnTo>
                      <a:lnTo>
                        <a:pt x="121" y="351"/>
                      </a:lnTo>
                      <a:lnTo>
                        <a:pt x="104" y="343"/>
                      </a:lnTo>
                      <a:lnTo>
                        <a:pt x="87" y="337"/>
                      </a:lnTo>
                      <a:lnTo>
                        <a:pt x="66" y="331"/>
                      </a:lnTo>
                      <a:lnTo>
                        <a:pt x="42" y="330"/>
                      </a:lnTo>
                      <a:lnTo>
                        <a:pt x="21" y="330"/>
                      </a:lnTo>
                      <a:lnTo>
                        <a:pt x="0" y="330"/>
                      </a:lnTo>
                      <a:close/>
                    </a:path>
                  </a:pathLst>
                </a:custGeom>
                <a:solidFill>
                  <a:srgbClr val="FFCC99"/>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2400">
                    <a:latin typeface="华文新魏" pitchFamily="2" charset="-122"/>
                    <a:ea typeface="华文新魏" pitchFamily="2" charset="-122"/>
                  </a:endParaRPr>
                </a:p>
              </p:txBody>
            </p:sp>
            <p:sp>
              <p:nvSpPr>
                <p:cNvPr id="37" name="Freeform 18"/>
                <p:cNvSpPr>
                  <a:spLocks/>
                </p:cNvSpPr>
                <p:nvPr/>
              </p:nvSpPr>
              <p:spPr bwMode="auto">
                <a:xfrm>
                  <a:off x="1313" y="1084"/>
                  <a:ext cx="1318" cy="1138"/>
                </a:xfrm>
                <a:custGeom>
                  <a:avLst/>
                  <a:gdLst>
                    <a:gd name="T0" fmla="*/ 0 w 1634"/>
                    <a:gd name="T1" fmla="*/ 453 h 1327"/>
                    <a:gd name="T2" fmla="*/ 362 w 1634"/>
                    <a:gd name="T3" fmla="*/ 0 h 1327"/>
                    <a:gd name="T4" fmla="*/ 329 w 1634"/>
                    <a:gd name="T5" fmla="*/ 9 h 1327"/>
                    <a:gd name="T6" fmla="*/ 330 w 1634"/>
                    <a:gd name="T7" fmla="*/ 24 h 1327"/>
                    <a:gd name="T8" fmla="*/ 334 w 1634"/>
                    <a:gd name="T9" fmla="*/ 44 h 1327"/>
                    <a:gd name="T10" fmla="*/ 335 w 1634"/>
                    <a:gd name="T11" fmla="*/ 59 h 1327"/>
                    <a:gd name="T12" fmla="*/ 332 w 1634"/>
                    <a:gd name="T13" fmla="*/ 77 h 1327"/>
                    <a:gd name="T14" fmla="*/ 324 w 1634"/>
                    <a:gd name="T15" fmla="*/ 91 h 1327"/>
                    <a:gd name="T16" fmla="*/ 315 w 1634"/>
                    <a:gd name="T17" fmla="*/ 102 h 1327"/>
                    <a:gd name="T18" fmla="*/ 304 w 1634"/>
                    <a:gd name="T19" fmla="*/ 108 h 1327"/>
                    <a:gd name="T20" fmla="*/ 288 w 1634"/>
                    <a:gd name="T21" fmla="*/ 107 h 1327"/>
                    <a:gd name="T22" fmla="*/ 277 w 1634"/>
                    <a:gd name="T23" fmla="*/ 104 h 1327"/>
                    <a:gd name="T24" fmla="*/ 266 w 1634"/>
                    <a:gd name="T25" fmla="*/ 93 h 1327"/>
                    <a:gd name="T26" fmla="*/ 259 w 1634"/>
                    <a:gd name="T27" fmla="*/ 77 h 1327"/>
                    <a:gd name="T28" fmla="*/ 257 w 1634"/>
                    <a:gd name="T29" fmla="*/ 63 h 1327"/>
                    <a:gd name="T30" fmla="*/ 257 w 1634"/>
                    <a:gd name="T31" fmla="*/ 46 h 1327"/>
                    <a:gd name="T32" fmla="*/ 259 w 1634"/>
                    <a:gd name="T33" fmla="*/ 33 h 1327"/>
                    <a:gd name="T34" fmla="*/ 261 w 1634"/>
                    <a:gd name="T35" fmla="*/ 16 h 1327"/>
                    <a:gd name="T36" fmla="*/ 261 w 1634"/>
                    <a:gd name="T37" fmla="*/ 3 h 1327"/>
                    <a:gd name="T38" fmla="*/ 200 w 1634"/>
                    <a:gd name="T39" fmla="*/ 18 h 1327"/>
                    <a:gd name="T40" fmla="*/ 200 w 1634"/>
                    <a:gd name="T41" fmla="*/ 38 h 1327"/>
                    <a:gd name="T42" fmla="*/ 198 w 1634"/>
                    <a:gd name="T43" fmla="*/ 55 h 1327"/>
                    <a:gd name="T44" fmla="*/ 196 w 1634"/>
                    <a:gd name="T45" fmla="*/ 69 h 1327"/>
                    <a:gd name="T46" fmla="*/ 190 w 1634"/>
                    <a:gd name="T47" fmla="*/ 80 h 1327"/>
                    <a:gd name="T48" fmla="*/ 183 w 1634"/>
                    <a:gd name="T49" fmla="*/ 85 h 1327"/>
                    <a:gd name="T50" fmla="*/ 174 w 1634"/>
                    <a:gd name="T51" fmla="*/ 85 h 1327"/>
                    <a:gd name="T52" fmla="*/ 164 w 1634"/>
                    <a:gd name="T53" fmla="*/ 85 h 1327"/>
                    <a:gd name="T54" fmla="*/ 154 w 1634"/>
                    <a:gd name="T55" fmla="*/ 84 h 1327"/>
                    <a:gd name="T56" fmla="*/ 143 w 1634"/>
                    <a:gd name="T57" fmla="*/ 82 h 1327"/>
                    <a:gd name="T58" fmla="*/ 132 w 1634"/>
                    <a:gd name="T59" fmla="*/ 85 h 1327"/>
                    <a:gd name="T60" fmla="*/ 123 w 1634"/>
                    <a:gd name="T61" fmla="*/ 90 h 1327"/>
                    <a:gd name="T62" fmla="*/ 115 w 1634"/>
                    <a:gd name="T63" fmla="*/ 100 h 1327"/>
                    <a:gd name="T64" fmla="*/ 111 w 1634"/>
                    <a:gd name="T65" fmla="*/ 113 h 1327"/>
                    <a:gd name="T66" fmla="*/ 111 w 1634"/>
                    <a:gd name="T67" fmla="*/ 127 h 1327"/>
                    <a:gd name="T68" fmla="*/ 111 w 1634"/>
                    <a:gd name="T69" fmla="*/ 144 h 1327"/>
                    <a:gd name="T70" fmla="*/ 109 w 1634"/>
                    <a:gd name="T71" fmla="*/ 158 h 1327"/>
                    <a:gd name="T72" fmla="*/ 105 w 1634"/>
                    <a:gd name="T73" fmla="*/ 167 h 1327"/>
                    <a:gd name="T74" fmla="*/ 96 w 1634"/>
                    <a:gd name="T75" fmla="*/ 174 h 1327"/>
                    <a:gd name="T76" fmla="*/ 86 w 1634"/>
                    <a:gd name="T77" fmla="*/ 178 h 1327"/>
                    <a:gd name="T78" fmla="*/ 74 w 1634"/>
                    <a:gd name="T79" fmla="*/ 184 h 1327"/>
                    <a:gd name="T80" fmla="*/ 64 w 1634"/>
                    <a:gd name="T81" fmla="*/ 187 h 1327"/>
                    <a:gd name="T82" fmla="*/ 56 w 1634"/>
                    <a:gd name="T83" fmla="*/ 192 h 1327"/>
                    <a:gd name="T84" fmla="*/ 48 w 1634"/>
                    <a:gd name="T85" fmla="*/ 200 h 1327"/>
                    <a:gd name="T86" fmla="*/ 43 w 1634"/>
                    <a:gd name="T87" fmla="*/ 211 h 1327"/>
                    <a:gd name="T88" fmla="*/ 40 w 1634"/>
                    <a:gd name="T89" fmla="*/ 226 h 1327"/>
                    <a:gd name="T90" fmla="*/ 42 w 1634"/>
                    <a:gd name="T91" fmla="*/ 241 h 1327"/>
                    <a:gd name="T92" fmla="*/ 45 w 1634"/>
                    <a:gd name="T93" fmla="*/ 261 h 1327"/>
                    <a:gd name="T94" fmla="*/ 47 w 1634"/>
                    <a:gd name="T95" fmla="*/ 277 h 1327"/>
                    <a:gd name="T96" fmla="*/ 45 w 1634"/>
                    <a:gd name="T97" fmla="*/ 294 h 1327"/>
                    <a:gd name="T98" fmla="*/ 43 w 1634"/>
                    <a:gd name="T99" fmla="*/ 307 h 1327"/>
                    <a:gd name="T100" fmla="*/ 39 w 1634"/>
                    <a:gd name="T101" fmla="*/ 322 h 1327"/>
                    <a:gd name="T102" fmla="*/ 31 w 1634"/>
                    <a:gd name="T103" fmla="*/ 338 h 1327"/>
                    <a:gd name="T104" fmla="*/ 23 w 1634"/>
                    <a:gd name="T105" fmla="*/ 348 h 1327"/>
                    <a:gd name="T106" fmla="*/ 16 w 1634"/>
                    <a:gd name="T107" fmla="*/ 354 h 1327"/>
                    <a:gd name="T108" fmla="*/ 5 w 1634"/>
                    <a:gd name="T109" fmla="*/ 358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4"/>
                    <a:gd name="T166" fmla="*/ 0 h 1327"/>
                    <a:gd name="T167" fmla="*/ 1634 w 1634"/>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4" h="1327">
                      <a:moveTo>
                        <a:pt x="0" y="1049"/>
                      </a:moveTo>
                      <a:lnTo>
                        <a:pt x="0" y="1327"/>
                      </a:lnTo>
                      <a:lnTo>
                        <a:pt x="1634" y="1327"/>
                      </a:lnTo>
                      <a:lnTo>
                        <a:pt x="1633" y="0"/>
                      </a:lnTo>
                      <a:lnTo>
                        <a:pt x="1487" y="0"/>
                      </a:lnTo>
                      <a:lnTo>
                        <a:pt x="1480" y="26"/>
                      </a:lnTo>
                      <a:lnTo>
                        <a:pt x="1480" y="44"/>
                      </a:lnTo>
                      <a:lnTo>
                        <a:pt x="1485" y="69"/>
                      </a:lnTo>
                      <a:lnTo>
                        <a:pt x="1493" y="96"/>
                      </a:lnTo>
                      <a:lnTo>
                        <a:pt x="1501" y="129"/>
                      </a:lnTo>
                      <a:lnTo>
                        <a:pt x="1506" y="154"/>
                      </a:lnTo>
                      <a:lnTo>
                        <a:pt x="1506" y="177"/>
                      </a:lnTo>
                      <a:lnTo>
                        <a:pt x="1503" y="202"/>
                      </a:lnTo>
                      <a:lnTo>
                        <a:pt x="1496" y="226"/>
                      </a:lnTo>
                      <a:lnTo>
                        <a:pt x="1480" y="249"/>
                      </a:lnTo>
                      <a:lnTo>
                        <a:pt x="1462" y="268"/>
                      </a:lnTo>
                      <a:lnTo>
                        <a:pt x="1442" y="287"/>
                      </a:lnTo>
                      <a:lnTo>
                        <a:pt x="1420" y="299"/>
                      </a:lnTo>
                      <a:lnTo>
                        <a:pt x="1393" y="309"/>
                      </a:lnTo>
                      <a:lnTo>
                        <a:pt x="1369" y="315"/>
                      </a:lnTo>
                      <a:lnTo>
                        <a:pt x="1335" y="316"/>
                      </a:lnTo>
                      <a:lnTo>
                        <a:pt x="1295" y="314"/>
                      </a:lnTo>
                      <a:lnTo>
                        <a:pt x="1270" y="309"/>
                      </a:lnTo>
                      <a:lnTo>
                        <a:pt x="1247" y="304"/>
                      </a:lnTo>
                      <a:lnTo>
                        <a:pt x="1226" y="291"/>
                      </a:lnTo>
                      <a:lnTo>
                        <a:pt x="1199" y="270"/>
                      </a:lnTo>
                      <a:lnTo>
                        <a:pt x="1182" y="250"/>
                      </a:lnTo>
                      <a:lnTo>
                        <a:pt x="1167" y="229"/>
                      </a:lnTo>
                      <a:lnTo>
                        <a:pt x="1158" y="206"/>
                      </a:lnTo>
                      <a:lnTo>
                        <a:pt x="1153" y="185"/>
                      </a:lnTo>
                      <a:lnTo>
                        <a:pt x="1153" y="161"/>
                      </a:lnTo>
                      <a:lnTo>
                        <a:pt x="1156" y="137"/>
                      </a:lnTo>
                      <a:lnTo>
                        <a:pt x="1161" y="115"/>
                      </a:lnTo>
                      <a:lnTo>
                        <a:pt x="1167" y="93"/>
                      </a:lnTo>
                      <a:lnTo>
                        <a:pt x="1174" y="71"/>
                      </a:lnTo>
                      <a:lnTo>
                        <a:pt x="1178" y="48"/>
                      </a:lnTo>
                      <a:lnTo>
                        <a:pt x="1178" y="28"/>
                      </a:lnTo>
                      <a:lnTo>
                        <a:pt x="1173" y="6"/>
                      </a:lnTo>
                      <a:lnTo>
                        <a:pt x="899" y="6"/>
                      </a:lnTo>
                      <a:lnTo>
                        <a:pt x="902" y="52"/>
                      </a:lnTo>
                      <a:lnTo>
                        <a:pt x="899" y="85"/>
                      </a:lnTo>
                      <a:lnTo>
                        <a:pt x="897" y="112"/>
                      </a:lnTo>
                      <a:lnTo>
                        <a:pt x="897" y="136"/>
                      </a:lnTo>
                      <a:lnTo>
                        <a:pt x="894" y="161"/>
                      </a:lnTo>
                      <a:lnTo>
                        <a:pt x="889" y="187"/>
                      </a:lnTo>
                      <a:lnTo>
                        <a:pt x="882" y="203"/>
                      </a:lnTo>
                      <a:lnTo>
                        <a:pt x="872" y="219"/>
                      </a:lnTo>
                      <a:lnTo>
                        <a:pt x="858" y="232"/>
                      </a:lnTo>
                      <a:lnTo>
                        <a:pt x="842" y="242"/>
                      </a:lnTo>
                      <a:lnTo>
                        <a:pt x="824" y="247"/>
                      </a:lnTo>
                      <a:lnTo>
                        <a:pt x="804" y="250"/>
                      </a:lnTo>
                      <a:lnTo>
                        <a:pt x="786" y="251"/>
                      </a:lnTo>
                      <a:lnTo>
                        <a:pt x="762" y="251"/>
                      </a:lnTo>
                      <a:lnTo>
                        <a:pt x="739" y="249"/>
                      </a:lnTo>
                      <a:lnTo>
                        <a:pt x="721" y="247"/>
                      </a:lnTo>
                      <a:lnTo>
                        <a:pt x="697" y="246"/>
                      </a:lnTo>
                      <a:lnTo>
                        <a:pt x="671" y="243"/>
                      </a:lnTo>
                      <a:lnTo>
                        <a:pt x="643" y="243"/>
                      </a:lnTo>
                      <a:lnTo>
                        <a:pt x="619" y="246"/>
                      </a:lnTo>
                      <a:lnTo>
                        <a:pt x="595" y="249"/>
                      </a:lnTo>
                      <a:lnTo>
                        <a:pt x="570" y="256"/>
                      </a:lnTo>
                      <a:lnTo>
                        <a:pt x="551" y="266"/>
                      </a:lnTo>
                      <a:lnTo>
                        <a:pt x="532" y="278"/>
                      </a:lnTo>
                      <a:lnTo>
                        <a:pt x="519" y="295"/>
                      </a:lnTo>
                      <a:lnTo>
                        <a:pt x="506" y="314"/>
                      </a:lnTo>
                      <a:lnTo>
                        <a:pt x="501" y="332"/>
                      </a:lnTo>
                      <a:lnTo>
                        <a:pt x="498" y="353"/>
                      </a:lnTo>
                      <a:lnTo>
                        <a:pt x="501" y="374"/>
                      </a:lnTo>
                      <a:lnTo>
                        <a:pt x="502" y="397"/>
                      </a:lnTo>
                      <a:lnTo>
                        <a:pt x="501" y="421"/>
                      </a:lnTo>
                      <a:lnTo>
                        <a:pt x="496" y="439"/>
                      </a:lnTo>
                      <a:lnTo>
                        <a:pt x="491" y="459"/>
                      </a:lnTo>
                      <a:lnTo>
                        <a:pt x="482" y="477"/>
                      </a:lnTo>
                      <a:lnTo>
                        <a:pt x="471" y="490"/>
                      </a:lnTo>
                      <a:lnTo>
                        <a:pt x="453" y="503"/>
                      </a:lnTo>
                      <a:lnTo>
                        <a:pt x="430" y="511"/>
                      </a:lnTo>
                      <a:lnTo>
                        <a:pt x="407" y="518"/>
                      </a:lnTo>
                      <a:lnTo>
                        <a:pt x="386" y="524"/>
                      </a:lnTo>
                      <a:lnTo>
                        <a:pt x="364" y="530"/>
                      </a:lnTo>
                      <a:lnTo>
                        <a:pt x="334" y="535"/>
                      </a:lnTo>
                      <a:lnTo>
                        <a:pt x="311" y="540"/>
                      </a:lnTo>
                      <a:lnTo>
                        <a:pt x="287" y="547"/>
                      </a:lnTo>
                      <a:lnTo>
                        <a:pt x="268" y="554"/>
                      </a:lnTo>
                      <a:lnTo>
                        <a:pt x="248" y="562"/>
                      </a:lnTo>
                      <a:lnTo>
                        <a:pt x="232" y="573"/>
                      </a:lnTo>
                      <a:lnTo>
                        <a:pt x="218" y="585"/>
                      </a:lnTo>
                      <a:lnTo>
                        <a:pt x="203" y="603"/>
                      </a:lnTo>
                      <a:lnTo>
                        <a:pt x="193" y="620"/>
                      </a:lnTo>
                      <a:lnTo>
                        <a:pt x="184" y="640"/>
                      </a:lnTo>
                      <a:lnTo>
                        <a:pt x="180" y="664"/>
                      </a:lnTo>
                      <a:lnTo>
                        <a:pt x="183" y="686"/>
                      </a:lnTo>
                      <a:lnTo>
                        <a:pt x="186" y="709"/>
                      </a:lnTo>
                      <a:lnTo>
                        <a:pt x="193" y="736"/>
                      </a:lnTo>
                      <a:lnTo>
                        <a:pt x="200" y="765"/>
                      </a:lnTo>
                      <a:lnTo>
                        <a:pt x="206" y="792"/>
                      </a:lnTo>
                      <a:lnTo>
                        <a:pt x="208" y="813"/>
                      </a:lnTo>
                      <a:lnTo>
                        <a:pt x="208" y="833"/>
                      </a:lnTo>
                      <a:lnTo>
                        <a:pt x="206" y="860"/>
                      </a:lnTo>
                      <a:lnTo>
                        <a:pt x="199" y="883"/>
                      </a:lnTo>
                      <a:lnTo>
                        <a:pt x="193" y="902"/>
                      </a:lnTo>
                      <a:lnTo>
                        <a:pt x="184" y="921"/>
                      </a:lnTo>
                      <a:lnTo>
                        <a:pt x="173" y="945"/>
                      </a:lnTo>
                      <a:lnTo>
                        <a:pt x="158" y="972"/>
                      </a:lnTo>
                      <a:lnTo>
                        <a:pt x="141" y="991"/>
                      </a:lnTo>
                      <a:lnTo>
                        <a:pt x="124" y="1007"/>
                      </a:lnTo>
                      <a:lnTo>
                        <a:pt x="108" y="1021"/>
                      </a:lnTo>
                      <a:lnTo>
                        <a:pt x="91" y="1032"/>
                      </a:lnTo>
                      <a:lnTo>
                        <a:pt x="74" y="1039"/>
                      </a:lnTo>
                      <a:lnTo>
                        <a:pt x="50" y="1045"/>
                      </a:lnTo>
                      <a:lnTo>
                        <a:pt x="23" y="1049"/>
                      </a:lnTo>
                      <a:lnTo>
                        <a:pt x="0" y="1049"/>
                      </a:lnTo>
                      <a:close/>
                    </a:path>
                  </a:pathLst>
                </a:custGeom>
                <a:solidFill>
                  <a:srgbClr val="FF99CC"/>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2400">
                    <a:latin typeface="华文新魏" pitchFamily="2" charset="-122"/>
                    <a:ea typeface="华文新魏" pitchFamily="2" charset="-122"/>
                  </a:endParaRPr>
                </a:p>
              </p:txBody>
            </p:sp>
            <p:sp>
              <p:nvSpPr>
                <p:cNvPr id="38" name="Freeform 19"/>
                <p:cNvSpPr>
                  <a:spLocks/>
                </p:cNvSpPr>
                <p:nvPr/>
              </p:nvSpPr>
              <p:spPr bwMode="auto">
                <a:xfrm>
                  <a:off x="0" y="863"/>
                  <a:ext cx="1313" cy="1359"/>
                </a:xfrm>
                <a:custGeom>
                  <a:avLst/>
                  <a:gdLst>
                    <a:gd name="T0" fmla="*/ 361 w 1628"/>
                    <a:gd name="T1" fmla="*/ 541 h 1584"/>
                    <a:gd name="T2" fmla="*/ 0 w 1628"/>
                    <a:gd name="T3" fmla="*/ 109 h 1584"/>
                    <a:gd name="T4" fmla="*/ 32 w 1628"/>
                    <a:gd name="T5" fmla="*/ 106 h 1584"/>
                    <a:gd name="T6" fmla="*/ 34 w 1628"/>
                    <a:gd name="T7" fmla="*/ 96 h 1584"/>
                    <a:gd name="T8" fmla="*/ 32 w 1628"/>
                    <a:gd name="T9" fmla="*/ 83 h 1584"/>
                    <a:gd name="T10" fmla="*/ 29 w 1628"/>
                    <a:gd name="T11" fmla="*/ 69 h 1584"/>
                    <a:gd name="T12" fmla="*/ 28 w 1628"/>
                    <a:gd name="T13" fmla="*/ 55 h 1584"/>
                    <a:gd name="T14" fmla="*/ 28 w 1628"/>
                    <a:gd name="T15" fmla="*/ 42 h 1584"/>
                    <a:gd name="T16" fmla="*/ 31 w 1628"/>
                    <a:gd name="T17" fmla="*/ 28 h 1584"/>
                    <a:gd name="T18" fmla="*/ 36 w 1628"/>
                    <a:gd name="T19" fmla="*/ 18 h 1584"/>
                    <a:gd name="T20" fmla="*/ 43 w 1628"/>
                    <a:gd name="T21" fmla="*/ 9 h 1584"/>
                    <a:gd name="T22" fmla="*/ 52 w 1628"/>
                    <a:gd name="T23" fmla="*/ 3 h 1584"/>
                    <a:gd name="T24" fmla="*/ 62 w 1628"/>
                    <a:gd name="T25" fmla="*/ 2 h 1584"/>
                    <a:gd name="T26" fmla="*/ 71 w 1628"/>
                    <a:gd name="T27" fmla="*/ 0 h 1584"/>
                    <a:gd name="T28" fmla="*/ 79 w 1628"/>
                    <a:gd name="T29" fmla="*/ 3 h 1584"/>
                    <a:gd name="T30" fmla="*/ 87 w 1628"/>
                    <a:gd name="T31" fmla="*/ 6 h 1584"/>
                    <a:gd name="T32" fmla="*/ 94 w 1628"/>
                    <a:gd name="T33" fmla="*/ 13 h 1584"/>
                    <a:gd name="T34" fmla="*/ 99 w 1628"/>
                    <a:gd name="T35" fmla="*/ 22 h 1584"/>
                    <a:gd name="T36" fmla="*/ 105 w 1628"/>
                    <a:gd name="T37" fmla="*/ 33 h 1584"/>
                    <a:gd name="T38" fmla="*/ 107 w 1628"/>
                    <a:gd name="T39" fmla="*/ 49 h 1584"/>
                    <a:gd name="T40" fmla="*/ 106 w 1628"/>
                    <a:gd name="T41" fmla="*/ 64 h 1584"/>
                    <a:gd name="T42" fmla="*/ 104 w 1628"/>
                    <a:gd name="T43" fmla="*/ 81 h 1584"/>
                    <a:gd name="T44" fmla="*/ 102 w 1628"/>
                    <a:gd name="T45" fmla="*/ 96 h 1584"/>
                    <a:gd name="T46" fmla="*/ 102 w 1628"/>
                    <a:gd name="T47" fmla="*/ 102 h 1584"/>
                    <a:gd name="T48" fmla="*/ 163 w 1628"/>
                    <a:gd name="T49" fmla="*/ 106 h 1584"/>
                    <a:gd name="T50" fmla="*/ 161 w 1628"/>
                    <a:gd name="T51" fmla="*/ 136 h 1584"/>
                    <a:gd name="T52" fmla="*/ 162 w 1628"/>
                    <a:gd name="T53" fmla="*/ 153 h 1584"/>
                    <a:gd name="T54" fmla="*/ 163 w 1628"/>
                    <a:gd name="T55" fmla="*/ 169 h 1584"/>
                    <a:gd name="T56" fmla="*/ 167 w 1628"/>
                    <a:gd name="T57" fmla="*/ 179 h 1584"/>
                    <a:gd name="T58" fmla="*/ 174 w 1628"/>
                    <a:gd name="T59" fmla="*/ 188 h 1584"/>
                    <a:gd name="T60" fmla="*/ 183 w 1628"/>
                    <a:gd name="T61" fmla="*/ 191 h 1584"/>
                    <a:gd name="T62" fmla="*/ 191 w 1628"/>
                    <a:gd name="T63" fmla="*/ 191 h 1584"/>
                    <a:gd name="T64" fmla="*/ 201 w 1628"/>
                    <a:gd name="T65" fmla="*/ 189 h 1584"/>
                    <a:gd name="T66" fmla="*/ 213 w 1628"/>
                    <a:gd name="T67" fmla="*/ 189 h 1584"/>
                    <a:gd name="T68" fmla="*/ 223 w 1628"/>
                    <a:gd name="T69" fmla="*/ 189 h 1584"/>
                    <a:gd name="T70" fmla="*/ 235 w 1628"/>
                    <a:gd name="T71" fmla="*/ 194 h 1584"/>
                    <a:gd name="T72" fmla="*/ 243 w 1628"/>
                    <a:gd name="T73" fmla="*/ 201 h 1584"/>
                    <a:gd name="T74" fmla="*/ 248 w 1628"/>
                    <a:gd name="T75" fmla="*/ 212 h 1584"/>
                    <a:gd name="T76" fmla="*/ 251 w 1628"/>
                    <a:gd name="T77" fmla="*/ 226 h 1584"/>
                    <a:gd name="T78" fmla="*/ 250 w 1628"/>
                    <a:gd name="T79" fmla="*/ 242 h 1584"/>
                    <a:gd name="T80" fmla="*/ 251 w 1628"/>
                    <a:gd name="T81" fmla="*/ 257 h 1584"/>
                    <a:gd name="T82" fmla="*/ 254 w 1628"/>
                    <a:gd name="T83" fmla="*/ 269 h 1584"/>
                    <a:gd name="T84" fmla="*/ 261 w 1628"/>
                    <a:gd name="T85" fmla="*/ 277 h 1584"/>
                    <a:gd name="T86" fmla="*/ 271 w 1628"/>
                    <a:gd name="T87" fmla="*/ 282 h 1584"/>
                    <a:gd name="T88" fmla="*/ 281 w 1628"/>
                    <a:gd name="T89" fmla="*/ 287 h 1584"/>
                    <a:gd name="T90" fmla="*/ 291 w 1628"/>
                    <a:gd name="T91" fmla="*/ 290 h 1584"/>
                    <a:gd name="T92" fmla="*/ 302 w 1628"/>
                    <a:gd name="T93" fmla="*/ 295 h 1584"/>
                    <a:gd name="T94" fmla="*/ 310 w 1628"/>
                    <a:gd name="T95" fmla="*/ 302 h 1584"/>
                    <a:gd name="T96" fmla="*/ 316 w 1628"/>
                    <a:gd name="T97" fmla="*/ 312 h 1584"/>
                    <a:gd name="T98" fmla="*/ 321 w 1628"/>
                    <a:gd name="T99" fmla="*/ 323 h 1584"/>
                    <a:gd name="T100" fmla="*/ 321 w 1628"/>
                    <a:gd name="T101" fmla="*/ 341 h 1584"/>
                    <a:gd name="T102" fmla="*/ 318 w 1628"/>
                    <a:gd name="T103" fmla="*/ 358 h 1584"/>
                    <a:gd name="T104" fmla="*/ 315 w 1628"/>
                    <a:gd name="T105" fmla="*/ 376 h 1584"/>
                    <a:gd name="T106" fmla="*/ 315 w 1628"/>
                    <a:gd name="T107" fmla="*/ 391 h 1584"/>
                    <a:gd name="T108" fmla="*/ 316 w 1628"/>
                    <a:gd name="T109" fmla="*/ 407 h 1584"/>
                    <a:gd name="T110" fmla="*/ 321 w 1628"/>
                    <a:gd name="T111" fmla="*/ 419 h 1584"/>
                    <a:gd name="T112" fmla="*/ 327 w 1628"/>
                    <a:gd name="T113" fmla="*/ 432 h 1584"/>
                    <a:gd name="T114" fmla="*/ 336 w 1628"/>
                    <a:gd name="T115" fmla="*/ 441 h 1584"/>
                    <a:gd name="T116" fmla="*/ 345 w 1628"/>
                    <a:gd name="T117" fmla="*/ 445 h 1584"/>
                    <a:gd name="T118" fmla="*/ 355 w 1628"/>
                    <a:gd name="T119" fmla="*/ 447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8"/>
                    <a:gd name="T181" fmla="*/ 0 h 1584"/>
                    <a:gd name="T182" fmla="*/ 1628 w 1628"/>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8" h="1584">
                      <a:moveTo>
                        <a:pt x="1628" y="1305"/>
                      </a:moveTo>
                      <a:lnTo>
                        <a:pt x="1628" y="1584"/>
                      </a:lnTo>
                      <a:lnTo>
                        <a:pt x="1" y="1584"/>
                      </a:lnTo>
                      <a:lnTo>
                        <a:pt x="0" y="319"/>
                      </a:lnTo>
                      <a:lnTo>
                        <a:pt x="141" y="319"/>
                      </a:lnTo>
                      <a:lnTo>
                        <a:pt x="147" y="308"/>
                      </a:lnTo>
                      <a:lnTo>
                        <a:pt x="151" y="292"/>
                      </a:lnTo>
                      <a:lnTo>
                        <a:pt x="151" y="280"/>
                      </a:lnTo>
                      <a:lnTo>
                        <a:pt x="150" y="264"/>
                      </a:lnTo>
                      <a:lnTo>
                        <a:pt x="144" y="244"/>
                      </a:lnTo>
                      <a:lnTo>
                        <a:pt x="138" y="219"/>
                      </a:lnTo>
                      <a:lnTo>
                        <a:pt x="133" y="202"/>
                      </a:lnTo>
                      <a:lnTo>
                        <a:pt x="127" y="181"/>
                      </a:lnTo>
                      <a:lnTo>
                        <a:pt x="126" y="161"/>
                      </a:lnTo>
                      <a:lnTo>
                        <a:pt x="126" y="141"/>
                      </a:lnTo>
                      <a:lnTo>
                        <a:pt x="127" y="123"/>
                      </a:lnTo>
                      <a:lnTo>
                        <a:pt x="133" y="103"/>
                      </a:lnTo>
                      <a:lnTo>
                        <a:pt x="140" y="85"/>
                      </a:lnTo>
                      <a:lnTo>
                        <a:pt x="151" y="71"/>
                      </a:lnTo>
                      <a:lnTo>
                        <a:pt x="166" y="54"/>
                      </a:lnTo>
                      <a:lnTo>
                        <a:pt x="181" y="41"/>
                      </a:lnTo>
                      <a:lnTo>
                        <a:pt x="196" y="28"/>
                      </a:lnTo>
                      <a:lnTo>
                        <a:pt x="213" y="19"/>
                      </a:lnTo>
                      <a:lnTo>
                        <a:pt x="233" y="10"/>
                      </a:lnTo>
                      <a:lnTo>
                        <a:pt x="255" y="4"/>
                      </a:lnTo>
                      <a:lnTo>
                        <a:pt x="279" y="2"/>
                      </a:lnTo>
                      <a:lnTo>
                        <a:pt x="299" y="0"/>
                      </a:lnTo>
                      <a:lnTo>
                        <a:pt x="320" y="0"/>
                      </a:lnTo>
                      <a:lnTo>
                        <a:pt x="340" y="2"/>
                      </a:lnTo>
                      <a:lnTo>
                        <a:pt x="356" y="4"/>
                      </a:lnTo>
                      <a:lnTo>
                        <a:pt x="374" y="10"/>
                      </a:lnTo>
                      <a:lnTo>
                        <a:pt x="392" y="16"/>
                      </a:lnTo>
                      <a:lnTo>
                        <a:pt x="406" y="24"/>
                      </a:lnTo>
                      <a:lnTo>
                        <a:pt x="422" y="36"/>
                      </a:lnTo>
                      <a:lnTo>
                        <a:pt x="436" y="50"/>
                      </a:lnTo>
                      <a:lnTo>
                        <a:pt x="450" y="65"/>
                      </a:lnTo>
                      <a:lnTo>
                        <a:pt x="463" y="81"/>
                      </a:lnTo>
                      <a:lnTo>
                        <a:pt x="473" y="98"/>
                      </a:lnTo>
                      <a:lnTo>
                        <a:pt x="480" y="119"/>
                      </a:lnTo>
                      <a:lnTo>
                        <a:pt x="485" y="143"/>
                      </a:lnTo>
                      <a:lnTo>
                        <a:pt x="485" y="165"/>
                      </a:lnTo>
                      <a:lnTo>
                        <a:pt x="480" y="188"/>
                      </a:lnTo>
                      <a:lnTo>
                        <a:pt x="474" y="211"/>
                      </a:lnTo>
                      <a:lnTo>
                        <a:pt x="469" y="233"/>
                      </a:lnTo>
                      <a:lnTo>
                        <a:pt x="461" y="259"/>
                      </a:lnTo>
                      <a:lnTo>
                        <a:pt x="457" y="278"/>
                      </a:lnTo>
                      <a:lnTo>
                        <a:pt x="457" y="290"/>
                      </a:lnTo>
                      <a:lnTo>
                        <a:pt x="460" y="300"/>
                      </a:lnTo>
                      <a:lnTo>
                        <a:pt x="464" y="311"/>
                      </a:lnTo>
                      <a:lnTo>
                        <a:pt x="734" y="311"/>
                      </a:lnTo>
                      <a:lnTo>
                        <a:pt x="728" y="363"/>
                      </a:lnTo>
                      <a:lnTo>
                        <a:pt x="727" y="394"/>
                      </a:lnTo>
                      <a:lnTo>
                        <a:pt x="728" y="420"/>
                      </a:lnTo>
                      <a:lnTo>
                        <a:pt x="730" y="444"/>
                      </a:lnTo>
                      <a:lnTo>
                        <a:pt x="733" y="469"/>
                      </a:lnTo>
                      <a:lnTo>
                        <a:pt x="737" y="494"/>
                      </a:lnTo>
                      <a:lnTo>
                        <a:pt x="745" y="511"/>
                      </a:lnTo>
                      <a:lnTo>
                        <a:pt x="755" y="525"/>
                      </a:lnTo>
                      <a:lnTo>
                        <a:pt x="768" y="538"/>
                      </a:lnTo>
                      <a:lnTo>
                        <a:pt x="785" y="548"/>
                      </a:lnTo>
                      <a:lnTo>
                        <a:pt x="803" y="555"/>
                      </a:lnTo>
                      <a:lnTo>
                        <a:pt x="821" y="558"/>
                      </a:lnTo>
                      <a:lnTo>
                        <a:pt x="841" y="559"/>
                      </a:lnTo>
                      <a:lnTo>
                        <a:pt x="864" y="559"/>
                      </a:lnTo>
                      <a:lnTo>
                        <a:pt x="888" y="556"/>
                      </a:lnTo>
                      <a:lnTo>
                        <a:pt x="905" y="555"/>
                      </a:lnTo>
                      <a:lnTo>
                        <a:pt x="930" y="552"/>
                      </a:lnTo>
                      <a:lnTo>
                        <a:pt x="956" y="549"/>
                      </a:lnTo>
                      <a:lnTo>
                        <a:pt x="984" y="549"/>
                      </a:lnTo>
                      <a:lnTo>
                        <a:pt x="1008" y="552"/>
                      </a:lnTo>
                      <a:lnTo>
                        <a:pt x="1032" y="556"/>
                      </a:lnTo>
                      <a:lnTo>
                        <a:pt x="1056" y="565"/>
                      </a:lnTo>
                      <a:lnTo>
                        <a:pt x="1076" y="573"/>
                      </a:lnTo>
                      <a:lnTo>
                        <a:pt x="1095" y="588"/>
                      </a:lnTo>
                      <a:lnTo>
                        <a:pt x="1108" y="603"/>
                      </a:lnTo>
                      <a:lnTo>
                        <a:pt x="1119" y="621"/>
                      </a:lnTo>
                      <a:lnTo>
                        <a:pt x="1126" y="641"/>
                      </a:lnTo>
                      <a:lnTo>
                        <a:pt x="1129" y="661"/>
                      </a:lnTo>
                      <a:lnTo>
                        <a:pt x="1126" y="684"/>
                      </a:lnTo>
                      <a:lnTo>
                        <a:pt x="1125" y="706"/>
                      </a:lnTo>
                      <a:lnTo>
                        <a:pt x="1126" y="729"/>
                      </a:lnTo>
                      <a:lnTo>
                        <a:pt x="1129" y="749"/>
                      </a:lnTo>
                      <a:lnTo>
                        <a:pt x="1136" y="767"/>
                      </a:lnTo>
                      <a:lnTo>
                        <a:pt x="1145" y="785"/>
                      </a:lnTo>
                      <a:lnTo>
                        <a:pt x="1156" y="798"/>
                      </a:lnTo>
                      <a:lnTo>
                        <a:pt x="1173" y="811"/>
                      </a:lnTo>
                      <a:lnTo>
                        <a:pt x="1196" y="819"/>
                      </a:lnTo>
                      <a:lnTo>
                        <a:pt x="1220" y="826"/>
                      </a:lnTo>
                      <a:lnTo>
                        <a:pt x="1239" y="832"/>
                      </a:lnTo>
                      <a:lnTo>
                        <a:pt x="1263" y="837"/>
                      </a:lnTo>
                      <a:lnTo>
                        <a:pt x="1292" y="843"/>
                      </a:lnTo>
                      <a:lnTo>
                        <a:pt x="1316" y="847"/>
                      </a:lnTo>
                      <a:lnTo>
                        <a:pt x="1340" y="854"/>
                      </a:lnTo>
                      <a:lnTo>
                        <a:pt x="1359" y="861"/>
                      </a:lnTo>
                      <a:lnTo>
                        <a:pt x="1379" y="870"/>
                      </a:lnTo>
                      <a:lnTo>
                        <a:pt x="1395" y="881"/>
                      </a:lnTo>
                      <a:lnTo>
                        <a:pt x="1407" y="893"/>
                      </a:lnTo>
                      <a:lnTo>
                        <a:pt x="1424" y="911"/>
                      </a:lnTo>
                      <a:lnTo>
                        <a:pt x="1434" y="928"/>
                      </a:lnTo>
                      <a:lnTo>
                        <a:pt x="1443" y="946"/>
                      </a:lnTo>
                      <a:lnTo>
                        <a:pt x="1447" y="972"/>
                      </a:lnTo>
                      <a:lnTo>
                        <a:pt x="1444" y="996"/>
                      </a:lnTo>
                      <a:lnTo>
                        <a:pt x="1440" y="1017"/>
                      </a:lnTo>
                      <a:lnTo>
                        <a:pt x="1434" y="1044"/>
                      </a:lnTo>
                      <a:lnTo>
                        <a:pt x="1427" y="1073"/>
                      </a:lnTo>
                      <a:lnTo>
                        <a:pt x="1420" y="1100"/>
                      </a:lnTo>
                      <a:lnTo>
                        <a:pt x="1417" y="1123"/>
                      </a:lnTo>
                      <a:lnTo>
                        <a:pt x="1417" y="1141"/>
                      </a:lnTo>
                      <a:lnTo>
                        <a:pt x="1421" y="1168"/>
                      </a:lnTo>
                      <a:lnTo>
                        <a:pt x="1427" y="1190"/>
                      </a:lnTo>
                      <a:lnTo>
                        <a:pt x="1436" y="1207"/>
                      </a:lnTo>
                      <a:lnTo>
                        <a:pt x="1445" y="1224"/>
                      </a:lnTo>
                      <a:lnTo>
                        <a:pt x="1460" y="1243"/>
                      </a:lnTo>
                      <a:lnTo>
                        <a:pt x="1475" y="1261"/>
                      </a:lnTo>
                      <a:lnTo>
                        <a:pt x="1493" y="1277"/>
                      </a:lnTo>
                      <a:lnTo>
                        <a:pt x="1515" y="1289"/>
                      </a:lnTo>
                      <a:lnTo>
                        <a:pt x="1534" y="1296"/>
                      </a:lnTo>
                      <a:lnTo>
                        <a:pt x="1556" y="1302"/>
                      </a:lnTo>
                      <a:lnTo>
                        <a:pt x="1577" y="1305"/>
                      </a:lnTo>
                      <a:lnTo>
                        <a:pt x="1602" y="1306"/>
                      </a:lnTo>
                      <a:lnTo>
                        <a:pt x="1628" y="1305"/>
                      </a:lnTo>
                      <a:close/>
                    </a:path>
                  </a:pathLst>
                </a:custGeom>
                <a:solidFill>
                  <a:srgbClr val="00FF00"/>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2400">
                    <a:latin typeface="华文新魏" pitchFamily="2" charset="-122"/>
                    <a:ea typeface="华文新魏" pitchFamily="2" charset="-122"/>
                  </a:endParaRPr>
                </a:p>
              </p:txBody>
            </p:sp>
            <p:sp>
              <p:nvSpPr>
                <p:cNvPr id="39" name="Freeform 20"/>
                <p:cNvSpPr>
                  <a:spLocks/>
                </p:cNvSpPr>
                <p:nvPr/>
              </p:nvSpPr>
              <p:spPr bwMode="auto">
                <a:xfrm>
                  <a:off x="0" y="0"/>
                  <a:ext cx="1318" cy="1138"/>
                </a:xfrm>
                <a:custGeom>
                  <a:avLst/>
                  <a:gdLst>
                    <a:gd name="T0" fmla="*/ 361 w 1635"/>
                    <a:gd name="T1" fmla="*/ 0 h 1327"/>
                    <a:gd name="T2" fmla="*/ 1 w 1635"/>
                    <a:gd name="T3" fmla="*/ 453 h 1327"/>
                    <a:gd name="T4" fmla="*/ 34 w 1635"/>
                    <a:gd name="T5" fmla="*/ 444 h 1327"/>
                    <a:gd name="T6" fmla="*/ 34 w 1635"/>
                    <a:gd name="T7" fmla="*/ 429 h 1327"/>
                    <a:gd name="T8" fmla="*/ 29 w 1635"/>
                    <a:gd name="T9" fmla="*/ 409 h 1327"/>
                    <a:gd name="T10" fmla="*/ 28 w 1635"/>
                    <a:gd name="T11" fmla="*/ 393 h 1327"/>
                    <a:gd name="T12" fmla="*/ 31 w 1635"/>
                    <a:gd name="T13" fmla="*/ 376 h 1327"/>
                    <a:gd name="T14" fmla="*/ 39 w 1635"/>
                    <a:gd name="T15" fmla="*/ 361 h 1327"/>
                    <a:gd name="T16" fmla="*/ 48 w 1635"/>
                    <a:gd name="T17" fmla="*/ 351 h 1327"/>
                    <a:gd name="T18" fmla="*/ 59 w 1635"/>
                    <a:gd name="T19" fmla="*/ 345 h 1327"/>
                    <a:gd name="T20" fmla="*/ 75 w 1635"/>
                    <a:gd name="T21" fmla="*/ 346 h 1327"/>
                    <a:gd name="T22" fmla="*/ 85 w 1635"/>
                    <a:gd name="T23" fmla="*/ 348 h 1327"/>
                    <a:gd name="T24" fmla="*/ 96 w 1635"/>
                    <a:gd name="T25" fmla="*/ 360 h 1327"/>
                    <a:gd name="T26" fmla="*/ 103 w 1635"/>
                    <a:gd name="T27" fmla="*/ 375 h 1327"/>
                    <a:gd name="T28" fmla="*/ 106 w 1635"/>
                    <a:gd name="T29" fmla="*/ 389 h 1327"/>
                    <a:gd name="T30" fmla="*/ 106 w 1635"/>
                    <a:gd name="T31" fmla="*/ 406 h 1327"/>
                    <a:gd name="T32" fmla="*/ 103 w 1635"/>
                    <a:gd name="T33" fmla="*/ 421 h 1327"/>
                    <a:gd name="T34" fmla="*/ 102 w 1635"/>
                    <a:gd name="T35" fmla="*/ 437 h 1327"/>
                    <a:gd name="T36" fmla="*/ 102 w 1635"/>
                    <a:gd name="T37" fmla="*/ 451 h 1327"/>
                    <a:gd name="T38" fmla="*/ 163 w 1635"/>
                    <a:gd name="T39" fmla="*/ 435 h 1327"/>
                    <a:gd name="T40" fmla="*/ 163 w 1635"/>
                    <a:gd name="T41" fmla="*/ 415 h 1327"/>
                    <a:gd name="T42" fmla="*/ 164 w 1635"/>
                    <a:gd name="T43" fmla="*/ 398 h 1327"/>
                    <a:gd name="T44" fmla="*/ 166 w 1635"/>
                    <a:gd name="T45" fmla="*/ 383 h 1327"/>
                    <a:gd name="T46" fmla="*/ 172 w 1635"/>
                    <a:gd name="T47" fmla="*/ 374 h 1327"/>
                    <a:gd name="T48" fmla="*/ 179 w 1635"/>
                    <a:gd name="T49" fmla="*/ 369 h 1327"/>
                    <a:gd name="T50" fmla="*/ 188 w 1635"/>
                    <a:gd name="T51" fmla="*/ 366 h 1327"/>
                    <a:gd name="T52" fmla="*/ 197 w 1635"/>
                    <a:gd name="T53" fmla="*/ 367 h 1327"/>
                    <a:gd name="T54" fmla="*/ 207 w 1635"/>
                    <a:gd name="T55" fmla="*/ 370 h 1327"/>
                    <a:gd name="T56" fmla="*/ 219 w 1635"/>
                    <a:gd name="T57" fmla="*/ 370 h 1327"/>
                    <a:gd name="T58" fmla="*/ 230 w 1635"/>
                    <a:gd name="T59" fmla="*/ 367 h 1327"/>
                    <a:gd name="T60" fmla="*/ 239 w 1635"/>
                    <a:gd name="T61" fmla="*/ 362 h 1327"/>
                    <a:gd name="T62" fmla="*/ 247 w 1635"/>
                    <a:gd name="T63" fmla="*/ 352 h 1327"/>
                    <a:gd name="T64" fmla="*/ 250 w 1635"/>
                    <a:gd name="T65" fmla="*/ 340 h 1327"/>
                    <a:gd name="T66" fmla="*/ 250 w 1635"/>
                    <a:gd name="T67" fmla="*/ 325 h 1327"/>
                    <a:gd name="T68" fmla="*/ 250 w 1635"/>
                    <a:gd name="T69" fmla="*/ 309 h 1327"/>
                    <a:gd name="T70" fmla="*/ 253 w 1635"/>
                    <a:gd name="T71" fmla="*/ 296 h 1327"/>
                    <a:gd name="T72" fmla="*/ 257 w 1635"/>
                    <a:gd name="T73" fmla="*/ 286 h 1327"/>
                    <a:gd name="T74" fmla="*/ 267 w 1635"/>
                    <a:gd name="T75" fmla="*/ 279 h 1327"/>
                    <a:gd name="T76" fmla="*/ 276 w 1635"/>
                    <a:gd name="T77" fmla="*/ 274 h 1327"/>
                    <a:gd name="T78" fmla="*/ 288 w 1635"/>
                    <a:gd name="T79" fmla="*/ 270 h 1327"/>
                    <a:gd name="T80" fmla="*/ 297 w 1635"/>
                    <a:gd name="T81" fmla="*/ 266 h 1327"/>
                    <a:gd name="T82" fmla="*/ 306 w 1635"/>
                    <a:gd name="T83" fmla="*/ 261 h 1327"/>
                    <a:gd name="T84" fmla="*/ 314 w 1635"/>
                    <a:gd name="T85" fmla="*/ 252 h 1327"/>
                    <a:gd name="T86" fmla="*/ 319 w 1635"/>
                    <a:gd name="T87" fmla="*/ 241 h 1327"/>
                    <a:gd name="T88" fmla="*/ 322 w 1635"/>
                    <a:gd name="T89" fmla="*/ 226 h 1327"/>
                    <a:gd name="T90" fmla="*/ 320 w 1635"/>
                    <a:gd name="T91" fmla="*/ 210 h 1327"/>
                    <a:gd name="T92" fmla="*/ 317 w 1635"/>
                    <a:gd name="T93" fmla="*/ 191 h 1327"/>
                    <a:gd name="T94" fmla="*/ 315 w 1635"/>
                    <a:gd name="T95" fmla="*/ 175 h 1327"/>
                    <a:gd name="T96" fmla="*/ 316 w 1635"/>
                    <a:gd name="T97" fmla="*/ 159 h 1327"/>
                    <a:gd name="T98" fmla="*/ 319 w 1635"/>
                    <a:gd name="T99" fmla="*/ 146 h 1327"/>
                    <a:gd name="T100" fmla="*/ 325 w 1635"/>
                    <a:gd name="T101" fmla="*/ 134 h 1327"/>
                    <a:gd name="T102" fmla="*/ 332 w 1635"/>
                    <a:gd name="T103" fmla="*/ 122 h 1327"/>
                    <a:gd name="T104" fmla="*/ 342 w 1635"/>
                    <a:gd name="T105" fmla="*/ 116 h 1327"/>
                    <a:gd name="T106" fmla="*/ 350 w 1635"/>
                    <a:gd name="T107" fmla="*/ 112 h 1327"/>
                    <a:gd name="T108" fmla="*/ 361 w 1635"/>
                    <a:gd name="T109" fmla="*/ 112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5"/>
                    <a:gd name="T166" fmla="*/ 0 h 1327"/>
                    <a:gd name="T167" fmla="*/ 1635 w 1635"/>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5" h="1327">
                      <a:moveTo>
                        <a:pt x="1635" y="330"/>
                      </a:moveTo>
                      <a:lnTo>
                        <a:pt x="1635" y="0"/>
                      </a:lnTo>
                      <a:lnTo>
                        <a:pt x="0" y="0"/>
                      </a:lnTo>
                      <a:lnTo>
                        <a:pt x="1" y="1327"/>
                      </a:lnTo>
                      <a:lnTo>
                        <a:pt x="147" y="1327"/>
                      </a:lnTo>
                      <a:lnTo>
                        <a:pt x="154" y="1301"/>
                      </a:lnTo>
                      <a:lnTo>
                        <a:pt x="154" y="1283"/>
                      </a:lnTo>
                      <a:lnTo>
                        <a:pt x="150" y="1258"/>
                      </a:lnTo>
                      <a:lnTo>
                        <a:pt x="141" y="1231"/>
                      </a:lnTo>
                      <a:lnTo>
                        <a:pt x="133" y="1198"/>
                      </a:lnTo>
                      <a:lnTo>
                        <a:pt x="128" y="1173"/>
                      </a:lnTo>
                      <a:lnTo>
                        <a:pt x="127" y="1150"/>
                      </a:lnTo>
                      <a:lnTo>
                        <a:pt x="131" y="1125"/>
                      </a:lnTo>
                      <a:lnTo>
                        <a:pt x="138" y="1101"/>
                      </a:lnTo>
                      <a:lnTo>
                        <a:pt x="154" y="1077"/>
                      </a:lnTo>
                      <a:lnTo>
                        <a:pt x="172" y="1058"/>
                      </a:lnTo>
                      <a:lnTo>
                        <a:pt x="192" y="1040"/>
                      </a:lnTo>
                      <a:lnTo>
                        <a:pt x="214" y="1027"/>
                      </a:lnTo>
                      <a:lnTo>
                        <a:pt x="241" y="1016"/>
                      </a:lnTo>
                      <a:lnTo>
                        <a:pt x="265" y="1012"/>
                      </a:lnTo>
                      <a:lnTo>
                        <a:pt x="299" y="1010"/>
                      </a:lnTo>
                      <a:lnTo>
                        <a:pt x="339" y="1013"/>
                      </a:lnTo>
                      <a:lnTo>
                        <a:pt x="364" y="1016"/>
                      </a:lnTo>
                      <a:lnTo>
                        <a:pt x="387" y="1023"/>
                      </a:lnTo>
                      <a:lnTo>
                        <a:pt x="408" y="1036"/>
                      </a:lnTo>
                      <a:lnTo>
                        <a:pt x="435" y="1057"/>
                      </a:lnTo>
                      <a:lnTo>
                        <a:pt x="452" y="1077"/>
                      </a:lnTo>
                      <a:lnTo>
                        <a:pt x="467" y="1098"/>
                      </a:lnTo>
                      <a:lnTo>
                        <a:pt x="476" y="1121"/>
                      </a:lnTo>
                      <a:lnTo>
                        <a:pt x="481" y="1142"/>
                      </a:lnTo>
                      <a:lnTo>
                        <a:pt x="481" y="1166"/>
                      </a:lnTo>
                      <a:lnTo>
                        <a:pt x="478" y="1190"/>
                      </a:lnTo>
                      <a:lnTo>
                        <a:pt x="473" y="1212"/>
                      </a:lnTo>
                      <a:lnTo>
                        <a:pt x="467" y="1234"/>
                      </a:lnTo>
                      <a:lnTo>
                        <a:pt x="460" y="1256"/>
                      </a:lnTo>
                      <a:lnTo>
                        <a:pt x="456" y="1279"/>
                      </a:lnTo>
                      <a:lnTo>
                        <a:pt x="456" y="1298"/>
                      </a:lnTo>
                      <a:lnTo>
                        <a:pt x="461" y="1321"/>
                      </a:lnTo>
                      <a:lnTo>
                        <a:pt x="735" y="1321"/>
                      </a:lnTo>
                      <a:lnTo>
                        <a:pt x="733" y="1274"/>
                      </a:lnTo>
                      <a:lnTo>
                        <a:pt x="735" y="1241"/>
                      </a:lnTo>
                      <a:lnTo>
                        <a:pt x="735" y="1215"/>
                      </a:lnTo>
                      <a:lnTo>
                        <a:pt x="737" y="1191"/>
                      </a:lnTo>
                      <a:lnTo>
                        <a:pt x="740" y="1166"/>
                      </a:lnTo>
                      <a:lnTo>
                        <a:pt x="745" y="1140"/>
                      </a:lnTo>
                      <a:lnTo>
                        <a:pt x="752" y="1123"/>
                      </a:lnTo>
                      <a:lnTo>
                        <a:pt x="762" y="1108"/>
                      </a:lnTo>
                      <a:lnTo>
                        <a:pt x="776" y="1095"/>
                      </a:lnTo>
                      <a:lnTo>
                        <a:pt x="792" y="1085"/>
                      </a:lnTo>
                      <a:lnTo>
                        <a:pt x="810" y="1080"/>
                      </a:lnTo>
                      <a:lnTo>
                        <a:pt x="830" y="1077"/>
                      </a:lnTo>
                      <a:lnTo>
                        <a:pt x="848" y="1075"/>
                      </a:lnTo>
                      <a:lnTo>
                        <a:pt x="872" y="1075"/>
                      </a:lnTo>
                      <a:lnTo>
                        <a:pt x="895" y="1077"/>
                      </a:lnTo>
                      <a:lnTo>
                        <a:pt x="913" y="1080"/>
                      </a:lnTo>
                      <a:lnTo>
                        <a:pt x="937" y="1081"/>
                      </a:lnTo>
                      <a:lnTo>
                        <a:pt x="963" y="1084"/>
                      </a:lnTo>
                      <a:lnTo>
                        <a:pt x="991" y="1084"/>
                      </a:lnTo>
                      <a:lnTo>
                        <a:pt x="1015" y="1081"/>
                      </a:lnTo>
                      <a:lnTo>
                        <a:pt x="1039" y="1077"/>
                      </a:lnTo>
                      <a:lnTo>
                        <a:pt x="1064" y="1071"/>
                      </a:lnTo>
                      <a:lnTo>
                        <a:pt x="1083" y="1061"/>
                      </a:lnTo>
                      <a:lnTo>
                        <a:pt x="1102" y="1049"/>
                      </a:lnTo>
                      <a:lnTo>
                        <a:pt x="1115" y="1032"/>
                      </a:lnTo>
                      <a:lnTo>
                        <a:pt x="1128" y="1013"/>
                      </a:lnTo>
                      <a:lnTo>
                        <a:pt x="1133" y="995"/>
                      </a:lnTo>
                      <a:lnTo>
                        <a:pt x="1136" y="974"/>
                      </a:lnTo>
                      <a:lnTo>
                        <a:pt x="1133" y="953"/>
                      </a:lnTo>
                      <a:lnTo>
                        <a:pt x="1132" y="930"/>
                      </a:lnTo>
                      <a:lnTo>
                        <a:pt x="1133" y="906"/>
                      </a:lnTo>
                      <a:lnTo>
                        <a:pt x="1138" y="888"/>
                      </a:lnTo>
                      <a:lnTo>
                        <a:pt x="1143" y="868"/>
                      </a:lnTo>
                      <a:lnTo>
                        <a:pt x="1152" y="849"/>
                      </a:lnTo>
                      <a:lnTo>
                        <a:pt x="1163" y="837"/>
                      </a:lnTo>
                      <a:lnTo>
                        <a:pt x="1181" y="824"/>
                      </a:lnTo>
                      <a:lnTo>
                        <a:pt x="1204" y="816"/>
                      </a:lnTo>
                      <a:lnTo>
                        <a:pt x="1227" y="809"/>
                      </a:lnTo>
                      <a:lnTo>
                        <a:pt x="1248" y="803"/>
                      </a:lnTo>
                      <a:lnTo>
                        <a:pt x="1270" y="797"/>
                      </a:lnTo>
                      <a:lnTo>
                        <a:pt x="1300" y="792"/>
                      </a:lnTo>
                      <a:lnTo>
                        <a:pt x="1323" y="787"/>
                      </a:lnTo>
                      <a:lnTo>
                        <a:pt x="1347" y="780"/>
                      </a:lnTo>
                      <a:lnTo>
                        <a:pt x="1366" y="773"/>
                      </a:lnTo>
                      <a:lnTo>
                        <a:pt x="1386" y="765"/>
                      </a:lnTo>
                      <a:lnTo>
                        <a:pt x="1402" y="753"/>
                      </a:lnTo>
                      <a:lnTo>
                        <a:pt x="1416" y="742"/>
                      </a:lnTo>
                      <a:lnTo>
                        <a:pt x="1431" y="724"/>
                      </a:lnTo>
                      <a:lnTo>
                        <a:pt x="1441" y="707"/>
                      </a:lnTo>
                      <a:lnTo>
                        <a:pt x="1450" y="687"/>
                      </a:lnTo>
                      <a:lnTo>
                        <a:pt x="1454" y="662"/>
                      </a:lnTo>
                      <a:lnTo>
                        <a:pt x="1451" y="641"/>
                      </a:lnTo>
                      <a:lnTo>
                        <a:pt x="1448" y="618"/>
                      </a:lnTo>
                      <a:lnTo>
                        <a:pt x="1441" y="591"/>
                      </a:lnTo>
                      <a:lnTo>
                        <a:pt x="1434" y="561"/>
                      </a:lnTo>
                      <a:lnTo>
                        <a:pt x="1427" y="535"/>
                      </a:lnTo>
                      <a:lnTo>
                        <a:pt x="1426" y="513"/>
                      </a:lnTo>
                      <a:lnTo>
                        <a:pt x="1426" y="494"/>
                      </a:lnTo>
                      <a:lnTo>
                        <a:pt x="1428" y="467"/>
                      </a:lnTo>
                      <a:lnTo>
                        <a:pt x="1436" y="444"/>
                      </a:lnTo>
                      <a:lnTo>
                        <a:pt x="1443" y="427"/>
                      </a:lnTo>
                      <a:lnTo>
                        <a:pt x="1452" y="410"/>
                      </a:lnTo>
                      <a:lnTo>
                        <a:pt x="1467" y="392"/>
                      </a:lnTo>
                      <a:lnTo>
                        <a:pt x="1482" y="374"/>
                      </a:lnTo>
                      <a:lnTo>
                        <a:pt x="1502" y="358"/>
                      </a:lnTo>
                      <a:lnTo>
                        <a:pt x="1523" y="345"/>
                      </a:lnTo>
                      <a:lnTo>
                        <a:pt x="1543" y="338"/>
                      </a:lnTo>
                      <a:lnTo>
                        <a:pt x="1563" y="333"/>
                      </a:lnTo>
                      <a:lnTo>
                        <a:pt x="1584" y="330"/>
                      </a:lnTo>
                      <a:lnTo>
                        <a:pt x="1609" y="330"/>
                      </a:lnTo>
                      <a:lnTo>
                        <a:pt x="1635" y="330"/>
                      </a:lnTo>
                      <a:close/>
                    </a:path>
                  </a:pathLst>
                </a:custGeom>
                <a:solidFill>
                  <a:srgbClr val="00CCFF"/>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2400">
                    <a:latin typeface="华文新魏" pitchFamily="2" charset="-122"/>
                    <a:ea typeface="华文新魏" pitchFamily="2" charset="-122"/>
                  </a:endParaRPr>
                </a:p>
              </p:txBody>
            </p:sp>
            <p:sp>
              <p:nvSpPr>
                <p:cNvPr id="40" name="Text Box 11"/>
                <p:cNvSpPr txBox="1">
                  <a:spLocks noChangeArrowheads="1"/>
                </p:cNvSpPr>
                <p:nvPr/>
              </p:nvSpPr>
              <p:spPr bwMode="auto">
                <a:xfrm>
                  <a:off x="116" y="9"/>
                  <a:ext cx="851"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任意拓展</a:t>
                  </a:r>
                </a:p>
                <a:p>
                  <a:pPr algn="ctr"/>
                  <a:r>
                    <a:rPr lang="zh-CN" altLang="zh-CN" b="1" dirty="0">
                      <a:latin typeface="微软雅黑" panose="020B0503020204020204" pitchFamily="34" charset="-122"/>
                      <a:ea typeface="微软雅黑" panose="020B0503020204020204" pitchFamily="34" charset="-122"/>
                    </a:rPr>
                    <a:t>选修课程</a:t>
                  </a:r>
                  <a:endParaRPr lang="zh-CN" altLang="zh-CN" dirty="0">
                    <a:latin typeface="微软雅黑" panose="020B0503020204020204" pitchFamily="34" charset="-122"/>
                    <a:ea typeface="微软雅黑" panose="020B0503020204020204" pitchFamily="34" charset="-122"/>
                  </a:endParaRPr>
                </a:p>
              </p:txBody>
            </p:sp>
            <p:sp>
              <p:nvSpPr>
                <p:cNvPr id="41" name="Text Box 12"/>
                <p:cNvSpPr txBox="1">
                  <a:spLocks noChangeArrowheads="1"/>
                </p:cNvSpPr>
                <p:nvPr/>
              </p:nvSpPr>
              <p:spPr bwMode="auto">
                <a:xfrm>
                  <a:off x="1655" y="0"/>
                  <a:ext cx="944"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专门化</a:t>
                  </a:r>
                </a:p>
                <a:p>
                  <a:pPr algn="ctr"/>
                  <a:r>
                    <a:rPr lang="zh-CN" altLang="zh-CN" b="1" dirty="0">
                      <a:latin typeface="微软雅黑" panose="020B0503020204020204" pitchFamily="34" charset="-122"/>
                      <a:ea typeface="微软雅黑" panose="020B0503020204020204" pitchFamily="34" charset="-122"/>
                    </a:rPr>
                    <a:t>拓展课程组</a:t>
                  </a:r>
                </a:p>
              </p:txBody>
            </p:sp>
            <p:sp>
              <p:nvSpPr>
                <p:cNvPr id="42" name="Text Box 13"/>
                <p:cNvSpPr txBox="1">
                  <a:spLocks noChangeArrowheads="1"/>
                </p:cNvSpPr>
                <p:nvPr/>
              </p:nvSpPr>
              <p:spPr bwMode="auto">
                <a:xfrm>
                  <a:off x="51" y="1335"/>
                  <a:ext cx="774"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专业群平台课程组</a:t>
                  </a:r>
                </a:p>
              </p:txBody>
            </p:sp>
            <p:sp>
              <p:nvSpPr>
                <p:cNvPr id="43" name="Text Box 14"/>
                <p:cNvSpPr txBox="1">
                  <a:spLocks noChangeArrowheads="1"/>
                </p:cNvSpPr>
                <p:nvPr/>
              </p:nvSpPr>
              <p:spPr bwMode="auto">
                <a:xfrm>
                  <a:off x="1704" y="1410"/>
                  <a:ext cx="813"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通识平台</a:t>
                  </a:r>
                </a:p>
                <a:p>
                  <a:pPr algn="ctr"/>
                  <a:r>
                    <a:rPr lang="zh-CN" altLang="zh-CN" b="1" dirty="0">
                      <a:latin typeface="微软雅黑" panose="020B0503020204020204" pitchFamily="34" charset="-122"/>
                      <a:ea typeface="微软雅黑" panose="020B0503020204020204" pitchFamily="34" charset="-122"/>
                    </a:rPr>
                    <a:t>课程组</a:t>
                  </a:r>
                </a:p>
              </p:txBody>
            </p:sp>
            <p:sp>
              <p:nvSpPr>
                <p:cNvPr id="44" name="Text Box 15"/>
                <p:cNvSpPr txBox="1">
                  <a:spLocks noChangeArrowheads="1"/>
                </p:cNvSpPr>
                <p:nvPr/>
              </p:nvSpPr>
              <p:spPr bwMode="auto">
                <a:xfrm>
                  <a:off x="830" y="689"/>
                  <a:ext cx="948"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专业课程组</a:t>
                  </a:r>
                </a:p>
              </p:txBody>
            </p:sp>
          </p:grpSp>
          <p:sp>
            <p:nvSpPr>
              <p:cNvPr id="17" name="AutoShape 17"/>
              <p:cNvSpPr>
                <a:spLocks/>
              </p:cNvSpPr>
              <p:nvPr/>
            </p:nvSpPr>
            <p:spPr bwMode="auto">
              <a:xfrm rot="16200000">
                <a:off x="4824739" y="-1092955"/>
                <a:ext cx="368190" cy="4857600"/>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2400">
                  <a:latin typeface="华文新魏" pitchFamily="2" charset="-122"/>
                  <a:ea typeface="华文新魏" pitchFamily="2" charset="-122"/>
                </a:endParaRPr>
              </a:p>
            </p:txBody>
          </p:sp>
          <p:grpSp>
            <p:nvGrpSpPr>
              <p:cNvPr id="18" name="Group 18"/>
              <p:cNvGrpSpPr>
                <a:grpSpLocks/>
              </p:cNvGrpSpPr>
              <p:nvPr/>
            </p:nvGrpSpPr>
            <p:grpSpPr bwMode="auto">
              <a:xfrm>
                <a:off x="3379757" y="700885"/>
                <a:ext cx="3454941" cy="482578"/>
                <a:chOff x="0" y="0"/>
                <a:chExt cx="2258" cy="700"/>
              </a:xfrm>
            </p:grpSpPr>
            <p:sp>
              <p:nvSpPr>
                <p:cNvPr id="31" name="Oval 7"/>
                <p:cNvSpPr>
                  <a:spLocks noChangeArrowheads="1"/>
                </p:cNvSpPr>
                <p:nvPr/>
              </p:nvSpPr>
              <p:spPr bwMode="auto">
                <a:xfrm>
                  <a:off x="0" y="500"/>
                  <a:ext cx="2258" cy="200"/>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2400">
                    <a:latin typeface="华文新魏" pitchFamily="2" charset="-122"/>
                    <a:ea typeface="华文新魏" pitchFamily="2" charset="-122"/>
                  </a:endParaRPr>
                </a:p>
              </p:txBody>
            </p:sp>
            <p:sp>
              <p:nvSpPr>
                <p:cNvPr id="34" name="Oval 8"/>
                <p:cNvSpPr>
                  <a:spLocks noChangeArrowheads="1"/>
                </p:cNvSpPr>
                <p:nvPr/>
              </p:nvSpPr>
              <p:spPr bwMode="auto">
                <a:xfrm>
                  <a:off x="135" y="0"/>
                  <a:ext cx="1994" cy="616"/>
                </a:xfrm>
                <a:prstGeom prst="ellipse">
                  <a:avLst/>
                </a:prstGeom>
                <a:gradFill rotWithShape="1">
                  <a:gsLst>
                    <a:gs pos="0">
                      <a:schemeClr val="accent2">
                        <a:alpha val="20000"/>
                      </a:schemeClr>
                    </a:gs>
                    <a:gs pos="100000">
                      <a:schemeClr val="accent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2400">
                    <a:latin typeface="华文新魏" pitchFamily="2" charset="-122"/>
                    <a:ea typeface="华文新魏" pitchFamily="2" charset="-122"/>
                  </a:endParaRPr>
                </a:p>
              </p:txBody>
            </p:sp>
            <p:sp>
              <p:nvSpPr>
                <p:cNvPr id="35" name="Oval 9"/>
                <p:cNvSpPr>
                  <a:spLocks noChangeArrowheads="1"/>
                </p:cNvSpPr>
                <p:nvPr/>
              </p:nvSpPr>
              <p:spPr bwMode="auto">
                <a:xfrm>
                  <a:off x="356" y="46"/>
                  <a:ext cx="1551" cy="404"/>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2400">
                    <a:latin typeface="华文新魏" pitchFamily="2" charset="-122"/>
                    <a:ea typeface="华文新魏" pitchFamily="2" charset="-122"/>
                  </a:endParaRPr>
                </a:p>
              </p:txBody>
            </p:sp>
          </p:grpSp>
          <p:sp>
            <p:nvSpPr>
              <p:cNvPr id="19" name="Rectangle 22"/>
              <p:cNvSpPr>
                <a:spLocks noChangeArrowheads="1"/>
              </p:cNvSpPr>
              <p:nvPr/>
            </p:nvSpPr>
            <p:spPr bwMode="auto">
              <a:xfrm>
                <a:off x="4112677" y="552182"/>
                <a:ext cx="2657489" cy="66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sz="1600" dirty="0">
                    <a:latin typeface="微软雅黑" panose="020B0503020204020204" pitchFamily="34" charset="-122"/>
                    <a:ea typeface="微软雅黑" panose="020B0503020204020204" pitchFamily="34" charset="-122"/>
                  </a:rPr>
                  <a:t>多拓展、活模块</a:t>
                </a:r>
              </a:p>
            </p:txBody>
          </p:sp>
          <p:grpSp>
            <p:nvGrpSpPr>
              <p:cNvPr id="20" name="Group 24"/>
              <p:cNvGrpSpPr>
                <a:grpSpLocks/>
              </p:cNvGrpSpPr>
              <p:nvPr/>
            </p:nvGrpSpPr>
            <p:grpSpPr bwMode="auto">
              <a:xfrm>
                <a:off x="3412921" y="5113282"/>
                <a:ext cx="3421777" cy="450462"/>
                <a:chOff x="0" y="0"/>
                <a:chExt cx="6033" cy="1270"/>
              </a:xfrm>
            </p:grpSpPr>
            <p:sp>
              <p:nvSpPr>
                <p:cNvPr id="23" name="Oval 12"/>
                <p:cNvSpPr>
                  <a:spLocks noChangeArrowheads="1"/>
                </p:cNvSpPr>
                <p:nvPr/>
              </p:nvSpPr>
              <p:spPr bwMode="auto">
                <a:xfrm>
                  <a:off x="0" y="908"/>
                  <a:ext cx="6033" cy="362"/>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2400">
                    <a:latin typeface="华文新魏" pitchFamily="2" charset="-122"/>
                    <a:ea typeface="华文新魏" pitchFamily="2" charset="-122"/>
                  </a:endParaRPr>
                </a:p>
              </p:txBody>
            </p:sp>
            <p:sp>
              <p:nvSpPr>
                <p:cNvPr id="24" name="Oval 13"/>
                <p:cNvSpPr>
                  <a:spLocks noChangeArrowheads="1"/>
                </p:cNvSpPr>
                <p:nvPr/>
              </p:nvSpPr>
              <p:spPr bwMode="auto">
                <a:xfrm>
                  <a:off x="361" y="0"/>
                  <a:ext cx="5326" cy="1118"/>
                </a:xfrm>
                <a:prstGeom prst="ellipse">
                  <a:avLst/>
                </a:prstGeom>
                <a:gradFill rotWithShape="1">
                  <a:gsLst>
                    <a:gs pos="0">
                      <a:srgbClr val="800000">
                        <a:alpha val="20000"/>
                      </a:srgbClr>
                    </a:gs>
                    <a:gs pos="100000">
                      <a:srgbClr val="CC00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2400">
                    <a:latin typeface="华文新魏" pitchFamily="2" charset="-122"/>
                    <a:ea typeface="华文新魏" pitchFamily="2" charset="-122"/>
                  </a:endParaRPr>
                </a:p>
              </p:txBody>
            </p:sp>
            <p:sp>
              <p:nvSpPr>
                <p:cNvPr id="25" name="Oval 14"/>
                <p:cNvSpPr>
                  <a:spLocks noChangeArrowheads="1"/>
                </p:cNvSpPr>
                <p:nvPr/>
              </p:nvSpPr>
              <p:spPr bwMode="auto">
                <a:xfrm>
                  <a:off x="952" y="84"/>
                  <a:ext cx="4144" cy="733"/>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2400">
                    <a:latin typeface="华文新魏" pitchFamily="2" charset="-122"/>
                    <a:ea typeface="华文新魏" pitchFamily="2" charset="-122"/>
                  </a:endParaRPr>
                </a:p>
              </p:txBody>
            </p:sp>
          </p:grpSp>
          <p:sp>
            <p:nvSpPr>
              <p:cNvPr id="21" name="Rectangle 28"/>
              <p:cNvSpPr>
                <a:spLocks noChangeArrowheads="1"/>
              </p:cNvSpPr>
              <p:nvPr/>
            </p:nvSpPr>
            <p:spPr bwMode="auto">
              <a:xfrm>
                <a:off x="4612745" y="4942353"/>
                <a:ext cx="1385771" cy="71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dirty="0">
                    <a:latin typeface="微软雅黑" panose="020B0503020204020204" pitchFamily="34" charset="-122"/>
                    <a:ea typeface="微软雅黑" panose="020B0503020204020204" pitchFamily="34" charset="-122"/>
                  </a:rPr>
                  <a:t>宽平台</a:t>
                </a:r>
              </a:p>
            </p:txBody>
          </p:sp>
          <p:sp>
            <p:nvSpPr>
              <p:cNvPr id="22" name="AutoShape 29"/>
              <p:cNvSpPr>
                <a:spLocks/>
              </p:cNvSpPr>
              <p:nvPr/>
            </p:nvSpPr>
            <p:spPr bwMode="auto">
              <a:xfrm rot="5400000">
                <a:off x="4819874" y="2382933"/>
                <a:ext cx="466216" cy="4945892"/>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2400">
                  <a:latin typeface="华文新魏" pitchFamily="2" charset="-122"/>
                  <a:ea typeface="华文新魏" pitchFamily="2" charset="-122"/>
                </a:endParaRPr>
              </a:p>
            </p:txBody>
          </p:sp>
        </p:grpSp>
      </p:grpSp>
      <p:sp>
        <p:nvSpPr>
          <p:cNvPr id="53" name="TextBox 52"/>
          <p:cNvSpPr txBox="1"/>
          <p:nvPr/>
        </p:nvSpPr>
        <p:spPr>
          <a:xfrm>
            <a:off x="1902541" y="1345332"/>
            <a:ext cx="5688632" cy="338550"/>
          </a:xfrm>
          <a:prstGeom prst="rect">
            <a:avLst/>
          </a:prstGeom>
          <a:noFill/>
        </p:spPr>
        <p:txBody>
          <a:bodyPr wrap="square" lIns="91436" tIns="45718" rIns="91436" bIns="45718" rtlCol="0">
            <a:spAutoFit/>
          </a:bodyPr>
          <a:lstStyle/>
          <a:p>
            <a:r>
              <a:rPr lang="zh-CN" altLang="en-US" sz="1600" b="1" dirty="0">
                <a:latin typeface="微软雅黑" pitchFamily="34" charset="-122"/>
                <a:ea typeface="微软雅黑" pitchFamily="34" charset="-122"/>
              </a:rPr>
              <a:t>“基础通识</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专业</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实训实践”层次化课程体系</a:t>
            </a:r>
          </a:p>
        </p:txBody>
      </p:sp>
      <p:sp>
        <p:nvSpPr>
          <p:cNvPr id="56"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16</a:t>
            </a:r>
            <a:endParaRPr lang="zh-CN" altLang="en-US" sz="1200" b="1" dirty="0">
              <a:solidFill>
                <a:prstClr val="white"/>
              </a:solidFill>
            </a:endParaRPr>
          </a:p>
        </p:txBody>
      </p:sp>
    </p:spTree>
    <p:extLst>
      <p:ext uri="{BB962C8B-B14F-4D97-AF65-F5344CB8AC3E}">
        <p14:creationId xmlns:p14="http://schemas.microsoft.com/office/powerpoint/2010/main" val="353714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326313" y="337344"/>
            <a:ext cx="7350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6" name="图片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1" y="1131427"/>
            <a:ext cx="5100853" cy="4006294"/>
          </a:xfrm>
          <a:prstGeom prst="rect">
            <a:avLst/>
          </a:prstGeom>
        </p:spPr>
      </p:pic>
      <p:pic>
        <p:nvPicPr>
          <p:cNvPr id="97"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6396001" y="2234119"/>
            <a:ext cx="450734" cy="20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椭圆 97"/>
          <p:cNvSpPr/>
          <p:nvPr/>
        </p:nvSpPr>
        <p:spPr>
          <a:xfrm>
            <a:off x="4795243" y="2336558"/>
            <a:ext cx="543021" cy="839506"/>
          </a:xfrm>
          <a:prstGeom prst="ellipse">
            <a:avLst/>
          </a:prstGeom>
          <a:noFill/>
          <a:ln w="12700" cap="flat" cmpd="sng" algn="ctr">
            <a:solidFill>
              <a:srgbClr val="FFC000"/>
            </a:solidFill>
            <a:prstDash val="solid"/>
            <a:miter lim="800000"/>
          </a:ln>
          <a:effectLst/>
        </p:spPr>
        <p:txBody>
          <a:bodyPr lIns="55630" tIns="27815" rIns="55630" bIns="27815" rtlCol="0" anchor="ctr"/>
          <a:lstStyle/>
          <a:p>
            <a:pPr algn="ctr" defTabSz="556299">
              <a:defRPr/>
            </a:pPr>
            <a:endParaRPr lang="zh-CN" altLang="en-US" sz="1100" kern="0">
              <a:latin typeface="DengXian" panose="020F0502020204030204"/>
            </a:endParaRPr>
          </a:p>
        </p:txBody>
      </p:sp>
      <p:grpSp>
        <p:nvGrpSpPr>
          <p:cNvPr id="99" name="组合 98"/>
          <p:cNvGrpSpPr/>
          <p:nvPr/>
        </p:nvGrpSpPr>
        <p:grpSpPr>
          <a:xfrm>
            <a:off x="1933652" y="3267436"/>
            <a:ext cx="455117" cy="419414"/>
            <a:chOff x="10013581" y="1716259"/>
            <a:chExt cx="878774" cy="655967"/>
          </a:xfrm>
        </p:grpSpPr>
        <p:pic>
          <p:nvPicPr>
            <p:cNvPr id="100" name="图片 99"/>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01" name="椭圆 100"/>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556299">
                <a:defRPr/>
              </a:pPr>
              <a:endParaRPr lang="zh-CN" altLang="en-US" sz="1100" kern="0">
                <a:latin typeface="DengXian" panose="020F0502020204030204"/>
              </a:endParaRPr>
            </a:p>
          </p:txBody>
        </p:sp>
      </p:grpSp>
      <p:sp>
        <p:nvSpPr>
          <p:cNvPr id="102" name="椭圆 101"/>
          <p:cNvSpPr/>
          <p:nvPr/>
        </p:nvSpPr>
        <p:spPr>
          <a:xfrm>
            <a:off x="4615373" y="1644836"/>
            <a:ext cx="455117" cy="419414"/>
          </a:xfrm>
          <a:prstGeom prst="ellipse">
            <a:avLst/>
          </a:prstGeom>
          <a:noFill/>
          <a:ln w="12700" cap="flat" cmpd="sng" algn="ctr">
            <a:solidFill>
              <a:srgbClr val="FFC000"/>
            </a:solidFill>
            <a:prstDash val="solid"/>
            <a:miter lim="800000"/>
          </a:ln>
          <a:effectLst/>
        </p:spPr>
        <p:txBody>
          <a:bodyPr lIns="55630" tIns="27815" rIns="55630" bIns="27815" rtlCol="0" anchor="ctr"/>
          <a:lstStyle/>
          <a:p>
            <a:pPr algn="ctr" defTabSz="556299">
              <a:defRPr/>
            </a:pPr>
            <a:endParaRPr lang="zh-CN" altLang="en-US" sz="1100" kern="0">
              <a:latin typeface="DengXian" panose="020F0502020204030204"/>
            </a:endParaRPr>
          </a:p>
        </p:txBody>
      </p:sp>
      <p:grpSp>
        <p:nvGrpSpPr>
          <p:cNvPr id="103" name="组合 102"/>
          <p:cNvGrpSpPr/>
          <p:nvPr/>
        </p:nvGrpSpPr>
        <p:grpSpPr>
          <a:xfrm>
            <a:off x="3083361" y="3267437"/>
            <a:ext cx="248879" cy="311945"/>
            <a:chOff x="3036370" y="3247867"/>
            <a:chExt cx="480554" cy="487885"/>
          </a:xfrm>
        </p:grpSpPr>
        <p:pic>
          <p:nvPicPr>
            <p:cNvPr id="104" name="图片 103"/>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05" name="椭圆 104"/>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556299">
                <a:defRPr/>
              </a:pPr>
              <a:endParaRPr lang="zh-CN" altLang="en-US" sz="1100" kern="0">
                <a:latin typeface="DengXian" panose="020F0502020204030204"/>
              </a:endParaRPr>
            </a:p>
          </p:txBody>
        </p:sp>
      </p:grpSp>
      <p:grpSp>
        <p:nvGrpSpPr>
          <p:cNvPr id="106" name="组合 105"/>
          <p:cNvGrpSpPr/>
          <p:nvPr/>
        </p:nvGrpSpPr>
        <p:grpSpPr>
          <a:xfrm>
            <a:off x="4625271" y="2948428"/>
            <a:ext cx="248879" cy="311945"/>
            <a:chOff x="5366837" y="3024138"/>
            <a:chExt cx="480554" cy="487885"/>
          </a:xfrm>
        </p:grpSpPr>
        <p:pic>
          <p:nvPicPr>
            <p:cNvPr id="107" name="图片 106"/>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08" name="椭圆 107"/>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556299">
                <a:defRPr/>
              </a:pPr>
              <a:endParaRPr lang="zh-CN" altLang="en-US" sz="1100" kern="0">
                <a:latin typeface="DengXian" panose="020F0502020204030204"/>
              </a:endParaRPr>
            </a:p>
          </p:txBody>
        </p:sp>
      </p:grpSp>
      <p:cxnSp>
        <p:nvCxnSpPr>
          <p:cNvPr id="109" name="直接连接符 108"/>
          <p:cNvCxnSpPr/>
          <p:nvPr/>
        </p:nvCxnSpPr>
        <p:spPr>
          <a:xfrm>
            <a:off x="5075730" y="1803719"/>
            <a:ext cx="1510769" cy="3253"/>
          </a:xfrm>
          <a:prstGeom prst="line">
            <a:avLst/>
          </a:prstGeom>
          <a:noFill/>
          <a:ln w="28575" cap="flat" cmpd="sng" algn="ctr">
            <a:solidFill>
              <a:srgbClr val="4472C4">
                <a:lumMod val="75000"/>
              </a:srgbClr>
            </a:solidFill>
            <a:prstDash val="solid"/>
            <a:miter lim="800000"/>
            <a:headEnd type="oval" w="med" len="med"/>
          </a:ln>
          <a:effectLst/>
        </p:spPr>
      </p:cxnSp>
      <p:cxnSp>
        <p:nvCxnSpPr>
          <p:cNvPr id="110" name="直接连接符 109"/>
          <p:cNvCxnSpPr/>
          <p:nvPr/>
        </p:nvCxnSpPr>
        <p:spPr>
          <a:xfrm>
            <a:off x="6578402" y="1814566"/>
            <a:ext cx="0" cy="250814"/>
          </a:xfrm>
          <a:prstGeom prst="line">
            <a:avLst/>
          </a:prstGeom>
          <a:noFill/>
          <a:ln w="28575" cap="flat" cmpd="sng" algn="ctr">
            <a:solidFill>
              <a:srgbClr val="4472C4">
                <a:lumMod val="75000"/>
              </a:srgbClr>
            </a:solidFill>
            <a:prstDash val="solid"/>
            <a:miter lim="800000"/>
            <a:tailEnd type="oval" w="med" len="med"/>
          </a:ln>
          <a:effectLst/>
        </p:spPr>
      </p:cxnSp>
      <p:cxnSp>
        <p:nvCxnSpPr>
          <p:cNvPr id="111" name="直接连接符 110"/>
          <p:cNvCxnSpPr/>
          <p:nvPr/>
        </p:nvCxnSpPr>
        <p:spPr>
          <a:xfrm>
            <a:off x="2161208" y="3686849"/>
            <a:ext cx="0" cy="556073"/>
          </a:xfrm>
          <a:prstGeom prst="line">
            <a:avLst/>
          </a:prstGeom>
          <a:noFill/>
          <a:ln w="28575" cap="flat" cmpd="sng" algn="ctr">
            <a:solidFill>
              <a:srgbClr val="4472C4">
                <a:lumMod val="75000"/>
              </a:srgbClr>
            </a:solidFill>
            <a:prstDash val="solid"/>
            <a:miter lim="800000"/>
            <a:headEnd type="oval" w="med" len="med"/>
          </a:ln>
          <a:effectLst/>
        </p:spPr>
      </p:cxnSp>
      <p:cxnSp>
        <p:nvCxnSpPr>
          <p:cNvPr id="112" name="直接连接符 111"/>
          <p:cNvCxnSpPr/>
          <p:nvPr/>
        </p:nvCxnSpPr>
        <p:spPr>
          <a:xfrm>
            <a:off x="2161208" y="4257913"/>
            <a:ext cx="4417194" cy="0"/>
          </a:xfrm>
          <a:prstGeom prst="line">
            <a:avLst/>
          </a:prstGeom>
          <a:noFill/>
          <a:ln w="28575" cap="flat" cmpd="sng" algn="ctr">
            <a:solidFill>
              <a:srgbClr val="4472C4">
                <a:lumMod val="75000"/>
              </a:srgbClr>
            </a:solidFill>
            <a:prstDash val="solid"/>
            <a:miter lim="800000"/>
          </a:ln>
          <a:effectLst/>
        </p:spPr>
      </p:cxnSp>
      <p:cxnSp>
        <p:nvCxnSpPr>
          <p:cNvPr id="113" name="直接连接符 112"/>
          <p:cNvCxnSpPr/>
          <p:nvPr/>
        </p:nvCxnSpPr>
        <p:spPr>
          <a:xfrm flipV="1">
            <a:off x="6586497" y="2829134"/>
            <a:ext cx="0" cy="1433775"/>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114" name="直接连接符 113"/>
          <p:cNvCxnSpPr/>
          <p:nvPr/>
        </p:nvCxnSpPr>
        <p:spPr>
          <a:xfrm flipV="1">
            <a:off x="3213709" y="2336557"/>
            <a:ext cx="0" cy="930878"/>
          </a:xfrm>
          <a:prstGeom prst="line">
            <a:avLst/>
          </a:prstGeom>
          <a:noFill/>
          <a:ln w="28575" cap="flat" cmpd="sng" algn="ctr">
            <a:solidFill>
              <a:srgbClr val="2A9995"/>
            </a:solidFill>
            <a:prstDash val="solid"/>
            <a:miter lim="800000"/>
            <a:headEnd type="oval" w="med" len="med"/>
            <a:tailEnd type="none"/>
          </a:ln>
          <a:effectLst/>
        </p:spPr>
      </p:cxnSp>
      <p:cxnSp>
        <p:nvCxnSpPr>
          <p:cNvPr id="115" name="直接连接符 114"/>
          <p:cNvCxnSpPr/>
          <p:nvPr/>
        </p:nvCxnSpPr>
        <p:spPr>
          <a:xfrm>
            <a:off x="3213709" y="2327639"/>
            <a:ext cx="3146124" cy="0"/>
          </a:xfrm>
          <a:prstGeom prst="line">
            <a:avLst/>
          </a:prstGeom>
          <a:noFill/>
          <a:ln w="28575" cap="flat" cmpd="sng" algn="ctr">
            <a:solidFill>
              <a:srgbClr val="2A9995"/>
            </a:solidFill>
            <a:prstDash val="solid"/>
            <a:miter lim="800000"/>
            <a:headEnd w="sm" len="sm"/>
            <a:tailEnd type="oval" w="med" len="med"/>
          </a:ln>
          <a:effectLst/>
        </p:spPr>
      </p:cxnSp>
      <p:cxnSp>
        <p:nvCxnSpPr>
          <p:cNvPr id="116" name="直接连接符 115"/>
          <p:cNvCxnSpPr/>
          <p:nvPr/>
        </p:nvCxnSpPr>
        <p:spPr>
          <a:xfrm>
            <a:off x="4885812" y="3124838"/>
            <a:ext cx="1572676" cy="0"/>
          </a:xfrm>
          <a:prstGeom prst="line">
            <a:avLst/>
          </a:prstGeom>
          <a:noFill/>
          <a:ln w="28575" cap="flat" cmpd="sng" algn="ctr">
            <a:solidFill>
              <a:srgbClr val="2A9995"/>
            </a:solidFill>
            <a:prstDash val="solid"/>
            <a:miter lim="800000"/>
            <a:headEnd type="oval" w="med" len="med"/>
          </a:ln>
          <a:effectLst/>
        </p:spPr>
      </p:cxnSp>
      <p:cxnSp>
        <p:nvCxnSpPr>
          <p:cNvPr id="117" name="直接连接符 116"/>
          <p:cNvCxnSpPr/>
          <p:nvPr/>
        </p:nvCxnSpPr>
        <p:spPr>
          <a:xfrm flipV="1">
            <a:off x="6458487" y="2784566"/>
            <a:ext cx="0" cy="340274"/>
          </a:xfrm>
          <a:prstGeom prst="line">
            <a:avLst/>
          </a:prstGeom>
          <a:noFill/>
          <a:ln w="28575" cap="flat" cmpd="sng" algn="ctr">
            <a:solidFill>
              <a:srgbClr val="2A9995"/>
            </a:solidFill>
            <a:prstDash val="solid"/>
            <a:miter lim="800000"/>
            <a:tailEnd type="oval" w="med" len="med"/>
          </a:ln>
          <a:effectLst/>
        </p:spPr>
      </p:cxnSp>
      <p:sp>
        <p:nvSpPr>
          <p:cNvPr id="118" name="文本框 47"/>
          <p:cNvSpPr>
            <a:spLocks noChangeArrowheads="1"/>
          </p:cNvSpPr>
          <p:nvPr/>
        </p:nvSpPr>
        <p:spPr bwMode="auto">
          <a:xfrm>
            <a:off x="4255064" y="2057993"/>
            <a:ext cx="917058" cy="163895"/>
          </a:xfrm>
          <a:prstGeom prst="rect">
            <a:avLst/>
          </a:prstGeom>
          <a:solidFill>
            <a:srgbClr val="FF9933"/>
          </a:solidFill>
          <a:ln>
            <a:noFill/>
          </a:ln>
          <a:extLst/>
        </p:spPr>
        <p:txBody>
          <a:bodyPr wrap="square" lIns="55630" tIns="27815" rIns="55630" bIns="27815">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686085" fontAlgn="base">
              <a:spcBef>
                <a:spcPct val="0"/>
              </a:spcBef>
              <a:spcAft>
                <a:spcPct val="0"/>
              </a:spcAft>
              <a:defRPr/>
            </a:pPr>
            <a:r>
              <a:rPr lang="zh-CN" altLang="en-US" sz="7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119" name="文本框 47"/>
          <p:cNvSpPr>
            <a:spLocks noChangeArrowheads="1"/>
          </p:cNvSpPr>
          <p:nvPr/>
        </p:nvSpPr>
        <p:spPr bwMode="auto">
          <a:xfrm>
            <a:off x="1607966" y="3079883"/>
            <a:ext cx="1180653" cy="163895"/>
          </a:xfrm>
          <a:prstGeom prst="rect">
            <a:avLst/>
          </a:prstGeom>
          <a:solidFill>
            <a:srgbClr val="FF9933"/>
          </a:solidFill>
          <a:ln>
            <a:noFill/>
          </a:ln>
          <a:extLst/>
        </p:spPr>
        <p:txBody>
          <a:bodyPr wrap="square" lIns="55630" tIns="27815" rIns="55630" bIns="27815">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686085" fontAlgn="base">
              <a:spcBef>
                <a:spcPct val="0"/>
              </a:spcBef>
              <a:spcAft>
                <a:spcPct val="0"/>
              </a:spcAft>
              <a:defRPr/>
            </a:pPr>
            <a:r>
              <a:rPr lang="zh-CN" altLang="en-US" sz="700" b="1" kern="0" dirty="0">
                <a:solidFill>
                  <a:sysClr val="window" lastClr="FFFFFF"/>
                </a:solidFill>
                <a:latin typeface="微软雅黑" pitchFamily="34" charset="-122"/>
                <a:ea typeface="微软雅黑" pitchFamily="34" charset="-122"/>
                <a:sym typeface="微软雅黑" pitchFamily="34" charset="-122"/>
              </a:rPr>
              <a:t>教师</a:t>
            </a:r>
            <a:r>
              <a:rPr lang="en-US" altLang="zh-CN" sz="700" b="1" kern="0" dirty="0">
                <a:solidFill>
                  <a:sysClr val="window" lastClr="FFFFFF"/>
                </a:solidFill>
                <a:latin typeface="微软雅黑" pitchFamily="34" charset="-122"/>
                <a:ea typeface="微软雅黑" pitchFamily="34" charset="-122"/>
                <a:sym typeface="微软雅黑" pitchFamily="34" charset="-122"/>
              </a:rPr>
              <a:t>4K</a:t>
            </a:r>
            <a:r>
              <a:rPr lang="zh-CN" altLang="en-US" sz="7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700" b="1" kern="0" dirty="0" err="1">
                <a:solidFill>
                  <a:sysClr val="window" lastClr="FFFFFF"/>
                </a:solidFill>
                <a:latin typeface="微软雅黑" pitchFamily="34" charset="-122"/>
                <a:ea typeface="微软雅黑" pitchFamily="34" charset="-122"/>
                <a:sym typeface="微软雅黑" pitchFamily="34" charset="-122"/>
              </a:rPr>
              <a:t>poe</a:t>
            </a:r>
            <a:r>
              <a:rPr lang="zh-CN" altLang="en-US" sz="700" b="1" kern="0" dirty="0">
                <a:solidFill>
                  <a:sysClr val="window" lastClr="FFFFFF"/>
                </a:solidFill>
                <a:latin typeface="微软雅黑" pitchFamily="34" charset="-122"/>
                <a:ea typeface="微软雅黑" pitchFamily="34" charset="-122"/>
                <a:sym typeface="微软雅黑" pitchFamily="34" charset="-122"/>
              </a:rPr>
              <a:t>）</a:t>
            </a:r>
          </a:p>
        </p:txBody>
      </p:sp>
      <p:sp>
        <p:nvSpPr>
          <p:cNvPr id="120" name="文本框 47"/>
          <p:cNvSpPr>
            <a:spLocks noChangeArrowheads="1"/>
          </p:cNvSpPr>
          <p:nvPr/>
        </p:nvSpPr>
        <p:spPr bwMode="auto">
          <a:xfrm>
            <a:off x="4499986" y="3270385"/>
            <a:ext cx="557192" cy="163895"/>
          </a:xfrm>
          <a:prstGeom prst="rect">
            <a:avLst/>
          </a:prstGeom>
          <a:solidFill>
            <a:srgbClr val="FF9933"/>
          </a:solidFill>
          <a:ln>
            <a:noFill/>
          </a:ln>
          <a:extLst/>
        </p:spPr>
        <p:txBody>
          <a:bodyPr wrap="square" lIns="55630" tIns="27815" rIns="55630" bIns="27815">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686085" fontAlgn="base">
              <a:spcBef>
                <a:spcPct val="0"/>
              </a:spcBef>
              <a:spcAft>
                <a:spcPct val="0"/>
              </a:spcAft>
              <a:defRPr/>
            </a:pPr>
            <a:r>
              <a:rPr lang="zh-CN" altLang="en-US" sz="7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121" name="文本框 47"/>
          <p:cNvSpPr>
            <a:spLocks noChangeArrowheads="1"/>
          </p:cNvSpPr>
          <p:nvPr/>
        </p:nvSpPr>
        <p:spPr bwMode="auto">
          <a:xfrm>
            <a:off x="2993596" y="3605878"/>
            <a:ext cx="557192" cy="163895"/>
          </a:xfrm>
          <a:prstGeom prst="rect">
            <a:avLst/>
          </a:prstGeom>
          <a:solidFill>
            <a:srgbClr val="FF9933"/>
          </a:solidFill>
          <a:ln>
            <a:noFill/>
          </a:ln>
          <a:extLst/>
        </p:spPr>
        <p:txBody>
          <a:bodyPr wrap="square" lIns="55630" tIns="27815" rIns="55630" bIns="27815">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686085" fontAlgn="base">
              <a:spcBef>
                <a:spcPct val="0"/>
              </a:spcBef>
              <a:spcAft>
                <a:spcPct val="0"/>
              </a:spcAft>
              <a:defRPr/>
            </a:pPr>
            <a:r>
              <a:rPr lang="zh-CN" altLang="en-US" sz="700" b="1" kern="0" dirty="0">
                <a:solidFill>
                  <a:sysClr val="window" lastClr="FFFFFF"/>
                </a:solidFill>
                <a:latin typeface="微软雅黑" pitchFamily="34" charset="-122"/>
                <a:ea typeface="微软雅黑" pitchFamily="34" charset="-122"/>
                <a:sym typeface="微软雅黑" pitchFamily="34" charset="-122"/>
              </a:rPr>
              <a:t>学生拾音器</a:t>
            </a:r>
          </a:p>
        </p:txBody>
      </p:sp>
      <p:sp>
        <p:nvSpPr>
          <p:cNvPr id="122" name="矩形 121"/>
          <p:cNvSpPr/>
          <p:nvPr/>
        </p:nvSpPr>
        <p:spPr>
          <a:xfrm>
            <a:off x="4034364" y="4519513"/>
            <a:ext cx="4853663" cy="702504"/>
          </a:xfrm>
          <a:prstGeom prst="rect">
            <a:avLst/>
          </a:prstGeom>
        </p:spPr>
        <p:txBody>
          <a:bodyPr wrap="square" lIns="55630" tIns="27815" rIns="55630" bIns="27815">
            <a:spAutoFit/>
          </a:bodyPr>
          <a:lstStyle/>
          <a:p>
            <a:pPr defTabSz="556299">
              <a:defRPr/>
            </a:pPr>
            <a:r>
              <a:rPr lang="zh-CN" altLang="en-US" sz="1400" b="1" kern="0" dirty="0">
                <a:latin typeface="微软雅黑" panose="020B0503020204020204" pitchFamily="34" charset="-122"/>
                <a:ea typeface="微软雅黑" panose="020B0503020204020204" pitchFamily="34" charset="-122"/>
              </a:rPr>
              <a:t>说明</a:t>
            </a:r>
            <a:endParaRPr lang="en-US" altLang="zh-CN" sz="1400" b="1" kern="0" dirty="0">
              <a:latin typeface="微软雅黑" panose="020B0503020204020204" pitchFamily="34" charset="-122"/>
              <a:ea typeface="微软雅黑" panose="020B0503020204020204" pitchFamily="34" charset="-122"/>
            </a:endParaRPr>
          </a:p>
          <a:p>
            <a:pPr marL="208612" indent="-208612" defTabSz="556299">
              <a:buFont typeface="Wingdings" panose="05000000000000000000" pitchFamily="2" charset="2"/>
              <a:buChar char="l"/>
              <a:defRPr/>
            </a:pPr>
            <a:r>
              <a:rPr lang="zh-CN" altLang="en-US" sz="1400" kern="0" dirty="0">
                <a:latin typeface="微软雅黑" panose="020B0503020204020204" pitchFamily="34" charset="-122"/>
                <a:ea typeface="微软雅黑" panose="020B0503020204020204" pitchFamily="34" charset="-122"/>
              </a:rPr>
              <a:t>教师摄像机：</a:t>
            </a:r>
            <a:r>
              <a:rPr lang="en-US" altLang="zh-CN" sz="1400" kern="0" dirty="0">
                <a:latin typeface="微软雅黑" panose="020B0503020204020204" pitchFamily="34" charset="-122"/>
                <a:ea typeface="微软雅黑" panose="020B0503020204020204" pitchFamily="34" charset="-122"/>
              </a:rPr>
              <a:t>4K</a:t>
            </a:r>
            <a:r>
              <a:rPr lang="zh-CN" altLang="en-US" sz="1400" kern="0" dirty="0">
                <a:latin typeface="微软雅黑" panose="020B0503020204020204" pitchFamily="34" charset="-122"/>
                <a:ea typeface="微软雅黑" panose="020B0503020204020204" pitchFamily="34" charset="-122"/>
              </a:rPr>
              <a:t>深眸摄像机（</a:t>
            </a:r>
            <a:r>
              <a:rPr lang="en-US" altLang="zh-CN" sz="1400" kern="0" dirty="0" err="1">
                <a:latin typeface="微软雅黑" panose="020B0503020204020204" pitchFamily="34" charset="-122"/>
                <a:ea typeface="微软雅黑" panose="020B0503020204020204" pitchFamily="34" charset="-122"/>
              </a:rPr>
              <a:t>poe</a:t>
            </a:r>
            <a:r>
              <a:rPr lang="zh-CN" altLang="en-US" sz="1400" kern="0" dirty="0">
                <a:latin typeface="微软雅黑" panose="020B0503020204020204" pitchFamily="34" charset="-122"/>
                <a:ea typeface="微软雅黑" panose="020B0503020204020204" pitchFamily="34" charset="-122"/>
              </a:rPr>
              <a:t>）或者</a:t>
            </a:r>
            <a:r>
              <a:rPr lang="en-US" altLang="zh-CN" sz="1400" kern="0" dirty="0">
                <a:latin typeface="微软雅黑" panose="020B0503020204020204" pitchFamily="34" charset="-122"/>
                <a:ea typeface="微软雅黑" panose="020B0503020204020204" pitchFamily="34" charset="-122"/>
              </a:rPr>
              <a:t>4K EPTZ</a:t>
            </a:r>
            <a:r>
              <a:rPr lang="zh-CN" altLang="en-US" sz="1400" kern="0" dirty="0">
                <a:latin typeface="微软雅黑" panose="020B0503020204020204" pitchFamily="34" charset="-122"/>
                <a:ea typeface="微软雅黑" panose="020B0503020204020204" pitchFamily="34" charset="-122"/>
              </a:rPr>
              <a:t>摄像机，</a:t>
            </a:r>
            <a:endParaRPr lang="en-US" altLang="zh-CN" sz="1400" kern="0" dirty="0">
              <a:latin typeface="微软雅黑" panose="020B0503020204020204" pitchFamily="34" charset="-122"/>
              <a:ea typeface="微软雅黑" panose="020B0503020204020204" pitchFamily="34" charset="-122"/>
            </a:endParaRPr>
          </a:p>
          <a:p>
            <a:pPr marL="208612" indent="-208612" defTabSz="556299">
              <a:buFont typeface="Wingdings" panose="05000000000000000000" pitchFamily="2" charset="2"/>
              <a:buChar char="l"/>
              <a:defRPr/>
            </a:pPr>
            <a:r>
              <a:rPr lang="zh-CN" altLang="en-US" sz="1400"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sz="1400" kern="0" dirty="0">
              <a:latin typeface="微软雅黑" panose="020B0503020204020204" pitchFamily="34" charset="-122"/>
              <a:ea typeface="微软雅黑" panose="020B0503020204020204" pitchFamily="34" charset="-122"/>
            </a:endParaRPr>
          </a:p>
        </p:txBody>
      </p:sp>
      <p:pic>
        <p:nvPicPr>
          <p:cNvPr id="123"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4688221" y="1679133"/>
            <a:ext cx="314660" cy="335629"/>
          </a:xfrm>
          <a:prstGeom prst="rect">
            <a:avLst/>
          </a:prstGeom>
          <a:noFill/>
          <a:extLst>
            <a:ext uri="{909E8E84-426E-40DD-AFC4-6F175D3DCCD1}">
              <a14:hiddenFill xmlns:a14="http://schemas.microsoft.com/office/drawing/2010/main">
                <a:solidFill>
                  <a:srgbClr val="FFFFFF"/>
                </a:solidFill>
              </a14:hiddenFill>
            </a:ext>
          </a:extLst>
        </p:spPr>
      </p:pic>
      <p:sp>
        <p:nvSpPr>
          <p:cNvPr id="124" name="椭圆 123"/>
          <p:cNvSpPr/>
          <p:nvPr/>
        </p:nvSpPr>
        <p:spPr>
          <a:xfrm>
            <a:off x="4363572" y="2433582"/>
            <a:ext cx="402935" cy="419414"/>
          </a:xfrm>
          <a:prstGeom prst="ellipse">
            <a:avLst/>
          </a:prstGeom>
          <a:noFill/>
          <a:ln w="12700" cap="flat" cmpd="sng" algn="ctr">
            <a:solidFill>
              <a:srgbClr val="FFC000"/>
            </a:solidFill>
            <a:prstDash val="solid"/>
            <a:miter lim="800000"/>
          </a:ln>
          <a:effectLst/>
        </p:spPr>
        <p:txBody>
          <a:bodyPr lIns="55630" tIns="27815" rIns="55630" bIns="27815" rtlCol="0" anchor="ctr"/>
          <a:lstStyle/>
          <a:p>
            <a:pPr algn="ctr" defTabSz="556299">
              <a:defRPr/>
            </a:pPr>
            <a:endParaRPr lang="zh-CN" altLang="en-US" sz="1100" kern="0">
              <a:latin typeface="DengXian" panose="020F0502020204030204"/>
            </a:endParaRPr>
          </a:p>
        </p:txBody>
      </p:sp>
      <p:sp>
        <p:nvSpPr>
          <p:cNvPr id="125" name="文本框 47"/>
          <p:cNvSpPr>
            <a:spLocks noChangeArrowheads="1"/>
          </p:cNvSpPr>
          <p:nvPr/>
        </p:nvSpPr>
        <p:spPr bwMode="auto">
          <a:xfrm>
            <a:off x="3907828" y="2528808"/>
            <a:ext cx="479139" cy="163895"/>
          </a:xfrm>
          <a:prstGeom prst="rect">
            <a:avLst/>
          </a:prstGeom>
          <a:solidFill>
            <a:srgbClr val="FF9933"/>
          </a:solidFill>
          <a:ln>
            <a:noFill/>
          </a:ln>
          <a:extLst/>
        </p:spPr>
        <p:txBody>
          <a:bodyPr wrap="square" lIns="55630" tIns="27815" rIns="55630" bIns="27815">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686085" fontAlgn="base">
              <a:spcBef>
                <a:spcPct val="0"/>
              </a:spcBef>
              <a:spcAft>
                <a:spcPct val="0"/>
              </a:spcAft>
              <a:defRPr/>
            </a:pPr>
            <a:r>
              <a:rPr lang="zh-CN" altLang="en-US" sz="7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126" name="文本框 47"/>
          <p:cNvSpPr>
            <a:spLocks noChangeArrowheads="1"/>
          </p:cNvSpPr>
          <p:nvPr/>
        </p:nvSpPr>
        <p:spPr bwMode="auto">
          <a:xfrm>
            <a:off x="5349151" y="2650522"/>
            <a:ext cx="480501" cy="163895"/>
          </a:xfrm>
          <a:prstGeom prst="rect">
            <a:avLst/>
          </a:prstGeom>
          <a:solidFill>
            <a:srgbClr val="FF9933"/>
          </a:solidFill>
          <a:ln>
            <a:noFill/>
          </a:ln>
          <a:extLst/>
        </p:spPr>
        <p:txBody>
          <a:bodyPr wrap="square" lIns="55630" tIns="27815" rIns="55630" bIns="27815">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686085" fontAlgn="base">
              <a:spcBef>
                <a:spcPct val="0"/>
              </a:spcBef>
              <a:spcAft>
                <a:spcPct val="0"/>
              </a:spcAft>
              <a:defRPr/>
            </a:pPr>
            <a:r>
              <a:rPr lang="zh-CN" altLang="en-US" sz="700" b="1" kern="0" dirty="0">
                <a:solidFill>
                  <a:sysClr val="window" lastClr="FFFFFF"/>
                </a:solidFill>
                <a:latin typeface="微软雅黑" pitchFamily="34" charset="-122"/>
                <a:ea typeface="微软雅黑" pitchFamily="34" charset="-122"/>
                <a:sym typeface="微软雅黑" pitchFamily="34" charset="-122"/>
              </a:rPr>
              <a:t>电子白板</a:t>
            </a:r>
          </a:p>
        </p:txBody>
      </p:sp>
      <p:pic>
        <p:nvPicPr>
          <p:cNvPr id="127"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65088" y="2832148"/>
            <a:ext cx="96752" cy="83136"/>
          </a:xfrm>
          <a:prstGeom prst="rect">
            <a:avLst/>
          </a:prstGeom>
          <a:noFill/>
          <a:extLst>
            <a:ext uri="{909E8E84-426E-40DD-AFC4-6F175D3DCCD1}">
              <a14:hiddenFill xmlns:a14="http://schemas.microsoft.com/office/drawing/2010/main">
                <a:solidFill>
                  <a:srgbClr val="FFFFFF"/>
                </a:solidFill>
              </a14:hiddenFill>
            </a:ext>
          </a:extLst>
        </p:spPr>
      </p:pic>
      <p:sp>
        <p:nvSpPr>
          <p:cNvPr id="128" name="椭圆 127"/>
          <p:cNvSpPr/>
          <p:nvPr/>
        </p:nvSpPr>
        <p:spPr>
          <a:xfrm>
            <a:off x="4617642" y="2788646"/>
            <a:ext cx="188491" cy="171019"/>
          </a:xfrm>
          <a:prstGeom prst="ellipse">
            <a:avLst/>
          </a:prstGeom>
          <a:noFill/>
          <a:ln w="12700" cap="flat" cmpd="sng" algn="ctr">
            <a:solidFill>
              <a:srgbClr val="FFC000"/>
            </a:solidFill>
            <a:prstDash val="solid"/>
            <a:miter lim="800000"/>
          </a:ln>
          <a:effectLst/>
        </p:spPr>
        <p:txBody>
          <a:bodyPr lIns="55630" tIns="27815" rIns="55630" bIns="27815" rtlCol="0" anchor="ctr"/>
          <a:lstStyle/>
          <a:p>
            <a:pPr algn="ctr" defTabSz="556299">
              <a:defRPr/>
            </a:pPr>
            <a:endParaRPr lang="zh-CN" altLang="en-US" sz="1100" kern="0">
              <a:latin typeface="DengXian" panose="020F0502020204030204"/>
            </a:endParaRPr>
          </a:p>
        </p:txBody>
      </p:sp>
      <p:pic>
        <p:nvPicPr>
          <p:cNvPr id="129"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8958" y="2436820"/>
            <a:ext cx="414626" cy="778579"/>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3572728" y="2975986"/>
            <a:ext cx="213079" cy="217904"/>
          </a:xfrm>
          <a:prstGeom prst="ellipse">
            <a:avLst/>
          </a:prstGeom>
          <a:noFill/>
          <a:ln w="12700" cap="flat" cmpd="sng" algn="ctr">
            <a:solidFill>
              <a:srgbClr val="FFC000"/>
            </a:solidFill>
            <a:prstDash val="solid"/>
            <a:miter lim="800000"/>
          </a:ln>
          <a:effectLst/>
        </p:spPr>
        <p:txBody>
          <a:bodyPr lIns="55630" tIns="27815" rIns="55630" bIns="27815" rtlCol="0" anchor="ctr"/>
          <a:lstStyle/>
          <a:p>
            <a:pPr algn="ctr" defTabSz="556299">
              <a:defRPr/>
            </a:pPr>
            <a:endParaRPr lang="zh-CN" altLang="en-US" sz="1100" kern="0">
              <a:latin typeface="DengXian" panose="020F0502020204030204"/>
            </a:endParaRPr>
          </a:p>
        </p:txBody>
      </p:sp>
      <p:sp>
        <p:nvSpPr>
          <p:cNvPr id="131" name="文本框 47"/>
          <p:cNvSpPr>
            <a:spLocks noChangeArrowheads="1"/>
          </p:cNvSpPr>
          <p:nvPr/>
        </p:nvSpPr>
        <p:spPr bwMode="auto">
          <a:xfrm>
            <a:off x="3453243" y="3237897"/>
            <a:ext cx="514396" cy="163895"/>
          </a:xfrm>
          <a:prstGeom prst="rect">
            <a:avLst/>
          </a:prstGeom>
          <a:solidFill>
            <a:srgbClr val="FF9933"/>
          </a:solidFill>
          <a:ln>
            <a:noFill/>
          </a:ln>
          <a:extLst/>
        </p:spPr>
        <p:txBody>
          <a:bodyPr wrap="square" lIns="55630" tIns="27815" rIns="55630" bIns="27815">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686085" fontAlgn="base">
              <a:spcBef>
                <a:spcPct val="0"/>
              </a:spcBef>
              <a:spcAft>
                <a:spcPct val="0"/>
              </a:spcAft>
              <a:defRPr/>
            </a:pPr>
            <a:r>
              <a:rPr lang="zh-CN" altLang="en-US" sz="7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132"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0752" y="3238202"/>
            <a:ext cx="325667" cy="442263"/>
          </a:xfrm>
          <a:prstGeom prst="rect">
            <a:avLst/>
          </a:prstGeom>
          <a:noFill/>
          <a:extLst>
            <a:ext uri="{909E8E84-426E-40DD-AFC4-6F175D3DCCD1}">
              <a14:hiddenFill xmlns:a14="http://schemas.microsoft.com/office/drawing/2010/main">
                <a:solidFill>
                  <a:srgbClr val="FFFFFF"/>
                </a:solidFill>
              </a14:hiddenFill>
            </a:ext>
          </a:extLst>
        </p:spPr>
      </p:pic>
      <p:sp>
        <p:nvSpPr>
          <p:cNvPr id="133" name="椭圆 132"/>
          <p:cNvSpPr/>
          <p:nvPr/>
        </p:nvSpPr>
        <p:spPr>
          <a:xfrm>
            <a:off x="5064588" y="3158554"/>
            <a:ext cx="477190" cy="599698"/>
          </a:xfrm>
          <a:prstGeom prst="ellipse">
            <a:avLst/>
          </a:prstGeom>
          <a:noFill/>
          <a:ln w="12700" cap="flat" cmpd="sng" algn="ctr">
            <a:solidFill>
              <a:srgbClr val="FFC000"/>
            </a:solidFill>
            <a:prstDash val="solid"/>
            <a:miter lim="800000"/>
          </a:ln>
          <a:effectLst/>
        </p:spPr>
        <p:txBody>
          <a:bodyPr lIns="55630" tIns="27815" rIns="55630" bIns="27815" rtlCol="0" anchor="ctr"/>
          <a:lstStyle/>
          <a:p>
            <a:pPr algn="ctr" defTabSz="556299">
              <a:defRPr/>
            </a:pPr>
            <a:endParaRPr lang="zh-CN" altLang="en-US" sz="1100" kern="0">
              <a:latin typeface="DengXian" panose="020F0502020204030204"/>
            </a:endParaRPr>
          </a:p>
        </p:txBody>
      </p:sp>
      <p:sp>
        <p:nvSpPr>
          <p:cNvPr id="134" name="文本框 47"/>
          <p:cNvSpPr>
            <a:spLocks noChangeArrowheads="1"/>
          </p:cNvSpPr>
          <p:nvPr/>
        </p:nvSpPr>
        <p:spPr bwMode="auto">
          <a:xfrm>
            <a:off x="5064587" y="3718918"/>
            <a:ext cx="480501" cy="163895"/>
          </a:xfrm>
          <a:prstGeom prst="rect">
            <a:avLst/>
          </a:prstGeom>
          <a:solidFill>
            <a:srgbClr val="FF9933"/>
          </a:solidFill>
          <a:ln>
            <a:noFill/>
          </a:ln>
          <a:extLst/>
        </p:spPr>
        <p:txBody>
          <a:bodyPr wrap="square" lIns="55630" tIns="27815" rIns="55630" bIns="27815">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686085" fontAlgn="base">
              <a:spcBef>
                <a:spcPct val="0"/>
              </a:spcBef>
              <a:spcAft>
                <a:spcPct val="0"/>
              </a:spcAft>
              <a:defRPr/>
            </a:pPr>
            <a:r>
              <a:rPr lang="zh-CN" altLang="en-US" sz="700" b="1" kern="0" dirty="0">
                <a:solidFill>
                  <a:sysClr val="window" lastClr="FFFFFF"/>
                </a:solidFill>
                <a:latin typeface="微软雅黑" pitchFamily="34" charset="-122"/>
                <a:ea typeface="微软雅黑" pitchFamily="34" charset="-122"/>
                <a:sym typeface="微软雅黑" pitchFamily="34" charset="-122"/>
              </a:rPr>
              <a:t>电子班牌</a:t>
            </a:r>
          </a:p>
        </p:txBody>
      </p:sp>
      <p:pic>
        <p:nvPicPr>
          <p:cNvPr id="135"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42080" y="2411798"/>
            <a:ext cx="269807" cy="51962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8504" y="3017506"/>
            <a:ext cx="121511" cy="17680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7829" y="2872482"/>
            <a:ext cx="126534" cy="18411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57234" y="3098547"/>
            <a:ext cx="131629" cy="191523"/>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9522" y="3207687"/>
            <a:ext cx="137318" cy="19980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37161" y="3327402"/>
            <a:ext cx="150019" cy="21828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7136" y="2557311"/>
            <a:ext cx="124616" cy="181319"/>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29036" y="2655878"/>
            <a:ext cx="124616" cy="181319"/>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2224" y="2735468"/>
            <a:ext cx="124616" cy="181319"/>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0140" y="2842880"/>
            <a:ext cx="124616" cy="18131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8762" y="2909563"/>
            <a:ext cx="124616" cy="18131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8739" y="2472177"/>
            <a:ext cx="124616" cy="181319"/>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1762" y="2759029"/>
            <a:ext cx="150019" cy="218282"/>
          </a:xfrm>
          <a:prstGeom prst="rect">
            <a:avLst/>
          </a:prstGeom>
          <a:noFill/>
          <a:extLst>
            <a:ext uri="{909E8E84-426E-40DD-AFC4-6F175D3DCCD1}">
              <a14:hiddenFill xmlns:a14="http://schemas.microsoft.com/office/drawing/2010/main">
                <a:solidFill>
                  <a:srgbClr val="FFFFFF"/>
                </a:solidFill>
              </a14:hiddenFill>
            </a:ext>
          </a:extLst>
        </p:spPr>
      </p:pic>
      <p:sp>
        <p:nvSpPr>
          <p:cNvPr id="148" name="文本框 47"/>
          <p:cNvSpPr>
            <a:spLocks noChangeArrowheads="1"/>
          </p:cNvSpPr>
          <p:nvPr/>
        </p:nvSpPr>
        <p:spPr bwMode="auto">
          <a:xfrm>
            <a:off x="4229088" y="2807865"/>
            <a:ext cx="413242" cy="163895"/>
          </a:xfrm>
          <a:prstGeom prst="rect">
            <a:avLst/>
          </a:prstGeom>
          <a:solidFill>
            <a:srgbClr val="FF9933"/>
          </a:solidFill>
          <a:ln>
            <a:noFill/>
          </a:ln>
          <a:extLst/>
        </p:spPr>
        <p:txBody>
          <a:bodyPr wrap="square" lIns="55630" tIns="27815" rIns="55630" bIns="27815">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686085" fontAlgn="base">
              <a:spcBef>
                <a:spcPct val="0"/>
              </a:spcBef>
              <a:spcAft>
                <a:spcPct val="0"/>
              </a:spcAft>
              <a:defRPr/>
            </a:pPr>
            <a:r>
              <a:rPr lang="zh-CN" altLang="en-US" sz="700" b="1" kern="0" dirty="0">
                <a:solidFill>
                  <a:sysClr val="window" lastClr="FFFFFF"/>
                </a:solidFill>
                <a:latin typeface="微软雅黑" pitchFamily="34" charset="-122"/>
                <a:ea typeface="微软雅黑" pitchFamily="34" charset="-122"/>
                <a:sym typeface="微软雅黑" pitchFamily="34" charset="-122"/>
              </a:rPr>
              <a:t>翻页笔</a:t>
            </a:r>
          </a:p>
        </p:txBody>
      </p:sp>
      <p:sp>
        <p:nvSpPr>
          <p:cNvPr id="63" name="矩形 62"/>
          <p:cNvSpPr/>
          <p:nvPr/>
        </p:nvSpPr>
        <p:spPr>
          <a:xfrm>
            <a:off x="-253380" y="538369"/>
            <a:ext cx="3983395" cy="458904"/>
          </a:xfrm>
          <a:prstGeom prst="rect">
            <a:avLst/>
          </a:prstGeom>
        </p:spPr>
        <p:txBody>
          <a:bodyPr wrap="square" lIns="91436" tIns="45718" rIns="91436" bIns="45718">
            <a:spAutoFit/>
          </a:bodyPr>
          <a:lstStyle/>
          <a:p>
            <a:pPr indent="355586">
              <a:lnSpc>
                <a:spcPct val="150000"/>
              </a:lnSpc>
            </a:pP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赛</a:t>
            </a:r>
            <a:r>
              <a:rPr lang="zh-CN" altLang="en-US" b="1" dirty="0">
                <a:latin typeface="微软雅黑" pitchFamily="34" charset="-122"/>
                <a:ea typeface="微软雅黑" pitchFamily="34" charset="-122"/>
              </a:rPr>
              <a:t>名师智慧课堂整体设计</a:t>
            </a:r>
          </a:p>
        </p:txBody>
      </p:sp>
      <p:sp>
        <p:nvSpPr>
          <p:cNvPr id="6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17</a:t>
            </a:r>
            <a:endParaRPr lang="zh-CN" altLang="en-US" sz="1200" b="1" dirty="0">
              <a:solidFill>
                <a:prstClr val="white"/>
              </a:solidFill>
            </a:endParaRPr>
          </a:p>
        </p:txBody>
      </p:sp>
    </p:spTree>
    <p:extLst>
      <p:ext uri="{BB962C8B-B14F-4D97-AF65-F5344CB8AC3E}">
        <p14:creationId xmlns:p14="http://schemas.microsoft.com/office/powerpoint/2010/main" val="3877435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5715" y="508001"/>
            <a:ext cx="9149715" cy="1288956"/>
          </a:xfrm>
          <a:prstGeom prst="rect">
            <a:avLst/>
          </a:prstGeom>
        </p:spPr>
      </p:pic>
      <p:sp>
        <p:nvSpPr>
          <p:cNvPr id="3" name="矩形 2"/>
          <p:cNvSpPr/>
          <p:nvPr/>
        </p:nvSpPr>
        <p:spPr>
          <a:xfrm>
            <a:off x="1565141" y="511793"/>
            <a:ext cx="4082625" cy="1285163"/>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313" tIns="35655" rIns="71313" bIns="35655" numCol="1" spcCol="0" rtlCol="0" fromWordArt="0" anchor="ctr" anchorCtr="0" forceAA="0" compatLnSpc="1">
            <a:prstTxWarp prst="textNoShape">
              <a:avLst/>
            </a:prstTxWarp>
            <a:noAutofit/>
          </a:bodyPr>
          <a:lstStyle/>
          <a:p>
            <a:pPr algn="ctr" defTabSz="713134"/>
            <a:endParaRPr lang="zh-CN" altLang="en-US">
              <a:solidFill>
                <a:prstClr val="white"/>
              </a:solidFill>
            </a:endParaRPr>
          </a:p>
        </p:txBody>
      </p:sp>
      <p:sp>
        <p:nvSpPr>
          <p:cNvPr id="4" name="文本框 3"/>
          <p:cNvSpPr txBox="1"/>
          <p:nvPr/>
        </p:nvSpPr>
        <p:spPr>
          <a:xfrm>
            <a:off x="2937740" y="992737"/>
            <a:ext cx="1490244" cy="456727"/>
          </a:xfrm>
          <a:prstGeom prst="rect">
            <a:avLst/>
          </a:prstGeom>
          <a:noFill/>
        </p:spPr>
        <p:txBody>
          <a:bodyPr wrap="square" lIns="71313" tIns="35655" rIns="71313" bIns="35655" rtlCol="0">
            <a:spAutoFit/>
          </a:bodyPr>
          <a:lstStyle/>
          <a:p>
            <a:pPr defTabSz="713134"/>
            <a:r>
              <a:rPr lang="zh-CN" altLang="en-US" sz="2500" b="1" dirty="0">
                <a:solidFill>
                  <a:prstClr val="white"/>
                </a:solidFill>
                <a:latin typeface="微软雅黑" panose="020B0503020204020204" pitchFamily="34" charset="-122"/>
                <a:ea typeface="微软雅黑" panose="020B0503020204020204" pitchFamily="34" charset="-122"/>
              </a:rPr>
              <a:t>目   录</a:t>
            </a:r>
          </a:p>
        </p:txBody>
      </p:sp>
      <p:grpSp>
        <p:nvGrpSpPr>
          <p:cNvPr id="2" name="组合 1"/>
          <p:cNvGrpSpPr/>
          <p:nvPr/>
        </p:nvGrpSpPr>
        <p:grpSpPr>
          <a:xfrm>
            <a:off x="1861617" y="2107390"/>
            <a:ext cx="4678573" cy="1836456"/>
            <a:chOff x="3910588" y="2643172"/>
            <a:chExt cx="6238097" cy="2203746"/>
          </a:xfrm>
        </p:grpSpPr>
        <p:sp>
          <p:nvSpPr>
            <p:cNvPr id="15" name="文本框 32"/>
            <p:cNvSpPr txBox="1"/>
            <p:nvPr/>
          </p:nvSpPr>
          <p:spPr>
            <a:xfrm>
              <a:off x="4787844" y="4088390"/>
              <a:ext cx="4566596" cy="758528"/>
            </a:xfrm>
            <a:prstGeom prst="rect">
              <a:avLst/>
            </a:prstGeom>
            <a:noFill/>
          </p:spPr>
          <p:txBody>
            <a:bodyPr wrap="square" lIns="117994" tIns="58997" rIns="117994" bIns="58997" rtlCol="0">
              <a:spAutoFit/>
            </a:bodyPr>
            <a:lstStyle/>
            <a:p>
              <a:pPr defTabSz="713134">
                <a:lnSpc>
                  <a:spcPts val="4000"/>
                </a:lnSpc>
              </a:pPr>
              <a:r>
                <a:rPr lang="zh-CN" altLang="en-US" sz="2800" b="1" dirty="0">
                  <a:solidFill>
                    <a:srgbClr val="1074BB"/>
                  </a:solidFill>
                  <a:latin typeface="微软雅黑" pitchFamily="34" charset="-122"/>
                  <a:ea typeface="微软雅黑" panose="020B0503020204020204" pitchFamily="34" charset="-122"/>
                  <a:cs typeface="+mj-cs"/>
                </a:rPr>
                <a:t>申报</a:t>
              </a:r>
              <a:r>
                <a:rPr lang="zh-CN" altLang="en-US" sz="2800" b="1" dirty="0" smtClean="0">
                  <a:solidFill>
                    <a:srgbClr val="1074BB"/>
                  </a:solidFill>
                  <a:latin typeface="微软雅黑" pitchFamily="34" charset="-122"/>
                  <a:ea typeface="微软雅黑" panose="020B0503020204020204" pitchFamily="34" charset="-122"/>
                  <a:cs typeface="+mj-cs"/>
                </a:rPr>
                <a:t>建设内容</a:t>
              </a:r>
              <a:endParaRPr lang="en-US" altLang="zh-CN" sz="2800" b="1" dirty="0">
                <a:solidFill>
                  <a:srgbClr val="1074BB"/>
                </a:solidFill>
                <a:latin typeface="微软雅黑" pitchFamily="34" charset="-122"/>
                <a:ea typeface="微软雅黑" panose="020B0503020204020204" pitchFamily="34" charset="-122"/>
                <a:cs typeface="+mj-cs"/>
              </a:endParaRPr>
            </a:p>
          </p:txBody>
        </p:sp>
        <p:sp>
          <p:nvSpPr>
            <p:cNvPr id="16" name="文本框 34"/>
            <p:cNvSpPr txBox="1"/>
            <p:nvPr/>
          </p:nvSpPr>
          <p:spPr>
            <a:xfrm>
              <a:off x="3920227" y="4088390"/>
              <a:ext cx="715871" cy="758528"/>
            </a:xfrm>
            <a:prstGeom prst="rect">
              <a:avLst/>
            </a:prstGeom>
            <a:noFill/>
          </p:spPr>
          <p:txBody>
            <a:bodyPr wrap="square" lIns="117994" tIns="58997" rIns="117994" bIns="58997" rtlCol="0">
              <a:spAutoFit/>
            </a:bodyPr>
            <a:lstStyle/>
            <a:p>
              <a:pPr defTabSz="713134">
                <a:lnSpc>
                  <a:spcPts val="4000"/>
                </a:lnSpc>
              </a:pPr>
              <a:r>
                <a:rPr lang="zh-CN" altLang="en-US" sz="2800" b="1" dirty="0">
                  <a:solidFill>
                    <a:srgbClr val="1074BB"/>
                  </a:solidFill>
                  <a:latin typeface="微软雅黑" pitchFamily="34" charset="-122"/>
                  <a:ea typeface="微软雅黑" panose="020B0503020204020204" pitchFamily="34" charset="-122"/>
                  <a:cs typeface="+mj-cs"/>
                </a:rPr>
                <a:t>三</a:t>
              </a:r>
            </a:p>
          </p:txBody>
        </p:sp>
        <p:sp>
          <p:nvSpPr>
            <p:cNvPr id="19" name="文本框 32"/>
            <p:cNvSpPr txBox="1"/>
            <p:nvPr/>
          </p:nvSpPr>
          <p:spPr>
            <a:xfrm>
              <a:off x="4745577" y="3381182"/>
              <a:ext cx="5403108" cy="758528"/>
            </a:xfrm>
            <a:prstGeom prst="rect">
              <a:avLst/>
            </a:prstGeom>
            <a:noFill/>
          </p:spPr>
          <p:txBody>
            <a:bodyPr wrap="square" lIns="117994" tIns="58997" rIns="117994" bIns="58997" rtlCol="0">
              <a:spAutoFit/>
            </a:bodyPr>
            <a:lstStyle/>
            <a:p>
              <a:pPr defTabSz="713134">
                <a:lnSpc>
                  <a:spcPts val="4000"/>
                </a:lnSpc>
              </a:pPr>
              <a:r>
                <a:rPr lang="zh-CN" altLang="en-US" sz="2800" b="1" dirty="0" smtClean="0">
                  <a:solidFill>
                    <a:srgbClr val="1074BB"/>
                  </a:solidFill>
                  <a:latin typeface="微软雅黑" pitchFamily="34" charset="-122"/>
                  <a:ea typeface="微软雅黑" panose="020B0503020204020204" pitchFamily="34" charset="-122"/>
                  <a:cs typeface="+mj-cs"/>
                </a:rPr>
                <a:t>申报主要</a:t>
              </a:r>
              <a:r>
                <a:rPr lang="zh-CN" altLang="en-US" sz="2800" b="1" dirty="0">
                  <a:solidFill>
                    <a:srgbClr val="1074BB"/>
                  </a:solidFill>
                  <a:latin typeface="微软雅黑" pitchFamily="34" charset="-122"/>
                  <a:ea typeface="微软雅黑" panose="020B0503020204020204" pitchFamily="34" charset="-122"/>
                  <a:cs typeface="+mj-cs"/>
                </a:rPr>
                <a:t>指标</a:t>
              </a:r>
            </a:p>
          </p:txBody>
        </p:sp>
        <p:sp>
          <p:nvSpPr>
            <p:cNvPr id="20" name="文本框 34"/>
            <p:cNvSpPr txBox="1"/>
            <p:nvPr/>
          </p:nvSpPr>
          <p:spPr>
            <a:xfrm>
              <a:off x="3934926" y="3351235"/>
              <a:ext cx="715871" cy="758528"/>
            </a:xfrm>
            <a:prstGeom prst="rect">
              <a:avLst/>
            </a:prstGeom>
            <a:noFill/>
          </p:spPr>
          <p:txBody>
            <a:bodyPr wrap="square" lIns="117994" tIns="58997" rIns="117994" bIns="58997" rtlCol="0">
              <a:spAutoFit/>
            </a:bodyPr>
            <a:lstStyle/>
            <a:p>
              <a:pPr defTabSz="713134">
                <a:lnSpc>
                  <a:spcPts val="4000"/>
                </a:lnSpc>
              </a:pPr>
              <a:r>
                <a:rPr lang="zh-CN" altLang="en-US" sz="2800" b="1" dirty="0">
                  <a:solidFill>
                    <a:srgbClr val="1074BB"/>
                  </a:solidFill>
                  <a:latin typeface="微软雅黑" pitchFamily="34" charset="-122"/>
                  <a:ea typeface="微软雅黑" panose="020B0503020204020204" pitchFamily="34" charset="-122"/>
                  <a:cs typeface="+mj-cs"/>
                </a:rPr>
                <a:t>二</a:t>
              </a:r>
            </a:p>
          </p:txBody>
        </p:sp>
        <p:sp>
          <p:nvSpPr>
            <p:cNvPr id="21" name="文本框 32"/>
            <p:cNvSpPr txBox="1"/>
            <p:nvPr/>
          </p:nvSpPr>
          <p:spPr>
            <a:xfrm>
              <a:off x="4721237" y="2644026"/>
              <a:ext cx="4923598" cy="707208"/>
            </a:xfrm>
            <a:prstGeom prst="rect">
              <a:avLst/>
            </a:prstGeom>
            <a:noFill/>
          </p:spPr>
          <p:txBody>
            <a:bodyPr wrap="square" lIns="117994" tIns="58997" rIns="117994" bIns="58997" rtlCol="0">
              <a:spAutoFit/>
            </a:bodyPr>
            <a:lstStyle/>
            <a:p>
              <a:pPr defTabSz="713134">
                <a:lnSpc>
                  <a:spcPts val="4000"/>
                </a:lnSpc>
              </a:pPr>
              <a:r>
                <a:rPr lang="zh-CN" altLang="en-US" sz="2800" b="1" dirty="0" smtClean="0">
                  <a:solidFill>
                    <a:srgbClr val="1074BB"/>
                  </a:solidFill>
                  <a:latin typeface="微软雅黑" pitchFamily="34" charset="-122"/>
                  <a:ea typeface="微软雅黑" panose="020B0503020204020204" pitchFamily="34" charset="-122"/>
                  <a:cs typeface="+mj-cs"/>
                </a:rPr>
                <a:t>申报背景目标</a:t>
              </a:r>
              <a:endParaRPr lang="zh-CN" altLang="en-US" sz="2800" b="1" dirty="0">
                <a:solidFill>
                  <a:srgbClr val="1074BB"/>
                </a:solidFill>
                <a:latin typeface="微软雅黑" pitchFamily="34" charset="-122"/>
                <a:ea typeface="微软雅黑" panose="020B0503020204020204" pitchFamily="34" charset="-122"/>
                <a:cs typeface="+mj-cs"/>
              </a:endParaRPr>
            </a:p>
          </p:txBody>
        </p:sp>
        <p:sp>
          <p:nvSpPr>
            <p:cNvPr id="22" name="文本框 34"/>
            <p:cNvSpPr txBox="1"/>
            <p:nvPr/>
          </p:nvSpPr>
          <p:spPr>
            <a:xfrm>
              <a:off x="3910588" y="2643172"/>
              <a:ext cx="715871" cy="758528"/>
            </a:xfrm>
            <a:prstGeom prst="rect">
              <a:avLst/>
            </a:prstGeom>
            <a:noFill/>
          </p:spPr>
          <p:txBody>
            <a:bodyPr wrap="square" lIns="117994" tIns="58997" rIns="117994" bIns="58997" rtlCol="0">
              <a:spAutoFit/>
            </a:bodyPr>
            <a:lstStyle/>
            <a:p>
              <a:pPr defTabSz="713134">
                <a:lnSpc>
                  <a:spcPts val="4000"/>
                </a:lnSpc>
              </a:pPr>
              <a:r>
                <a:rPr lang="zh-CN" altLang="en-US" sz="2800" b="1" dirty="0">
                  <a:solidFill>
                    <a:srgbClr val="1074BB"/>
                  </a:solidFill>
                  <a:latin typeface="微软雅黑" pitchFamily="34" charset="-122"/>
                  <a:ea typeface="微软雅黑" panose="020B0503020204020204" pitchFamily="34" charset="-122"/>
                  <a:cs typeface="+mj-cs"/>
                </a:rPr>
                <a:t>一</a:t>
              </a:r>
            </a:p>
          </p:txBody>
        </p:sp>
      </p:grpSp>
      <p:sp>
        <p:nvSpPr>
          <p:cNvPr id="13" name="文本框 34"/>
          <p:cNvSpPr txBox="1"/>
          <p:nvPr/>
        </p:nvSpPr>
        <p:spPr>
          <a:xfrm>
            <a:off x="1887853" y="3955103"/>
            <a:ext cx="536903" cy="541776"/>
          </a:xfrm>
          <a:prstGeom prst="rect">
            <a:avLst/>
          </a:prstGeom>
          <a:noFill/>
        </p:spPr>
        <p:txBody>
          <a:bodyPr wrap="square" lIns="92035" tIns="46018" rIns="92035" bIns="46018" rtlCol="0">
            <a:spAutoFit/>
          </a:bodyPr>
          <a:lstStyle/>
          <a:p>
            <a:pPr defTabSz="713134">
              <a:lnSpc>
                <a:spcPts val="3500"/>
              </a:lnSpc>
            </a:pPr>
            <a:r>
              <a:rPr lang="zh-CN" altLang="en-US" sz="2800" b="1" dirty="0">
                <a:solidFill>
                  <a:srgbClr val="1074BB"/>
                </a:solidFill>
                <a:latin typeface="微软雅黑" pitchFamily="34" charset="-122"/>
                <a:ea typeface="微软雅黑" panose="020B0503020204020204" pitchFamily="34" charset="-122"/>
                <a:cs typeface="+mj-cs"/>
              </a:rPr>
              <a:t>四</a:t>
            </a:r>
          </a:p>
        </p:txBody>
      </p:sp>
      <p:sp>
        <p:nvSpPr>
          <p:cNvPr id="6" name="TextBox 5"/>
          <p:cNvSpPr txBox="1"/>
          <p:nvPr/>
        </p:nvSpPr>
        <p:spPr>
          <a:xfrm>
            <a:off x="2509724" y="3992823"/>
            <a:ext cx="3132561" cy="494124"/>
          </a:xfrm>
          <a:prstGeom prst="rect">
            <a:avLst/>
          </a:prstGeom>
          <a:noFill/>
        </p:spPr>
        <p:txBody>
          <a:bodyPr wrap="square" lIns="71323" tIns="35662" rIns="71323" bIns="35662" rtlCol="0">
            <a:spAutoFit/>
          </a:bodyPr>
          <a:lstStyle/>
          <a:p>
            <a:pPr defTabSz="713134">
              <a:lnSpc>
                <a:spcPts val="3500"/>
              </a:lnSpc>
            </a:pPr>
            <a:r>
              <a:rPr lang="zh-CN" altLang="en-US" sz="2800" b="1" dirty="0">
                <a:solidFill>
                  <a:srgbClr val="1074BB"/>
                </a:solidFill>
                <a:latin typeface="微软雅黑" pitchFamily="34" charset="-122"/>
                <a:ea typeface="微软雅黑" panose="020B0503020204020204" pitchFamily="34" charset="-122"/>
                <a:cs typeface="+mj-cs"/>
              </a:rPr>
              <a:t>项目</a:t>
            </a:r>
            <a:r>
              <a:rPr lang="zh-CN" altLang="en-US" sz="2800" b="1" dirty="0" smtClean="0">
                <a:solidFill>
                  <a:srgbClr val="1074BB"/>
                </a:solidFill>
                <a:latin typeface="微软雅黑" pitchFamily="34" charset="-122"/>
                <a:ea typeface="微软雅黑" panose="020B0503020204020204" pitchFamily="34" charset="-122"/>
                <a:cs typeface="+mj-cs"/>
              </a:rPr>
              <a:t>实施保障</a:t>
            </a:r>
            <a:endParaRPr lang="zh-CN" altLang="en-US" sz="2800" b="1" dirty="0">
              <a:solidFill>
                <a:srgbClr val="1074BB"/>
              </a:solidFill>
              <a:latin typeface="微软雅黑" pitchFamily="34" charset="-122"/>
              <a:ea typeface="微软雅黑" panose="020B0503020204020204" pitchFamily="34" charset="-122"/>
              <a:cs typeface="+mj-cs"/>
            </a:endParaRPr>
          </a:p>
        </p:txBody>
      </p:sp>
      <p:sp>
        <p:nvSpPr>
          <p:cNvPr id="14" name="文本框 34"/>
          <p:cNvSpPr txBox="1"/>
          <p:nvPr/>
        </p:nvSpPr>
        <p:spPr>
          <a:xfrm>
            <a:off x="1907704" y="4547972"/>
            <a:ext cx="536903" cy="541776"/>
          </a:xfrm>
          <a:prstGeom prst="rect">
            <a:avLst/>
          </a:prstGeom>
          <a:noFill/>
        </p:spPr>
        <p:txBody>
          <a:bodyPr wrap="square" lIns="92035" tIns="46018" rIns="92035" bIns="46018" rtlCol="0">
            <a:spAutoFit/>
          </a:bodyPr>
          <a:lstStyle/>
          <a:p>
            <a:pPr defTabSz="713134">
              <a:lnSpc>
                <a:spcPts val="3500"/>
              </a:lnSpc>
            </a:pPr>
            <a:r>
              <a:rPr lang="zh-CN" altLang="en-US" sz="2800" b="1" dirty="0">
                <a:solidFill>
                  <a:srgbClr val="1074BB"/>
                </a:solidFill>
                <a:latin typeface="微软雅黑" pitchFamily="34" charset="-122"/>
                <a:ea typeface="微软雅黑" panose="020B0503020204020204" pitchFamily="34" charset="-122"/>
                <a:cs typeface="+mj-cs"/>
              </a:rPr>
              <a:t>五</a:t>
            </a:r>
          </a:p>
        </p:txBody>
      </p:sp>
      <p:sp>
        <p:nvSpPr>
          <p:cNvPr id="17" name="TextBox 16"/>
          <p:cNvSpPr txBox="1"/>
          <p:nvPr/>
        </p:nvSpPr>
        <p:spPr>
          <a:xfrm>
            <a:off x="2555776" y="4568887"/>
            <a:ext cx="3091990" cy="494124"/>
          </a:xfrm>
          <a:prstGeom prst="rect">
            <a:avLst/>
          </a:prstGeom>
          <a:noFill/>
        </p:spPr>
        <p:txBody>
          <a:bodyPr wrap="square" lIns="71323" tIns="35662" rIns="71323" bIns="35662" rtlCol="0">
            <a:spAutoFit/>
          </a:bodyPr>
          <a:lstStyle/>
          <a:p>
            <a:pPr defTabSz="713134">
              <a:lnSpc>
                <a:spcPts val="3500"/>
              </a:lnSpc>
            </a:pPr>
            <a:r>
              <a:rPr lang="zh-CN" altLang="en-US" sz="2800" b="1" dirty="0">
                <a:solidFill>
                  <a:srgbClr val="1074BB"/>
                </a:solidFill>
                <a:latin typeface="微软雅黑" pitchFamily="34" charset="-122"/>
                <a:ea typeface="微软雅黑" panose="020B0503020204020204" pitchFamily="34" charset="-122"/>
                <a:cs typeface="+mj-cs"/>
              </a:rPr>
              <a:t>合作</a:t>
            </a:r>
            <a:r>
              <a:rPr lang="zh-CN" altLang="en-US" sz="2800" b="1" dirty="0" smtClean="0">
                <a:solidFill>
                  <a:srgbClr val="1074BB"/>
                </a:solidFill>
                <a:latin typeface="微软雅黑" pitchFamily="34" charset="-122"/>
                <a:ea typeface="微软雅黑" panose="020B0503020204020204" pitchFamily="34" charset="-122"/>
                <a:cs typeface="+mj-cs"/>
              </a:rPr>
              <a:t>院校案例</a:t>
            </a:r>
            <a:endParaRPr lang="zh-CN" altLang="en-US" sz="2800" b="1" dirty="0">
              <a:solidFill>
                <a:srgbClr val="1074BB"/>
              </a:solidFill>
              <a:latin typeface="微软雅黑" pitchFamily="34" charset="-122"/>
              <a:ea typeface="微软雅黑" panose="020B0503020204020204" pitchFamily="34" charset="-122"/>
              <a:cs typeface="+mj-cs"/>
            </a:endParaRPr>
          </a:p>
        </p:txBody>
      </p:sp>
    </p:spTree>
    <p:extLst>
      <p:ext uri="{BB962C8B-B14F-4D97-AF65-F5344CB8AC3E}">
        <p14:creationId xmlns:p14="http://schemas.microsoft.com/office/powerpoint/2010/main" val="125402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326313" y="337344"/>
            <a:ext cx="7350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27585" y="1345332"/>
            <a:ext cx="7196751" cy="4068950"/>
            <a:chOff x="1252373" y="1766020"/>
            <a:chExt cx="6771962" cy="3648262"/>
          </a:xfrm>
        </p:grpSpPr>
        <p:sp>
          <p:nvSpPr>
            <p:cNvPr id="92" name="MH_Other_1"/>
            <p:cNvSpPr/>
            <p:nvPr>
              <p:custDataLst>
                <p:tags r:id="rId1"/>
              </p:custDataLst>
            </p:nvPr>
          </p:nvSpPr>
          <p:spPr>
            <a:xfrm>
              <a:off x="2579785" y="2130004"/>
              <a:ext cx="3299448" cy="2242145"/>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741640">
                <a:defRPr/>
              </a:pPr>
              <a:endParaRPr lang="zh-CN" altLang="en-US" sz="900" kern="0" dirty="0">
                <a:solidFill>
                  <a:prstClr val="white"/>
                </a:solidFill>
                <a:latin typeface="微软雅黑" panose="020B0503020204020204" pitchFamily="34" charset="-122"/>
                <a:ea typeface="微软雅黑" panose="020B0503020204020204" pitchFamily="34" charset="-122"/>
              </a:endParaRPr>
            </a:p>
          </p:txBody>
        </p:sp>
        <p:sp>
          <p:nvSpPr>
            <p:cNvPr id="93" name="MH_SubTitle_1"/>
            <p:cNvSpPr/>
            <p:nvPr>
              <p:custDataLst>
                <p:tags r:id="rId2"/>
              </p:custDataLst>
            </p:nvPr>
          </p:nvSpPr>
          <p:spPr>
            <a:xfrm>
              <a:off x="3942544" y="176602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741640">
                <a:defRPr/>
              </a:pPr>
              <a:endParaRPr lang="zh-CN" altLang="en-US" sz="9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4" name="MH_SubTitle_2"/>
            <p:cNvSpPr/>
            <p:nvPr>
              <p:custDataLst>
                <p:tags r:id="rId3"/>
              </p:custDataLst>
            </p:nvPr>
          </p:nvSpPr>
          <p:spPr>
            <a:xfrm>
              <a:off x="4762820" y="2513402"/>
              <a:ext cx="59227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741640">
                <a:defRPr/>
              </a:pPr>
              <a:endParaRPr lang="zh-CN" altLang="en-US" sz="9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5" name="MH_SubTitle_3"/>
            <p:cNvSpPr/>
            <p:nvPr>
              <p:custDataLst>
                <p:tags r:id="rId4"/>
              </p:custDataLst>
            </p:nvPr>
          </p:nvSpPr>
          <p:spPr>
            <a:xfrm>
              <a:off x="5581785" y="3273725"/>
              <a:ext cx="593587"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741640">
                <a:defRPr/>
              </a:pPr>
              <a:endParaRPr lang="zh-CN" altLang="en-US" sz="9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6" name="MH_SubTitle_4"/>
            <p:cNvSpPr/>
            <p:nvPr>
              <p:custDataLst>
                <p:tags r:id="rId5"/>
              </p:custDataLst>
            </p:nvPr>
          </p:nvSpPr>
          <p:spPr>
            <a:xfrm>
              <a:off x="4762820" y="4004930"/>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741640">
                <a:defRPr/>
              </a:pPr>
              <a:endParaRPr lang="zh-CN" altLang="en-US" sz="9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7" name="MH_SubTitle_5"/>
            <p:cNvSpPr/>
            <p:nvPr>
              <p:custDataLst>
                <p:tags r:id="rId6"/>
              </p:custDataLst>
            </p:nvPr>
          </p:nvSpPr>
          <p:spPr>
            <a:xfrm>
              <a:off x="3942544" y="3259165"/>
              <a:ext cx="593586" cy="732823"/>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741640">
                <a:defRPr/>
              </a:pPr>
              <a:endParaRPr lang="zh-CN" altLang="en-US" sz="9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8" name="MH_SubTitle_6"/>
            <p:cNvSpPr/>
            <p:nvPr>
              <p:custDataLst>
                <p:tags r:id="rId7"/>
              </p:custDataLst>
            </p:nvPr>
          </p:nvSpPr>
          <p:spPr>
            <a:xfrm>
              <a:off x="3122268" y="400493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741640">
                <a:defRPr/>
              </a:pPr>
              <a:endParaRPr lang="zh-CN" altLang="en-US" sz="9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9" name="MH_SubTitle_8"/>
            <p:cNvSpPr/>
            <p:nvPr>
              <p:custDataLst>
                <p:tags r:id="rId8"/>
              </p:custDataLst>
            </p:nvPr>
          </p:nvSpPr>
          <p:spPr>
            <a:xfrm>
              <a:off x="3122268" y="2513402"/>
              <a:ext cx="59358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741640">
                <a:defRPr/>
              </a:pPr>
              <a:endParaRPr lang="zh-CN" altLang="en-US" sz="9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0" name="MH_SubTitle_7"/>
            <p:cNvSpPr/>
            <p:nvPr>
              <p:custDataLst>
                <p:tags r:id="rId9"/>
              </p:custDataLst>
            </p:nvPr>
          </p:nvSpPr>
          <p:spPr>
            <a:xfrm>
              <a:off x="2303302" y="3273725"/>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741640">
                <a:defRPr/>
              </a:pPr>
              <a:endParaRPr lang="zh-CN" altLang="en-US" sz="9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2250330" y="3540069"/>
              <a:ext cx="698219" cy="179949"/>
            </a:xfrm>
            <a:prstGeom prst="rect">
              <a:avLst/>
            </a:prstGeom>
            <a:noFill/>
          </p:spPr>
          <p:txBody>
            <a:bodyPr wrap="square" lIns="55630" tIns="27815" rIns="55630" bIns="27815" rtlCol="0">
              <a:spAutoFit/>
            </a:bodyPr>
            <a:lstStyle/>
            <a:p>
              <a:pPr algn="ctr" defTabSz="741640">
                <a:defRPr/>
              </a:pPr>
              <a:r>
                <a:rPr lang="zh-CN" altLang="en-US" sz="900" kern="0" dirty="0">
                  <a:solidFill>
                    <a:prstClr val="black"/>
                  </a:solidFill>
                  <a:latin typeface="微软雅黑" panose="020B0503020204020204" pitchFamily="34" charset="-122"/>
                  <a:ea typeface="微软雅黑" panose="020B0503020204020204" pitchFamily="34" charset="-122"/>
                </a:rPr>
                <a:t>备课中心</a:t>
              </a:r>
            </a:p>
          </p:txBody>
        </p:sp>
        <p:sp>
          <p:nvSpPr>
            <p:cNvPr id="102" name="TextBox 101"/>
            <p:cNvSpPr txBox="1"/>
            <p:nvPr/>
          </p:nvSpPr>
          <p:spPr>
            <a:xfrm>
              <a:off x="3088798" y="2778814"/>
              <a:ext cx="698219" cy="179949"/>
            </a:xfrm>
            <a:prstGeom prst="rect">
              <a:avLst/>
            </a:prstGeom>
            <a:noFill/>
          </p:spPr>
          <p:txBody>
            <a:bodyPr wrap="square" lIns="55630" tIns="27815" rIns="55630" bIns="27815" rtlCol="0">
              <a:spAutoFit/>
            </a:bodyPr>
            <a:lstStyle/>
            <a:p>
              <a:pPr algn="ctr" defTabSz="741640">
                <a:defRPr/>
              </a:pPr>
              <a:r>
                <a:rPr lang="zh-CN" altLang="en-US" sz="900" kern="0" dirty="0">
                  <a:solidFill>
                    <a:prstClr val="black"/>
                  </a:solidFill>
                  <a:latin typeface="微软雅黑" panose="020B0503020204020204" pitchFamily="34" charset="-122"/>
                  <a:ea typeface="微软雅黑" panose="020B0503020204020204" pitchFamily="34" charset="-122"/>
                </a:rPr>
                <a:t>授课中心</a:t>
              </a:r>
            </a:p>
          </p:txBody>
        </p:sp>
        <p:sp>
          <p:nvSpPr>
            <p:cNvPr id="103" name="TextBox 102"/>
            <p:cNvSpPr txBox="1"/>
            <p:nvPr/>
          </p:nvSpPr>
          <p:spPr>
            <a:xfrm>
              <a:off x="3902704" y="2032241"/>
              <a:ext cx="698219" cy="179949"/>
            </a:xfrm>
            <a:prstGeom prst="rect">
              <a:avLst/>
            </a:prstGeom>
            <a:noFill/>
          </p:spPr>
          <p:txBody>
            <a:bodyPr wrap="square" lIns="55630" tIns="27815" rIns="55630" bIns="27815" rtlCol="0">
              <a:spAutoFit/>
            </a:bodyPr>
            <a:lstStyle/>
            <a:p>
              <a:pPr algn="ctr" defTabSz="741640">
                <a:defRPr/>
              </a:pPr>
              <a:r>
                <a:rPr lang="zh-CN" altLang="en-US" sz="900" kern="0" dirty="0">
                  <a:solidFill>
                    <a:prstClr val="black"/>
                  </a:solidFill>
                  <a:latin typeface="微软雅黑" panose="020B0503020204020204" pitchFamily="34" charset="-122"/>
                  <a:ea typeface="微软雅黑" panose="020B0503020204020204" pitchFamily="34" charset="-122"/>
                </a:rPr>
                <a:t>互动讨论</a:t>
              </a:r>
            </a:p>
          </p:txBody>
        </p:sp>
        <p:sp>
          <p:nvSpPr>
            <p:cNvPr id="104" name="TextBox 103"/>
            <p:cNvSpPr txBox="1"/>
            <p:nvPr/>
          </p:nvSpPr>
          <p:spPr>
            <a:xfrm>
              <a:off x="3902704" y="3516477"/>
              <a:ext cx="698219" cy="179949"/>
            </a:xfrm>
            <a:prstGeom prst="rect">
              <a:avLst/>
            </a:prstGeom>
            <a:noFill/>
          </p:spPr>
          <p:txBody>
            <a:bodyPr wrap="square" lIns="55630" tIns="27815" rIns="55630" bIns="27815" rtlCol="0">
              <a:spAutoFit/>
            </a:bodyPr>
            <a:lstStyle/>
            <a:p>
              <a:pPr algn="ctr" defTabSz="741640">
                <a:defRPr/>
              </a:pPr>
              <a:r>
                <a:rPr lang="zh-CN" altLang="en-US" sz="900" kern="0" dirty="0">
                  <a:latin typeface="微软雅黑" panose="020B0503020204020204" pitchFamily="34" charset="-122"/>
                  <a:ea typeface="微软雅黑" panose="020B0503020204020204" pitchFamily="34" charset="-122"/>
                </a:rPr>
                <a:t>精准推送</a:t>
              </a:r>
            </a:p>
          </p:txBody>
        </p:sp>
        <p:sp>
          <p:nvSpPr>
            <p:cNvPr id="105" name="TextBox 104"/>
            <p:cNvSpPr txBox="1"/>
            <p:nvPr/>
          </p:nvSpPr>
          <p:spPr>
            <a:xfrm>
              <a:off x="5529468" y="3516477"/>
              <a:ext cx="698219" cy="179949"/>
            </a:xfrm>
            <a:prstGeom prst="rect">
              <a:avLst/>
            </a:prstGeom>
            <a:noFill/>
          </p:spPr>
          <p:txBody>
            <a:bodyPr wrap="square" lIns="55630" tIns="27815" rIns="55630" bIns="27815" rtlCol="0">
              <a:spAutoFit/>
            </a:bodyPr>
            <a:lstStyle/>
            <a:p>
              <a:pPr algn="ctr" defTabSz="741640">
                <a:defRPr/>
              </a:pPr>
              <a:r>
                <a:rPr lang="zh-CN" altLang="en-US" sz="900" kern="0" dirty="0">
                  <a:latin typeface="微软雅黑" panose="020B0503020204020204" pitchFamily="34" charset="-122"/>
                  <a:ea typeface="微软雅黑" panose="020B0503020204020204" pitchFamily="34" charset="-122"/>
                </a:rPr>
                <a:t>智能录播</a:t>
              </a:r>
            </a:p>
          </p:txBody>
        </p:sp>
        <p:sp>
          <p:nvSpPr>
            <p:cNvPr id="106" name="TextBox 105"/>
            <p:cNvSpPr txBox="1"/>
            <p:nvPr/>
          </p:nvSpPr>
          <p:spPr>
            <a:xfrm>
              <a:off x="4709846" y="2778814"/>
              <a:ext cx="698219" cy="179949"/>
            </a:xfrm>
            <a:prstGeom prst="rect">
              <a:avLst/>
            </a:prstGeom>
            <a:noFill/>
          </p:spPr>
          <p:txBody>
            <a:bodyPr wrap="square" lIns="55630" tIns="27815" rIns="55630" bIns="27815" rtlCol="0">
              <a:spAutoFit/>
            </a:bodyPr>
            <a:lstStyle/>
            <a:p>
              <a:pPr algn="ctr" defTabSz="741640">
                <a:defRPr/>
              </a:pPr>
              <a:r>
                <a:rPr lang="zh-CN" altLang="en-US" sz="900" kern="0" dirty="0">
                  <a:solidFill>
                    <a:prstClr val="black"/>
                  </a:solidFill>
                  <a:latin typeface="微软雅黑" panose="020B0503020204020204" pitchFamily="34" charset="-122"/>
                  <a:ea typeface="微软雅黑" panose="020B0503020204020204" pitchFamily="34" charset="-122"/>
                </a:rPr>
                <a:t>智慧笔记</a:t>
              </a:r>
            </a:p>
          </p:txBody>
        </p:sp>
        <p:sp>
          <p:nvSpPr>
            <p:cNvPr id="107" name="TextBox 106"/>
            <p:cNvSpPr txBox="1"/>
            <p:nvPr/>
          </p:nvSpPr>
          <p:spPr>
            <a:xfrm>
              <a:off x="4709846" y="4179043"/>
              <a:ext cx="698219" cy="298725"/>
            </a:xfrm>
            <a:prstGeom prst="rect">
              <a:avLst/>
            </a:prstGeom>
            <a:noFill/>
          </p:spPr>
          <p:txBody>
            <a:bodyPr wrap="square" lIns="55630" tIns="27815" rIns="55630" bIns="27815" rtlCol="0">
              <a:spAutoFit/>
            </a:bodyPr>
            <a:lstStyle/>
            <a:p>
              <a:pPr algn="ctr" defTabSz="741640">
                <a:defRPr/>
              </a:pPr>
              <a:r>
                <a:rPr lang="zh-CN" altLang="en-US" sz="900" kern="0" dirty="0">
                  <a:solidFill>
                    <a:prstClr val="black"/>
                  </a:solidFill>
                  <a:latin typeface="微软雅黑" panose="020B0503020204020204" pitchFamily="34" charset="-122"/>
                  <a:ea typeface="微软雅黑" panose="020B0503020204020204" pitchFamily="34" charset="-122"/>
                </a:rPr>
                <a:t>在线作业</a:t>
              </a:r>
              <a:endParaRPr lang="en-US" altLang="zh-CN" sz="900" kern="0" dirty="0">
                <a:solidFill>
                  <a:prstClr val="black"/>
                </a:solidFill>
                <a:latin typeface="微软雅黑" panose="020B0503020204020204" pitchFamily="34" charset="-122"/>
                <a:ea typeface="微软雅黑" panose="020B0503020204020204" pitchFamily="34" charset="-122"/>
              </a:endParaRPr>
            </a:p>
            <a:p>
              <a:pPr algn="ctr" defTabSz="741640">
                <a:defRPr/>
              </a:pPr>
              <a:r>
                <a:rPr lang="zh-CN" altLang="en-US" sz="900" kern="0" dirty="0">
                  <a:solidFill>
                    <a:prstClr val="black"/>
                  </a:solidFill>
                  <a:latin typeface="微软雅黑" panose="020B0503020204020204" pitchFamily="34" charset="-122"/>
                  <a:ea typeface="微软雅黑" panose="020B0503020204020204" pitchFamily="34" charset="-122"/>
                </a:rPr>
                <a:t>在线测试</a:t>
              </a:r>
            </a:p>
          </p:txBody>
        </p:sp>
        <p:sp>
          <p:nvSpPr>
            <p:cNvPr id="108" name="TextBox 107"/>
            <p:cNvSpPr txBox="1"/>
            <p:nvPr/>
          </p:nvSpPr>
          <p:spPr>
            <a:xfrm>
              <a:off x="3069949" y="4271151"/>
              <a:ext cx="698219" cy="179949"/>
            </a:xfrm>
            <a:prstGeom prst="rect">
              <a:avLst/>
            </a:prstGeom>
            <a:noFill/>
          </p:spPr>
          <p:txBody>
            <a:bodyPr wrap="square" lIns="55630" tIns="27815" rIns="55630" bIns="27815" rtlCol="0">
              <a:spAutoFit/>
            </a:bodyPr>
            <a:lstStyle/>
            <a:p>
              <a:pPr algn="ctr" defTabSz="741640">
                <a:defRPr/>
              </a:pPr>
              <a:r>
                <a:rPr lang="zh-CN" altLang="en-US" sz="900" kern="0" dirty="0">
                  <a:latin typeface="微软雅黑" panose="020B0503020204020204" pitchFamily="34" charset="-122"/>
                  <a:ea typeface="微软雅黑" panose="020B0503020204020204" pitchFamily="34" charset="-122"/>
                </a:rPr>
                <a:t>多元评价</a:t>
              </a:r>
            </a:p>
          </p:txBody>
        </p:sp>
        <p:cxnSp>
          <p:nvCxnSpPr>
            <p:cNvPr id="109" name="肘形连接符 108"/>
            <p:cNvCxnSpPr/>
            <p:nvPr/>
          </p:nvCxnSpPr>
          <p:spPr>
            <a:xfrm rot="16200000" flipH="1">
              <a:off x="5420743" y="4298784"/>
              <a:ext cx="686300" cy="99173"/>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110" name="TextBox 109"/>
            <p:cNvSpPr txBox="1"/>
            <p:nvPr/>
          </p:nvSpPr>
          <p:spPr>
            <a:xfrm>
              <a:off x="3788765" y="2913474"/>
              <a:ext cx="911250" cy="298725"/>
            </a:xfrm>
            <a:prstGeom prst="rect">
              <a:avLst/>
            </a:prstGeom>
            <a:solidFill>
              <a:srgbClr val="0070C0"/>
            </a:solidFill>
          </p:spPr>
          <p:txBody>
            <a:bodyPr wrap="square" lIns="0" tIns="27815" rIns="0" bIns="27815" rtlCol="0">
              <a:spAutoFit/>
            </a:bodyPr>
            <a:lstStyle/>
            <a:p>
              <a:pPr algn="ctr" defTabSz="741640">
                <a:defRPr/>
              </a:pPr>
              <a:r>
                <a:rPr lang="zh-CN" altLang="en-US" sz="9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111" name="肘形连接符 110"/>
            <p:cNvCxnSpPr/>
            <p:nvPr/>
          </p:nvCxnSpPr>
          <p:spPr>
            <a:xfrm rot="5400000">
              <a:off x="1848415" y="3553369"/>
              <a:ext cx="545014" cy="335918"/>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112" name="肘形连接符 111"/>
            <p:cNvCxnSpPr/>
            <p:nvPr/>
          </p:nvCxnSpPr>
          <p:spPr>
            <a:xfrm>
              <a:off x="3121671" y="2032005"/>
              <a:ext cx="497533" cy="491207"/>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113" name="肘形连接符 112"/>
            <p:cNvCxnSpPr/>
            <p:nvPr/>
          </p:nvCxnSpPr>
          <p:spPr>
            <a:xfrm flipV="1">
              <a:off x="4568775" y="1774946"/>
              <a:ext cx="807143" cy="361618"/>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114" name="组合 113"/>
            <p:cNvGrpSpPr/>
            <p:nvPr/>
          </p:nvGrpSpPr>
          <p:grpSpPr>
            <a:xfrm>
              <a:off x="1278495" y="1774675"/>
              <a:ext cx="1823028" cy="1025003"/>
              <a:chOff x="315686" y="1497625"/>
              <a:chExt cx="3761599" cy="1677227"/>
            </a:xfrm>
          </p:grpSpPr>
          <p:pic>
            <p:nvPicPr>
              <p:cNvPr id="115" name="图片 114"/>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16" name="TextBox 115"/>
              <p:cNvSpPr txBox="1"/>
              <p:nvPr/>
            </p:nvSpPr>
            <p:spPr>
              <a:xfrm>
                <a:off x="2800351" y="1497625"/>
                <a:ext cx="1276934" cy="1185318"/>
              </a:xfrm>
              <a:prstGeom prst="rect">
                <a:avLst/>
              </a:prstGeom>
              <a:noFill/>
              <a:ln>
                <a:solidFill>
                  <a:srgbClr val="0070C0"/>
                </a:solidFill>
              </a:ln>
            </p:spPr>
            <p:txBody>
              <a:bodyPr wrap="square" lIns="0" tIns="0" rIns="0" bIns="0" rtlCol="0">
                <a:spAutoFit/>
              </a:bodyPr>
              <a:lstStyle/>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教学内容展示</a:t>
                </a:r>
                <a:endParaRPr lang="en-US" altLang="zh-CN" sz="700" kern="0" dirty="0">
                  <a:latin typeface="微软雅黑" panose="020B0503020204020204" pitchFamily="34" charset="-122"/>
                  <a:ea typeface="微软雅黑" panose="020B0503020204020204" pitchFamily="34" charset="-122"/>
                </a:endParaRP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学习资源推送</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学习任务发布</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学生协作互动</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学生自主探究</a:t>
                </a:r>
              </a:p>
            </p:txBody>
          </p:sp>
        </p:grpSp>
        <p:grpSp>
          <p:nvGrpSpPr>
            <p:cNvPr id="117" name="组合 116"/>
            <p:cNvGrpSpPr/>
            <p:nvPr/>
          </p:nvGrpSpPr>
          <p:grpSpPr>
            <a:xfrm>
              <a:off x="1252373" y="4152540"/>
              <a:ext cx="1813722" cy="1025001"/>
              <a:chOff x="186893" y="5130190"/>
              <a:chExt cx="3242935" cy="1476002"/>
            </a:xfrm>
          </p:grpSpPr>
          <p:sp>
            <p:nvSpPr>
              <p:cNvPr id="118" name="TextBox 117"/>
              <p:cNvSpPr txBox="1"/>
              <p:nvPr/>
            </p:nvSpPr>
            <p:spPr>
              <a:xfrm>
                <a:off x="2324628" y="5130190"/>
                <a:ext cx="1105200" cy="834490"/>
              </a:xfrm>
              <a:prstGeom prst="rect">
                <a:avLst/>
              </a:prstGeom>
              <a:noFill/>
              <a:ln>
                <a:solidFill>
                  <a:srgbClr val="0070C0"/>
                </a:solidFill>
              </a:ln>
            </p:spPr>
            <p:txBody>
              <a:bodyPr wrap="square" lIns="91436" tIns="0" rIns="91436" bIns="0" rtlCol="0">
                <a:spAutoFit/>
              </a:bodyPr>
              <a:lstStyle/>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教师备课</a:t>
                </a:r>
                <a:endParaRPr lang="en-US" altLang="zh-CN" sz="700" kern="0" dirty="0">
                  <a:latin typeface="微软雅黑" panose="020B0503020204020204" pitchFamily="34" charset="-122"/>
                  <a:ea typeface="微软雅黑" panose="020B0503020204020204" pitchFamily="34" charset="-122"/>
                </a:endParaRP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学生预习</a:t>
                </a:r>
                <a:endParaRPr lang="en-US" altLang="zh-CN" sz="700" kern="0" dirty="0">
                  <a:latin typeface="微软雅黑" panose="020B0503020204020204" pitchFamily="34" charset="-122"/>
                  <a:ea typeface="微软雅黑" panose="020B0503020204020204" pitchFamily="34" charset="-122"/>
                </a:endParaRP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学情诊断</a:t>
                </a:r>
                <a:endParaRPr lang="en-US" altLang="zh-CN" sz="700" kern="0" dirty="0">
                  <a:latin typeface="微软雅黑" panose="020B0503020204020204" pitchFamily="34" charset="-122"/>
                  <a:ea typeface="微软雅黑" panose="020B0503020204020204" pitchFamily="34" charset="-122"/>
                </a:endParaRPr>
              </a:p>
              <a:p>
                <a:pPr defTabSz="741640">
                  <a:lnSpc>
                    <a:spcPct val="150000"/>
                  </a:lnSpc>
                  <a:buFont typeface="Wingdings" panose="05000000000000000000" pitchFamily="2" charset="2"/>
                  <a:buChar char="Ø"/>
                </a:pPr>
                <a:r>
                  <a:rPr lang="en-US" altLang="zh-CN" sz="700" kern="0" dirty="0">
                    <a:latin typeface="微软雅黑" panose="020B0503020204020204" pitchFamily="34" charset="-122"/>
                    <a:ea typeface="微软雅黑" panose="020B0503020204020204" pitchFamily="34" charset="-122"/>
                  </a:rPr>
                  <a:t>……</a:t>
                </a:r>
                <a:r>
                  <a:rPr lang="zh-CN" altLang="en-US" sz="700" kern="0" dirty="0">
                    <a:latin typeface="微软雅黑" panose="020B0503020204020204" pitchFamily="34" charset="-122"/>
                    <a:ea typeface="微软雅黑" panose="020B0503020204020204" pitchFamily="34" charset="-122"/>
                  </a:rPr>
                  <a:t> </a:t>
                </a:r>
              </a:p>
            </p:txBody>
          </p:sp>
          <p:pic>
            <p:nvPicPr>
              <p:cNvPr id="119" name="图片 118"/>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120" name="组合 119"/>
            <p:cNvGrpSpPr/>
            <p:nvPr/>
          </p:nvGrpSpPr>
          <p:grpSpPr>
            <a:xfrm>
              <a:off x="5840906" y="4258394"/>
              <a:ext cx="1813722" cy="1025003"/>
              <a:chOff x="8290639" y="5168252"/>
              <a:chExt cx="3242934" cy="1476002"/>
            </a:xfrm>
          </p:grpSpPr>
          <p:pic>
            <p:nvPicPr>
              <p:cNvPr id="121" name="图片 120"/>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22" name="TextBox 121"/>
              <p:cNvSpPr txBox="1"/>
              <p:nvPr/>
            </p:nvSpPr>
            <p:spPr>
              <a:xfrm>
                <a:off x="10428373" y="5168252"/>
                <a:ext cx="1105200" cy="1043110"/>
              </a:xfrm>
              <a:prstGeom prst="rect">
                <a:avLst/>
              </a:prstGeom>
              <a:noFill/>
              <a:ln>
                <a:solidFill>
                  <a:srgbClr val="0070C0"/>
                </a:solidFill>
              </a:ln>
            </p:spPr>
            <p:txBody>
              <a:bodyPr wrap="square" lIns="91436" tIns="0" rIns="91436" bIns="0" rtlCol="0">
                <a:spAutoFit/>
              </a:bodyPr>
              <a:lstStyle/>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课程直播</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课程点播</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优课评选</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联动教学</a:t>
                </a:r>
                <a:endParaRPr lang="en-US" altLang="zh-CN" sz="700" kern="0" dirty="0">
                  <a:latin typeface="微软雅黑" panose="020B0503020204020204" pitchFamily="34" charset="-122"/>
                  <a:ea typeface="微软雅黑" panose="020B0503020204020204" pitchFamily="34" charset="-122"/>
                </a:endParaRPr>
              </a:p>
              <a:p>
                <a:pPr defTabSz="741640">
                  <a:lnSpc>
                    <a:spcPct val="150000"/>
                  </a:lnSpc>
                  <a:buFont typeface="Wingdings" panose="05000000000000000000" pitchFamily="2" charset="2"/>
                  <a:buChar char="Ø"/>
                </a:pPr>
                <a:r>
                  <a:rPr lang="en-US" altLang="zh-CN" sz="700" kern="0" dirty="0">
                    <a:latin typeface="微软雅黑" panose="020B0503020204020204" pitchFamily="34" charset="-122"/>
                    <a:ea typeface="微软雅黑" panose="020B0503020204020204" pitchFamily="34" charset="-122"/>
                  </a:rPr>
                  <a:t>……</a:t>
                </a:r>
                <a:endParaRPr lang="zh-CN" altLang="en-US" sz="700" kern="0" dirty="0">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6210614" y="3001527"/>
              <a:ext cx="1813721" cy="1025003"/>
              <a:chOff x="8670069" y="1915482"/>
              <a:chExt cx="3242933" cy="1476003"/>
            </a:xfrm>
          </p:grpSpPr>
          <p:sp>
            <p:nvSpPr>
              <p:cNvPr id="124" name="TextBox 123"/>
              <p:cNvSpPr txBox="1"/>
              <p:nvPr/>
            </p:nvSpPr>
            <p:spPr>
              <a:xfrm>
                <a:off x="10807802" y="1915482"/>
                <a:ext cx="1105200" cy="625867"/>
              </a:xfrm>
              <a:prstGeom prst="rect">
                <a:avLst/>
              </a:prstGeom>
              <a:noFill/>
              <a:ln>
                <a:solidFill>
                  <a:srgbClr val="0070C0"/>
                </a:solidFill>
              </a:ln>
            </p:spPr>
            <p:txBody>
              <a:bodyPr wrap="square" lIns="91436" tIns="0" rIns="91436" bIns="0" rtlCol="0">
                <a:spAutoFit/>
              </a:bodyPr>
              <a:lstStyle/>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上传笔记</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笔记分享</a:t>
                </a:r>
                <a:endParaRPr lang="en-US" altLang="zh-CN" sz="700" kern="0" dirty="0">
                  <a:latin typeface="微软雅黑" panose="020B0503020204020204" pitchFamily="34" charset="-122"/>
                  <a:ea typeface="微软雅黑" panose="020B0503020204020204" pitchFamily="34" charset="-122"/>
                </a:endParaRPr>
              </a:p>
              <a:p>
                <a:pPr defTabSz="741640">
                  <a:lnSpc>
                    <a:spcPct val="150000"/>
                  </a:lnSpc>
                  <a:buFont typeface="Wingdings" panose="05000000000000000000" pitchFamily="2" charset="2"/>
                  <a:buChar char="Ø"/>
                </a:pPr>
                <a:r>
                  <a:rPr lang="en-US" altLang="zh-CN" sz="700" kern="0" dirty="0">
                    <a:latin typeface="微软雅黑" panose="020B0503020204020204" pitchFamily="34" charset="-122"/>
                    <a:ea typeface="微软雅黑" panose="020B0503020204020204" pitchFamily="34" charset="-122"/>
                  </a:rPr>
                  <a:t>……</a:t>
                </a:r>
                <a:endParaRPr lang="zh-CN" altLang="en-US" sz="700" kern="0" dirty="0">
                  <a:latin typeface="微软雅黑" panose="020B0503020204020204" pitchFamily="34" charset="-122"/>
                  <a:ea typeface="微软雅黑" panose="020B0503020204020204" pitchFamily="34" charset="-122"/>
                </a:endParaRPr>
              </a:p>
            </p:txBody>
          </p:sp>
          <p:pic>
            <p:nvPicPr>
              <p:cNvPr id="125" name="图片 124"/>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126" name="TextBox 125"/>
            <p:cNvSpPr txBox="1"/>
            <p:nvPr/>
          </p:nvSpPr>
          <p:spPr>
            <a:xfrm>
              <a:off x="6645306" y="1774943"/>
              <a:ext cx="618121" cy="724383"/>
            </a:xfrm>
            <a:prstGeom prst="rect">
              <a:avLst/>
            </a:prstGeom>
            <a:noFill/>
            <a:ln>
              <a:solidFill>
                <a:srgbClr val="0070C0"/>
              </a:solidFill>
            </a:ln>
          </p:spPr>
          <p:txBody>
            <a:bodyPr wrap="square" lIns="55630" tIns="0" rIns="55630" bIns="0" rtlCol="0">
              <a:spAutoFit/>
            </a:bodyPr>
            <a:lstStyle/>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辅导答疑</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主题讨论</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互动协作</a:t>
              </a:r>
            </a:p>
            <a:p>
              <a:pPr defTabSz="741640">
                <a:lnSpc>
                  <a:spcPct val="150000"/>
                </a:lnSpc>
                <a:buFont typeface="Wingdings" panose="05000000000000000000" pitchFamily="2" charset="2"/>
                <a:buChar char="Ø"/>
              </a:pPr>
              <a:r>
                <a:rPr lang="zh-CN" altLang="en-US" sz="700" kern="0" dirty="0">
                  <a:latin typeface="微软雅黑" panose="020B0503020204020204" pitchFamily="34" charset="-122"/>
                  <a:ea typeface="微软雅黑" panose="020B0503020204020204" pitchFamily="34" charset="-122"/>
                </a:rPr>
                <a:t>作品分享</a:t>
              </a:r>
              <a:endParaRPr lang="en-US" altLang="zh-CN" sz="700" kern="0" dirty="0">
                <a:latin typeface="微软雅黑" panose="020B0503020204020204" pitchFamily="34" charset="-122"/>
                <a:ea typeface="微软雅黑" panose="020B0503020204020204" pitchFamily="34" charset="-122"/>
              </a:endParaRPr>
            </a:p>
            <a:p>
              <a:pPr defTabSz="741640">
                <a:lnSpc>
                  <a:spcPct val="150000"/>
                </a:lnSpc>
                <a:buFont typeface="Wingdings" panose="05000000000000000000" pitchFamily="2" charset="2"/>
                <a:buChar char="Ø"/>
              </a:pPr>
              <a:r>
                <a:rPr lang="en-US" altLang="zh-CN" sz="700" kern="0" dirty="0">
                  <a:latin typeface="微软雅黑" panose="020B0503020204020204" pitchFamily="34" charset="-122"/>
                  <a:ea typeface="微软雅黑" panose="020B0503020204020204" pitchFamily="34" charset="-122"/>
                </a:rPr>
                <a:t>……</a:t>
              </a:r>
              <a:endParaRPr lang="zh-CN" altLang="en-US" sz="700" kern="0" dirty="0">
                <a:latin typeface="微软雅黑" panose="020B0503020204020204" pitchFamily="34" charset="-122"/>
                <a:ea typeface="微软雅黑" panose="020B0503020204020204" pitchFamily="34" charset="-122"/>
              </a:endParaRPr>
            </a:p>
          </p:txBody>
        </p:sp>
        <p:sp>
          <p:nvSpPr>
            <p:cNvPr id="127" name="TextBox 126"/>
            <p:cNvSpPr txBox="1"/>
            <p:nvPr/>
          </p:nvSpPr>
          <p:spPr>
            <a:xfrm>
              <a:off x="3788764" y="4078809"/>
              <a:ext cx="974055" cy="671266"/>
            </a:xfrm>
            <a:prstGeom prst="rect">
              <a:avLst/>
            </a:prstGeom>
            <a:solidFill>
              <a:srgbClr val="0070C0"/>
            </a:solidFill>
          </p:spPr>
          <p:txBody>
            <a:bodyPr wrap="square" lIns="0" tIns="27815" rIns="0" bIns="27815" rtlCol="0">
              <a:spAutoFit/>
            </a:bodyPr>
            <a:lstStyle/>
            <a:p>
              <a:pPr algn="ctr" defTabSz="741640">
                <a:defRPr/>
              </a:pPr>
              <a:r>
                <a:rPr lang="zh-CN" altLang="en-US" sz="900" b="1" kern="0" dirty="0">
                  <a:solidFill>
                    <a:prstClr val="white"/>
                  </a:solidFill>
                  <a:latin typeface="微软雅黑" panose="020B0503020204020204" pitchFamily="34" charset="-122"/>
                  <a:ea typeface="微软雅黑" panose="020B0503020204020204" pitchFamily="34" charset="-122"/>
                </a:rPr>
                <a:t>智能高效的管理平台</a:t>
              </a:r>
              <a:endParaRPr lang="en-US" altLang="zh-CN" sz="900" b="1" kern="0" dirty="0">
                <a:solidFill>
                  <a:prstClr val="white"/>
                </a:solidFill>
                <a:latin typeface="微软雅黑" panose="020B0503020204020204" pitchFamily="34" charset="-122"/>
                <a:ea typeface="微软雅黑" panose="020B0503020204020204" pitchFamily="34" charset="-122"/>
              </a:endParaRPr>
            </a:p>
            <a:p>
              <a:pPr algn="ctr" defTabSz="741640">
                <a:defRPr/>
              </a:pPr>
              <a:r>
                <a:rPr lang="zh-CN" altLang="en-US" sz="900" kern="0" dirty="0">
                  <a:solidFill>
                    <a:sysClr val="window" lastClr="FFFFFF"/>
                  </a:solidFill>
                  <a:latin typeface="微软雅黑" panose="020B0503020204020204" pitchFamily="34" charset="-122"/>
                  <a:ea typeface="微软雅黑" panose="020B0503020204020204" pitchFamily="34" charset="-122"/>
                </a:rPr>
                <a:t>人脸考勤</a:t>
              </a:r>
            </a:p>
            <a:p>
              <a:pPr algn="ctr" defTabSz="741640">
                <a:defRPr/>
              </a:pPr>
              <a:r>
                <a:rPr lang="zh-CN" altLang="en-US" sz="900" kern="0" dirty="0">
                  <a:solidFill>
                    <a:sysClr val="window" lastClr="FFFFFF"/>
                  </a:solidFill>
                  <a:latin typeface="微软雅黑" panose="020B0503020204020204" pitchFamily="34" charset="-122"/>
                  <a:ea typeface="微软雅黑" panose="020B0503020204020204" pitchFamily="34" charset="-122"/>
                </a:rPr>
                <a:t>消息推送</a:t>
              </a:r>
            </a:p>
            <a:p>
              <a:pPr algn="ctr" defTabSz="741640">
                <a:defRPr/>
              </a:pPr>
              <a:r>
                <a:rPr lang="zh-CN" altLang="en-US" sz="900" kern="0" dirty="0">
                  <a:solidFill>
                    <a:sysClr val="window" lastClr="FFFFFF"/>
                  </a:solidFill>
                  <a:latin typeface="微软雅黑" panose="020B0503020204020204" pitchFamily="34" charset="-122"/>
                  <a:ea typeface="微软雅黑" panose="020B0503020204020204" pitchFamily="34" charset="-122"/>
                </a:rPr>
                <a:t>班牌发布</a:t>
              </a:r>
            </a:p>
            <a:p>
              <a:pPr algn="ctr" defTabSz="741640">
                <a:defRPr/>
              </a:pPr>
              <a:r>
                <a:rPr lang="zh-CN" altLang="en-US" sz="900" kern="0" dirty="0">
                  <a:solidFill>
                    <a:sysClr val="window" lastClr="FFFFFF"/>
                  </a:solidFill>
                  <a:latin typeface="微软雅黑" panose="020B0503020204020204" pitchFamily="34" charset="-122"/>
                  <a:ea typeface="微软雅黑" panose="020B0503020204020204" pitchFamily="34" charset="-122"/>
                </a:rPr>
                <a:t>在线巡课</a:t>
              </a:r>
            </a:p>
          </p:txBody>
        </p:sp>
        <p:sp>
          <p:nvSpPr>
            <p:cNvPr id="128" name="椭圆 127"/>
            <p:cNvSpPr/>
            <p:nvPr/>
          </p:nvSpPr>
          <p:spPr>
            <a:xfrm>
              <a:off x="3297525" y="5124204"/>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713203">
                <a:defRPr/>
              </a:pPr>
              <a:r>
                <a:rPr lang="zh-CN" altLang="en-US" sz="600" b="1" kern="0" dirty="0">
                  <a:latin typeface="微软雅黑" panose="020B0503020204020204" pitchFamily="34" charset="-122"/>
                  <a:ea typeface="微软雅黑" panose="020B0503020204020204" pitchFamily="34" charset="-122"/>
                </a:rPr>
                <a:t>课堂行为表现数据</a:t>
              </a:r>
            </a:p>
          </p:txBody>
        </p:sp>
        <p:pic>
          <p:nvPicPr>
            <p:cNvPr id="129"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3437907" y="4796488"/>
              <a:ext cx="318739" cy="339980"/>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862687" y="3309955"/>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713203">
                <a:defRPr/>
              </a:pPr>
              <a:r>
                <a:rPr lang="zh-CN" altLang="en-US" sz="600" b="1" kern="0" dirty="0">
                  <a:latin typeface="微软雅黑" panose="020B0503020204020204" pitchFamily="34" charset="-122"/>
                  <a:ea typeface="微软雅黑" panose="020B0503020204020204" pitchFamily="34" charset="-122"/>
                </a:rPr>
                <a:t>教学视频资源获取</a:t>
              </a:r>
            </a:p>
          </p:txBody>
        </p:sp>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4866171" y="3619442"/>
              <a:ext cx="553221" cy="383567"/>
            </a:xfrm>
            <a:prstGeom prst="rect">
              <a:avLst/>
            </a:prstGeom>
          </p:spPr>
        </p:pic>
        <p:cxnSp>
          <p:nvCxnSpPr>
            <p:cNvPr id="132" name="直接箭头连接符 131"/>
            <p:cNvCxnSpPr/>
            <p:nvPr/>
          </p:nvCxnSpPr>
          <p:spPr>
            <a:xfrm flipV="1">
              <a:off x="5268357" y="3801633"/>
              <a:ext cx="313427" cy="1"/>
            </a:xfrm>
            <a:prstGeom prst="straightConnector1">
              <a:avLst/>
            </a:prstGeom>
            <a:noFill/>
            <a:ln w="9525" cap="flat" cmpd="sng" algn="ctr">
              <a:solidFill>
                <a:srgbClr val="0070C0"/>
              </a:solidFill>
              <a:prstDash val="solid"/>
              <a:tailEnd type="arrow"/>
            </a:ln>
            <a:effectLst/>
          </p:spPr>
        </p:cxnSp>
        <p:cxnSp>
          <p:nvCxnSpPr>
            <p:cNvPr id="133" name="肘形连接符 132"/>
            <p:cNvCxnSpPr>
              <a:stCxn id="129" idx="1"/>
            </p:cNvCxnSpPr>
            <p:nvPr/>
          </p:nvCxnSpPr>
          <p:spPr>
            <a:xfrm rot="10800000">
              <a:off x="3364298" y="4736846"/>
              <a:ext cx="73607" cy="229634"/>
            </a:xfrm>
            <a:prstGeom prst="bentConnector2">
              <a:avLst/>
            </a:prstGeom>
            <a:noFill/>
            <a:ln w="9525" cap="flat" cmpd="sng" algn="ctr">
              <a:solidFill>
                <a:srgbClr val="0070C0"/>
              </a:solidFill>
              <a:prstDash val="solid"/>
              <a:tailEnd type="arrow"/>
            </a:ln>
            <a:effectLst/>
          </p:spPr>
        </p:cxnSp>
        <p:cxnSp>
          <p:nvCxnSpPr>
            <p:cNvPr id="134" name="肘形连接符 133"/>
            <p:cNvCxnSpPr>
              <a:stCxn id="129" idx="3"/>
              <a:endCxn id="127" idx="2"/>
            </p:cNvCxnSpPr>
            <p:nvPr/>
          </p:nvCxnSpPr>
          <p:spPr>
            <a:xfrm flipV="1">
              <a:off x="3756646" y="4750075"/>
              <a:ext cx="519146" cy="216403"/>
            </a:xfrm>
            <a:prstGeom prst="bentConnector2">
              <a:avLst/>
            </a:prstGeom>
            <a:noFill/>
            <a:ln w="9525" cap="flat" cmpd="sng" algn="ctr">
              <a:solidFill>
                <a:srgbClr val="0070C0"/>
              </a:solidFill>
              <a:prstDash val="solid"/>
              <a:tailEnd type="arrow"/>
            </a:ln>
            <a:effectLst/>
          </p:spPr>
        </p:cxnSp>
        <p:cxnSp>
          <p:nvCxnSpPr>
            <p:cNvPr id="135" name="肘形连接符 134"/>
            <p:cNvCxnSpPr>
              <a:stCxn id="129" idx="3"/>
              <a:endCxn id="97" idx="2"/>
            </p:cNvCxnSpPr>
            <p:nvPr/>
          </p:nvCxnSpPr>
          <p:spPr>
            <a:xfrm flipV="1">
              <a:off x="3756645" y="3625577"/>
              <a:ext cx="185899" cy="1340898"/>
            </a:xfrm>
            <a:prstGeom prst="bentConnector3">
              <a:avLst>
                <a:gd name="adj1" fmla="val -7642"/>
              </a:avLst>
            </a:prstGeom>
            <a:noFill/>
            <a:ln w="9525" cap="flat" cmpd="sng" algn="ctr">
              <a:solidFill>
                <a:srgbClr val="0070C0"/>
              </a:solidFill>
              <a:prstDash val="solid"/>
              <a:tailEnd type="arrow"/>
            </a:ln>
            <a:effectLst/>
          </p:spPr>
        </p:cxnSp>
        <p:cxnSp>
          <p:nvCxnSpPr>
            <p:cNvPr id="136" name="肘形连接符 135"/>
            <p:cNvCxnSpPr/>
            <p:nvPr/>
          </p:nvCxnSpPr>
          <p:spPr>
            <a:xfrm rot="10800000" flipV="1">
              <a:off x="4637431" y="3811226"/>
              <a:ext cx="303750" cy="261982"/>
            </a:xfrm>
            <a:prstGeom prst="bentConnector2">
              <a:avLst/>
            </a:prstGeom>
            <a:noFill/>
            <a:ln w="9525" cap="flat" cmpd="sng" algn="ctr">
              <a:solidFill>
                <a:srgbClr val="0070C0"/>
              </a:solidFill>
              <a:prstDash val="solid"/>
              <a:tailEnd type="arrow"/>
            </a:ln>
            <a:effectLst/>
          </p:spPr>
        </p:cxnSp>
        <p:cxnSp>
          <p:nvCxnSpPr>
            <p:cNvPr id="137" name="肘形连接符 136"/>
            <p:cNvCxnSpPr>
              <a:stCxn id="106" idx="3"/>
            </p:cNvCxnSpPr>
            <p:nvPr/>
          </p:nvCxnSpPr>
          <p:spPr>
            <a:xfrm>
              <a:off x="5408065" y="2868789"/>
              <a:ext cx="819623" cy="258417"/>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138" name="图片 137"/>
            <p:cNvPicPr/>
            <p:nvPr/>
          </p:nvPicPr>
          <p:blipFill>
            <a:blip r:embed="rId17"/>
            <a:stretch>
              <a:fillRect/>
            </a:stretch>
          </p:blipFill>
          <p:spPr>
            <a:xfrm>
              <a:off x="5449707" y="1774947"/>
              <a:ext cx="1195600" cy="102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8" name="矩形 57"/>
          <p:cNvSpPr/>
          <p:nvPr/>
        </p:nvSpPr>
        <p:spPr>
          <a:xfrm>
            <a:off x="-210378" y="481236"/>
            <a:ext cx="3630250"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智慧</a:t>
            </a:r>
            <a:r>
              <a:rPr lang="zh-CN" altLang="en-US" b="1" dirty="0">
                <a:latin typeface="微软雅黑" pitchFamily="34" charset="-122"/>
                <a:ea typeface="微软雅黑" pitchFamily="34" charset="-122"/>
              </a:rPr>
              <a:t>课堂</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应用平台</a:t>
            </a:r>
          </a:p>
        </p:txBody>
      </p:sp>
      <p:sp>
        <p:nvSpPr>
          <p:cNvPr id="59"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18</a:t>
            </a:r>
            <a:endParaRPr lang="zh-CN" altLang="en-US" sz="1200" b="1" dirty="0">
              <a:solidFill>
                <a:prstClr val="white"/>
              </a:solidFill>
            </a:endParaRPr>
          </a:p>
        </p:txBody>
      </p:sp>
    </p:spTree>
    <p:extLst>
      <p:ext uri="{BB962C8B-B14F-4D97-AF65-F5344CB8AC3E}">
        <p14:creationId xmlns:p14="http://schemas.microsoft.com/office/powerpoint/2010/main" val="1889479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326313" y="337344"/>
            <a:ext cx="74221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95115" y="1366689"/>
            <a:ext cx="7723924" cy="2288012"/>
          </a:xfrm>
          <a:prstGeom prst="rect">
            <a:avLst/>
          </a:prstGeom>
        </p:spPr>
        <p:txBody>
          <a:bodyPr wrap="square" lIns="71323" tIns="35662" rIns="71323" bIns="35662">
            <a:spAutoFit/>
          </a:bodyPr>
          <a:lstStyle/>
          <a:p>
            <a:pPr>
              <a:lnSpc>
                <a:spcPct val="150000"/>
              </a:lnSpc>
            </a:pPr>
            <a:r>
              <a:rPr lang="zh-CN" altLang="zh-CN" sz="1600" dirty="0">
                <a:latin typeface="微软雅黑" panose="020B0503020204020204" pitchFamily="34" charset="-122"/>
                <a:ea typeface="微软雅黑" panose="020B0503020204020204" pitchFamily="34" charset="-122"/>
              </a:rPr>
              <a:t>国泰安利用自身专家资源库</a:t>
            </a:r>
            <a:r>
              <a:rPr lang="zh-CN" altLang="en-US" sz="1600" dirty="0">
                <a:latin typeface="微软雅黑" panose="020B0503020204020204" pitchFamily="34" charset="-122"/>
                <a:ea typeface="微软雅黑" panose="020B0503020204020204" pitchFamily="34" charset="-122"/>
              </a:rPr>
              <a:t>（博士、教授）</a:t>
            </a:r>
            <a:r>
              <a:rPr lang="zh-CN" altLang="zh-CN" sz="1600" dirty="0">
                <a:latin typeface="微软雅黑" panose="020B0503020204020204" pitchFamily="34" charset="-122"/>
                <a:ea typeface="微软雅黑" panose="020B0503020204020204" pitchFamily="34" charset="-122"/>
              </a:rPr>
              <a:t>和渠道优势，</a:t>
            </a:r>
            <a:r>
              <a:rPr lang="zh-CN" altLang="en-US" sz="1600" dirty="0">
                <a:latin typeface="微软雅黑" panose="020B0503020204020204" pitchFamily="34" charset="-122"/>
                <a:ea typeface="微软雅黑" panose="020B0503020204020204" pitchFamily="34" charset="-122"/>
              </a:rPr>
              <a:t>协助高职院校引进高层次人才，扩充教师队伍，改善师资结构，打造一支德技双馨的高水平“双师型”教师队伍。</a:t>
            </a:r>
            <a:endParaRPr lang="en-US" altLang="zh-CN" sz="1600" dirty="0">
              <a:latin typeface="微软雅黑" panose="020B0503020204020204" pitchFamily="34" charset="-122"/>
              <a:ea typeface="微软雅黑" panose="020B0503020204020204" pitchFamily="34" charset="-122"/>
            </a:endParaRPr>
          </a:p>
          <a:p>
            <a:pPr marL="222885" indent="-222885">
              <a:lnSpc>
                <a:spcPct val="150000"/>
              </a:lnSpc>
              <a:buFont typeface="Wingdings" panose="05000000000000000000" pitchFamily="2" charset="2"/>
              <a:buChar char="Ø"/>
            </a:pPr>
            <a:r>
              <a:rPr lang="zh-CN" altLang="zh-CN" sz="1600" dirty="0">
                <a:latin typeface="微软雅黑" panose="020B0503020204020204" pitchFamily="34" charset="-122"/>
                <a:ea typeface="微软雅黑" panose="020B0503020204020204" pitchFamily="34" charset="-122"/>
              </a:rPr>
              <a:t>协助学校选择、聘任</a:t>
            </a:r>
            <a:r>
              <a:rPr lang="zh-CN" altLang="zh-CN" sz="1600" b="1" dirty="0">
                <a:solidFill>
                  <a:srgbClr val="00B0F0"/>
                </a:solidFill>
                <a:latin typeface="微软雅黑" panose="020B0503020204020204" pitchFamily="34" charset="-122"/>
                <a:ea typeface="微软雅黑" panose="020B0503020204020204" pitchFamily="34" charset="-122"/>
              </a:rPr>
              <a:t>符合条件的企业专家或高端人才</a:t>
            </a:r>
            <a:r>
              <a:rPr lang="zh-CN" altLang="zh-CN" sz="1600" dirty="0">
                <a:latin typeface="微软雅黑" panose="020B0503020204020204" pitchFamily="34" charset="-122"/>
                <a:ea typeface="微软雅黑" panose="020B0503020204020204" pitchFamily="34" charset="-122"/>
              </a:rPr>
              <a:t>到校任教，或担任学科带头人；</a:t>
            </a:r>
            <a:endParaRPr lang="en-US" altLang="zh-CN" sz="1600" dirty="0">
              <a:latin typeface="微软雅黑" panose="020B0503020204020204" pitchFamily="34" charset="-122"/>
              <a:ea typeface="微软雅黑" panose="020B0503020204020204" pitchFamily="34" charset="-122"/>
            </a:endParaRPr>
          </a:p>
          <a:p>
            <a:pPr marL="222885" indent="-222885">
              <a:lnSpc>
                <a:spcPct val="150000"/>
              </a:lnSpc>
              <a:buFont typeface="Wingdings" panose="05000000000000000000" pitchFamily="2" charset="2"/>
              <a:buChar char="Ø"/>
            </a:pPr>
            <a:r>
              <a:rPr lang="zh-CN" altLang="zh-CN" sz="1600" dirty="0">
                <a:latin typeface="微软雅黑" panose="020B0503020204020204" pitchFamily="34" charset="-122"/>
                <a:ea typeface="微软雅黑" panose="020B0503020204020204" pitchFamily="34" charset="-122"/>
              </a:rPr>
              <a:t>协助学校聘请</a:t>
            </a:r>
            <a:r>
              <a:rPr lang="zh-CN" altLang="zh-CN" sz="1600" b="1" dirty="0">
                <a:solidFill>
                  <a:srgbClr val="00B0F0"/>
                </a:solidFill>
                <a:latin typeface="微软雅黑" panose="020B0503020204020204" pitchFamily="34" charset="-122"/>
                <a:ea typeface="微软雅黑" panose="020B0503020204020204" pitchFamily="34" charset="-122"/>
              </a:rPr>
              <a:t>一流领军人才</a:t>
            </a:r>
            <a:r>
              <a:rPr lang="zh-CN" altLang="zh-CN" sz="1600" dirty="0">
                <a:latin typeface="微软雅黑" panose="020B0503020204020204" pitchFamily="34" charset="-122"/>
                <a:ea typeface="微软雅黑" panose="020B0503020204020204" pitchFamily="34" charset="-122"/>
              </a:rPr>
              <a:t>，帮助学校开展教学改革与科研；</a:t>
            </a:r>
            <a:endParaRPr lang="en-US" altLang="zh-CN" sz="1600" dirty="0">
              <a:latin typeface="微软雅黑" panose="020B0503020204020204" pitchFamily="34" charset="-122"/>
              <a:ea typeface="微软雅黑" panose="020B0503020204020204" pitchFamily="34" charset="-122"/>
            </a:endParaRPr>
          </a:p>
          <a:p>
            <a:pPr marL="222885" indent="-222885">
              <a:lnSpc>
                <a:spcPct val="150000"/>
              </a:lnSpc>
              <a:buFont typeface="Wingdings" panose="05000000000000000000" pitchFamily="2" charset="2"/>
              <a:buChar char="Ø"/>
            </a:pPr>
            <a:r>
              <a:rPr lang="zh-CN" altLang="zh-CN" sz="1600" dirty="0">
                <a:latin typeface="微软雅黑" panose="020B0503020204020204" pitchFamily="34" charset="-122"/>
                <a:ea typeface="微软雅黑" panose="020B0503020204020204" pitchFamily="34" charset="-122"/>
              </a:rPr>
              <a:t>协助学校从全国行业协会和企业联盟等渠道聘请</a:t>
            </a:r>
            <a:r>
              <a:rPr lang="zh-CN" altLang="zh-CN" sz="1600" b="1" dirty="0">
                <a:solidFill>
                  <a:srgbClr val="00B0F0"/>
                </a:solidFill>
                <a:latin typeface="微软雅黑" panose="020B0503020204020204" pitchFamily="34" charset="-122"/>
                <a:ea typeface="微软雅黑" panose="020B0503020204020204" pitchFamily="34" charset="-122"/>
              </a:rPr>
              <a:t>企业工程师、设计师以及企业中既有理论知识又有丰富实践经验的资深人士</a:t>
            </a:r>
            <a:r>
              <a:rPr lang="zh-CN" altLang="zh-CN" sz="1600" dirty="0">
                <a:latin typeface="微软雅黑" panose="020B0503020204020204" pitchFamily="34" charset="-122"/>
                <a:ea typeface="微软雅黑" panose="020B0503020204020204" pitchFamily="34" charset="-122"/>
              </a:rPr>
              <a:t>担任学校客座教授</a:t>
            </a:r>
            <a:r>
              <a:rPr lang="zh-CN" altLang="en-US"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pic>
        <p:nvPicPr>
          <p:cNvPr id="39" name="图片 38"/>
          <p:cNvPicPr>
            <a:picLocks/>
          </p:cNvPicPr>
          <p:nvPr/>
        </p:nvPicPr>
        <p:blipFill rotWithShape="1">
          <a:blip r:embed="rId2" cstate="print">
            <a:extLst>
              <a:ext uri="{28A0092B-C50C-407E-A947-70E740481C1C}">
                <a14:useLocalDpi xmlns:a14="http://schemas.microsoft.com/office/drawing/2010/main" val="0"/>
              </a:ext>
            </a:extLst>
          </a:blip>
          <a:srcRect r="3228" b="4012"/>
          <a:stretch/>
        </p:blipFill>
        <p:spPr>
          <a:xfrm>
            <a:off x="6082233" y="3865612"/>
            <a:ext cx="2292782" cy="1428293"/>
          </a:xfrm>
          <a:prstGeom prst="rect">
            <a:avLst/>
          </a:prstGeom>
          <a:ln>
            <a:noFill/>
          </a:ln>
          <a:effectLst>
            <a:outerShdw blurRad="292100" dist="139700" dir="2700000" algn="tl" rotWithShape="0">
              <a:srgbClr val="333333">
                <a:alpha val="65000"/>
              </a:srgbClr>
            </a:outerShdw>
          </a:effectLst>
        </p:spPr>
      </p:pic>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635" y="3811169"/>
            <a:ext cx="2486302" cy="1428293"/>
          </a:xfrm>
          <a:prstGeom prst="rect">
            <a:avLst/>
          </a:prstGeom>
          <a:ln>
            <a:noFill/>
          </a:ln>
          <a:effectLst>
            <a:outerShdw blurRad="292100" dist="139700" dir="2700000" algn="tl" rotWithShape="0">
              <a:srgbClr val="333333">
                <a:alpha val="65000"/>
              </a:srgbClr>
            </a:outerShdw>
          </a:effectLst>
        </p:spPr>
      </p:pic>
      <p:pic>
        <p:nvPicPr>
          <p:cNvPr id="41" name="Picture 12" descr="http://www.thebigdata.cn/upload/2014-04/14040909495789.jpg"/>
          <p:cNvPicPr>
            <a:picLocks noChangeArrowheads="1"/>
          </p:cNvPicPr>
          <p:nvPr/>
        </p:nvPicPr>
        <p:blipFill rotWithShape="1">
          <a:blip r:embed="rId4" cstate="print">
            <a:extLst>
              <a:ext uri="{28A0092B-C50C-407E-A947-70E740481C1C}">
                <a14:useLocalDpi xmlns:a14="http://schemas.microsoft.com/office/drawing/2010/main" val="0"/>
              </a:ext>
            </a:extLst>
          </a:blip>
          <a:srcRect r="6777" b="14125"/>
          <a:stretch/>
        </p:blipFill>
        <p:spPr bwMode="auto">
          <a:xfrm>
            <a:off x="3561953" y="3811169"/>
            <a:ext cx="2254221" cy="1428293"/>
          </a:xfrm>
          <a:prstGeom prst="rect">
            <a:avLst/>
          </a:prstGeom>
          <a:ln>
            <a:noFill/>
          </a:ln>
          <a:effectLst>
            <a:outerShdw blurRad="292100" dist="139700" dir="2700000" algn="tl" rotWithShape="0">
              <a:srgbClr val="333333">
                <a:alpha val="65000"/>
              </a:srgbClr>
            </a:outerShdw>
          </a:effectLst>
          <a:extLst/>
        </p:spPr>
      </p:pic>
      <p:sp>
        <p:nvSpPr>
          <p:cNvPr id="15" name="矩形 14"/>
          <p:cNvSpPr/>
          <p:nvPr/>
        </p:nvSpPr>
        <p:spPr>
          <a:xfrm>
            <a:off x="-252536" y="539816"/>
            <a:ext cx="3478042"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建设高水平师资队伍</a:t>
            </a:r>
            <a:endParaRPr lang="zh-CN" altLang="en-US" b="1" dirty="0">
              <a:latin typeface="微软雅黑" pitchFamily="34" charset="-122"/>
              <a:ea typeface="微软雅黑" pitchFamily="34" charset="-122"/>
            </a:endParaRPr>
          </a:p>
        </p:txBody>
      </p:sp>
      <p:sp>
        <p:nvSpPr>
          <p:cNvPr id="17"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19</a:t>
            </a:r>
            <a:endParaRPr lang="zh-CN" altLang="en-US" sz="1200" b="1" dirty="0">
              <a:solidFill>
                <a:prstClr val="white"/>
              </a:solidFill>
            </a:endParaRPr>
          </a:p>
        </p:txBody>
      </p:sp>
    </p:spTree>
    <p:extLst>
      <p:ext uri="{BB962C8B-B14F-4D97-AF65-F5344CB8AC3E}">
        <p14:creationId xmlns:p14="http://schemas.microsoft.com/office/powerpoint/2010/main" val="960154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3" y="324623"/>
            <a:ext cx="7422151"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239211" y="1414645"/>
            <a:ext cx="2544187" cy="2579019"/>
            <a:chOff x="0" y="0"/>
            <a:chExt cx="2519680" cy="2519679"/>
          </a:xfrm>
        </p:grpSpPr>
        <p:grpSp>
          <p:nvGrpSpPr>
            <p:cNvPr id="53" name="组合 52"/>
            <p:cNvGrpSpPr>
              <a:grpSpLocks/>
            </p:cNvGrpSpPr>
            <p:nvPr/>
          </p:nvGrpSpPr>
          <p:grpSpPr>
            <a:xfrm>
              <a:off x="0" y="0"/>
              <a:ext cx="2519680" cy="2519679"/>
              <a:chOff x="0" y="0"/>
              <a:chExt cx="2238375" cy="2295525"/>
            </a:xfrm>
          </p:grpSpPr>
          <p:sp>
            <p:nvSpPr>
              <p:cNvPr id="55" name="六边形 54"/>
              <p:cNvSpPr/>
              <p:nvPr/>
            </p:nvSpPr>
            <p:spPr>
              <a:xfrm>
                <a:off x="704850" y="0"/>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lnSpc>
                    <a:spcPts val="1500"/>
                  </a:lnSpc>
                </a:pPr>
                <a:r>
                  <a:rPr lang="zh-CN" altLang="en-US" sz="1200" kern="100" dirty="0">
                    <a:latin typeface="微软雅黑" panose="020B0503020204020204" pitchFamily="34" charset="-122"/>
                    <a:ea typeface="微软雅黑" panose="020B0503020204020204" pitchFamily="34" charset="-122"/>
                    <a:cs typeface="Times New Roman"/>
                  </a:rPr>
                  <a:t>培训与</a:t>
                </a:r>
                <a:endParaRPr lang="en-US" altLang="zh-CN" sz="1200" kern="100" dirty="0">
                  <a:latin typeface="微软雅黑" panose="020B0503020204020204" pitchFamily="34" charset="-122"/>
                  <a:ea typeface="微软雅黑" panose="020B0503020204020204" pitchFamily="34" charset="-122"/>
                  <a:cs typeface="Times New Roman"/>
                </a:endParaRPr>
              </a:p>
              <a:p>
                <a:pPr algn="ctr">
                  <a:lnSpc>
                    <a:spcPts val="1500"/>
                  </a:lnSpc>
                </a:pPr>
                <a:r>
                  <a:rPr lang="zh-CN" altLang="en-US" sz="1200" kern="100" dirty="0">
                    <a:latin typeface="微软雅黑" panose="020B0503020204020204" pitchFamily="34" charset="-122"/>
                    <a:ea typeface="微软雅黑" panose="020B0503020204020204" pitchFamily="34" charset="-122"/>
                    <a:cs typeface="Times New Roman"/>
                  </a:rPr>
                  <a:t>取证</a:t>
                </a:r>
              </a:p>
            </p:txBody>
          </p:sp>
          <p:sp>
            <p:nvSpPr>
              <p:cNvPr id="56" name="六边形 55"/>
              <p:cNvSpPr/>
              <p:nvPr/>
            </p:nvSpPr>
            <p:spPr>
              <a:xfrm>
                <a:off x="1390650" y="39052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200" kern="100" dirty="0">
                    <a:latin typeface="微软雅黑" panose="020B0503020204020204" pitchFamily="34" charset="-122"/>
                    <a:ea typeface="微软雅黑" panose="020B0503020204020204" pitchFamily="34" charset="-122"/>
                    <a:cs typeface="Times New Roman"/>
                  </a:rPr>
                  <a:t>学位研修计划</a:t>
                </a:r>
              </a:p>
            </p:txBody>
          </p:sp>
          <p:sp>
            <p:nvSpPr>
              <p:cNvPr id="57" name="六边形 56"/>
              <p:cNvSpPr/>
              <p:nvPr/>
            </p:nvSpPr>
            <p:spPr>
              <a:xfrm>
                <a:off x="9525" y="39052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200" kern="100" dirty="0">
                    <a:latin typeface="微软雅黑" panose="020B0503020204020204" pitchFamily="34" charset="-122"/>
                    <a:ea typeface="微软雅黑" panose="020B0503020204020204" pitchFamily="34" charset="-122"/>
                    <a:cs typeface="Times New Roman"/>
                  </a:rPr>
                  <a:t>企业实践进修</a:t>
                </a:r>
              </a:p>
              <a:p>
                <a:pPr algn="ctr"/>
                <a:r>
                  <a:rPr lang="en-US" sz="1200" kern="100" dirty="0">
                    <a:latin typeface="微软雅黑" panose="020B0503020204020204" pitchFamily="34" charset="-122"/>
                    <a:ea typeface="微软雅黑" panose="020B0503020204020204" pitchFamily="34" charset="-122"/>
                    <a:cs typeface="Times New Roman"/>
                  </a:rPr>
                  <a:t> </a:t>
                </a:r>
                <a:endParaRPr lang="zh-CN" altLang="en-US" sz="1200" kern="100" dirty="0">
                  <a:latin typeface="微软雅黑" panose="020B0503020204020204" pitchFamily="34" charset="-122"/>
                  <a:ea typeface="微软雅黑" panose="020B0503020204020204" pitchFamily="34" charset="-122"/>
                  <a:cs typeface="Times New Roman"/>
                </a:endParaRPr>
              </a:p>
            </p:txBody>
          </p:sp>
          <p:sp>
            <p:nvSpPr>
              <p:cNvPr id="58" name="六边形 57"/>
              <p:cNvSpPr/>
              <p:nvPr/>
            </p:nvSpPr>
            <p:spPr>
              <a:xfrm>
                <a:off x="1371600" y="117157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200" kern="100" dirty="0">
                    <a:latin typeface="微软雅黑" panose="020B0503020204020204" pitchFamily="34" charset="-122"/>
                    <a:ea typeface="微软雅黑" panose="020B0503020204020204" pitchFamily="34" charset="-122"/>
                    <a:cs typeface="Times New Roman"/>
                  </a:rPr>
                  <a:t>境外考</a:t>
                </a:r>
              </a:p>
              <a:p>
                <a:pPr algn="ctr"/>
                <a:r>
                  <a:rPr lang="zh-CN" altLang="en-US" sz="1200" kern="100" dirty="0">
                    <a:latin typeface="微软雅黑" panose="020B0503020204020204" pitchFamily="34" charset="-122"/>
                    <a:ea typeface="微软雅黑" panose="020B0503020204020204" pitchFamily="34" charset="-122"/>
                    <a:cs typeface="Times New Roman"/>
                  </a:rPr>
                  <a:t>察交流</a:t>
                </a:r>
              </a:p>
            </p:txBody>
          </p:sp>
          <p:sp>
            <p:nvSpPr>
              <p:cNvPr id="59" name="六边形 58"/>
              <p:cNvSpPr/>
              <p:nvPr/>
            </p:nvSpPr>
            <p:spPr>
              <a:xfrm>
                <a:off x="685800" y="155257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200" kern="100">
                    <a:latin typeface="微软雅黑" panose="020B0503020204020204" pitchFamily="34" charset="-122"/>
                    <a:ea typeface="微软雅黑" panose="020B0503020204020204" pitchFamily="34" charset="-122"/>
                    <a:cs typeface="Times New Roman"/>
                  </a:rPr>
                  <a:t>会议论</a:t>
                </a:r>
              </a:p>
              <a:p>
                <a:pPr algn="ctr"/>
                <a:r>
                  <a:rPr lang="zh-CN" altLang="en-US" sz="1200" kern="100">
                    <a:latin typeface="微软雅黑" panose="020B0503020204020204" pitchFamily="34" charset="-122"/>
                    <a:ea typeface="微软雅黑" panose="020B0503020204020204" pitchFamily="34" charset="-122"/>
                    <a:cs typeface="Times New Roman"/>
                  </a:rPr>
                  <a:t>坛活动</a:t>
                </a:r>
              </a:p>
            </p:txBody>
          </p:sp>
          <p:sp>
            <p:nvSpPr>
              <p:cNvPr id="60" name="六边形 59"/>
              <p:cNvSpPr/>
              <p:nvPr/>
            </p:nvSpPr>
            <p:spPr>
              <a:xfrm>
                <a:off x="0" y="1171575"/>
                <a:ext cx="847725" cy="742950"/>
              </a:xfrm>
              <a:prstGeom prst="hexagon">
                <a:avLst/>
              </a:prstGeom>
              <a:solidFill>
                <a:srgbClr val="4F81BD">
                  <a:lumMod val="20000"/>
                  <a:lumOff val="80000"/>
                </a:srgbClr>
              </a:solidFill>
              <a:ln w="9525" cap="flat" cmpd="sng" algn="ctr">
                <a:noFill/>
                <a:prstDash val="soli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200" kern="100">
                    <a:latin typeface="微软雅黑" panose="020B0503020204020204" pitchFamily="34" charset="-122"/>
                    <a:ea typeface="微软雅黑" panose="020B0503020204020204" pitchFamily="34" charset="-122"/>
                    <a:cs typeface="Times New Roman"/>
                  </a:rPr>
                  <a:t>强化技</a:t>
                </a:r>
              </a:p>
              <a:p>
                <a:pPr algn="ctr"/>
                <a:r>
                  <a:rPr lang="zh-CN" altLang="en-US" sz="1200" kern="100">
                    <a:latin typeface="微软雅黑" panose="020B0503020204020204" pitchFamily="34" charset="-122"/>
                    <a:ea typeface="微软雅黑" panose="020B0503020204020204" pitchFamily="34" charset="-122"/>
                    <a:cs typeface="Times New Roman"/>
                  </a:rPr>
                  <a:t>能竞赛</a:t>
                </a:r>
              </a:p>
            </p:txBody>
          </p:sp>
        </p:grpSp>
        <p:sp>
          <p:nvSpPr>
            <p:cNvPr id="54" name="六边形 53"/>
            <p:cNvSpPr>
              <a:spLocks/>
            </p:cNvSpPr>
            <p:nvPr/>
          </p:nvSpPr>
          <p:spPr>
            <a:xfrm>
              <a:off x="782726" y="855878"/>
              <a:ext cx="953770" cy="815340"/>
            </a:xfrm>
            <a:prstGeom prst="hexagon">
              <a:avLst/>
            </a:prstGeom>
            <a:solidFill>
              <a:srgbClr val="4F81BD">
                <a:lumMod val="40000"/>
                <a:lumOff val="60000"/>
              </a:srgbClr>
            </a:solidFill>
            <a:ln w="9525" cap="flat" cmpd="sng" algn="ctr">
              <a:noFill/>
              <a:prstDash val="solid"/>
            </a:ln>
            <a:effectLst>
              <a:outerShdw blurRad="40000" dist="23000" dir="5400000" rotWithShape="0">
                <a:srgbClr val="000000">
                  <a:alpha val="35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p>
              <a:pPr algn="ctr">
                <a:lnSpc>
                  <a:spcPts val="1560"/>
                </a:lnSpc>
              </a:pPr>
              <a:r>
                <a:rPr lang="zh-CN" altLang="en-US" b="1" kern="100" dirty="0">
                  <a:latin typeface="微软雅黑" panose="020B0503020204020204" pitchFamily="34" charset="-122"/>
                  <a:ea typeface="微软雅黑" panose="020B0503020204020204" pitchFamily="34" charset="-122"/>
                  <a:cs typeface="Times New Roman"/>
                </a:rPr>
                <a:t>师资队伍建设</a:t>
              </a:r>
              <a:endParaRPr lang="zh-CN" altLang="en-US" sz="900" kern="100" dirty="0">
                <a:latin typeface="微软雅黑" panose="020B0503020204020204" pitchFamily="34" charset="-122"/>
                <a:ea typeface="微软雅黑" panose="020B0503020204020204" pitchFamily="34" charset="-122"/>
                <a:cs typeface="Times New Roman"/>
              </a:endParaRPr>
            </a:p>
          </p:txBody>
        </p:sp>
      </p:grpSp>
      <p:sp>
        <p:nvSpPr>
          <p:cNvPr id="61" name="矩形 60"/>
          <p:cNvSpPr/>
          <p:nvPr/>
        </p:nvSpPr>
        <p:spPr>
          <a:xfrm>
            <a:off x="290072" y="4081636"/>
            <a:ext cx="2638421" cy="1198856"/>
          </a:xfrm>
          <a:prstGeom prst="rect">
            <a:avLst/>
          </a:prstGeom>
          <a:noFill/>
          <a:ln w="25400" cap="flat" cmpd="sng" algn="ctr">
            <a:solidFill>
              <a:srgbClr val="4F81BD"/>
            </a:solidFill>
            <a:prstDash val="solid"/>
          </a:ln>
          <a:effectLst/>
        </p:spPr>
        <p:txBody>
          <a:bodyPr lIns="71320" tIns="35660" rIns="71320" bIns="35660" rtlCol="0" anchor="ctr"/>
          <a:lstStyle/>
          <a:p>
            <a:pPr marL="133726" indent="-133726" defTabSz="713232">
              <a:lnSpc>
                <a:spcPct val="150000"/>
              </a:lnSpc>
              <a:buFont typeface="Wingdings" panose="05000000000000000000" pitchFamily="2" charset="2"/>
              <a:buChar char="Ø"/>
              <a:defRPr/>
            </a:pPr>
            <a:r>
              <a:rPr lang="zh-CN" altLang="en-US" sz="1200" kern="0" dirty="0">
                <a:solidFill>
                  <a:sysClr val="windowText" lastClr="000000"/>
                </a:solidFill>
                <a:latin typeface="微软雅黑" panose="020B0503020204020204" pitchFamily="34" charset="-122"/>
                <a:ea typeface="微软雅黑" panose="020B0503020204020204" pitchFamily="34" charset="-122"/>
              </a:rPr>
              <a:t>提升“双师型”教师能力，保证高质量师资队伍</a:t>
            </a:r>
            <a:endParaRPr lang="en-US" altLang="zh-CN" sz="1200" kern="0" dirty="0">
              <a:solidFill>
                <a:sysClr val="windowText" lastClr="000000"/>
              </a:solidFill>
              <a:latin typeface="微软雅黑" panose="020B0503020204020204" pitchFamily="34" charset="-122"/>
              <a:ea typeface="微软雅黑" panose="020B0503020204020204" pitchFamily="34" charset="-122"/>
            </a:endParaRPr>
          </a:p>
          <a:p>
            <a:pPr marL="133726" indent="-133726" defTabSz="713232">
              <a:lnSpc>
                <a:spcPct val="150000"/>
              </a:lnSpc>
              <a:buFont typeface="Wingdings" panose="05000000000000000000" pitchFamily="2" charset="2"/>
              <a:buChar char="Ø"/>
              <a:defRPr/>
            </a:pPr>
            <a:r>
              <a:rPr lang="zh-CN" altLang="en-US" sz="1200" kern="0" dirty="0">
                <a:solidFill>
                  <a:sysClr val="windowText" lastClr="000000"/>
                </a:solidFill>
                <a:latin typeface="微软雅黑" panose="020B0503020204020204" pitchFamily="34" charset="-122"/>
                <a:ea typeface="微软雅黑" panose="020B0503020204020204" pitchFamily="34" charset="-122"/>
              </a:rPr>
              <a:t>培养成绩优秀的学员作为师资补充体系，保障师资队伍持续发展</a:t>
            </a:r>
          </a:p>
        </p:txBody>
      </p:sp>
      <p:graphicFrame>
        <p:nvGraphicFramePr>
          <p:cNvPr id="62" name="表格 61"/>
          <p:cNvGraphicFramePr>
            <a:graphicFrameLocks noGrp="1"/>
          </p:cNvGraphicFramePr>
          <p:nvPr>
            <p:extLst>
              <p:ext uri="{D42A27DB-BD31-4B8C-83A1-F6EECF244321}">
                <p14:modId xmlns:p14="http://schemas.microsoft.com/office/powerpoint/2010/main" val="4249949134"/>
              </p:ext>
            </p:extLst>
          </p:nvPr>
        </p:nvGraphicFramePr>
        <p:xfrm>
          <a:off x="3138818" y="1549518"/>
          <a:ext cx="5904656" cy="3779035"/>
        </p:xfrm>
        <a:graphic>
          <a:graphicData uri="http://schemas.openxmlformats.org/drawingml/2006/table">
            <a:tbl>
              <a:tblPr firstRow="1" firstCol="1" bandRow="1"/>
              <a:tblGrid>
                <a:gridCol w="1152128">
                  <a:extLst>
                    <a:ext uri="{9D8B030D-6E8A-4147-A177-3AD203B41FA5}">
                      <a16:colId xmlns="" xmlns:a16="http://schemas.microsoft.com/office/drawing/2014/main" val="20000"/>
                    </a:ext>
                  </a:extLst>
                </a:gridCol>
                <a:gridCol w="4032448">
                  <a:extLst>
                    <a:ext uri="{9D8B030D-6E8A-4147-A177-3AD203B41FA5}">
                      <a16:colId xmlns="" xmlns:a16="http://schemas.microsoft.com/office/drawing/2014/main" val="20001"/>
                    </a:ext>
                  </a:extLst>
                </a:gridCol>
                <a:gridCol w="720080">
                  <a:extLst>
                    <a:ext uri="{9D8B030D-6E8A-4147-A177-3AD203B41FA5}">
                      <a16:colId xmlns="" xmlns:a16="http://schemas.microsoft.com/office/drawing/2014/main" val="20002"/>
                    </a:ext>
                  </a:extLst>
                </a:gridCol>
              </a:tblGrid>
              <a:tr h="36273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培训课程类别</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培训课程举例</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培训时长</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 xmlns:a16="http://schemas.microsoft.com/office/drawing/2014/main" val="10000"/>
                  </a:ext>
                </a:extLst>
              </a:tr>
              <a:tr h="77112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职业素养培训</a:t>
                      </a:r>
                    </a:p>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（通用培训）</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sz="1200" kern="100" dirty="0">
                          <a:effectLst/>
                          <a:latin typeface="微软雅黑" panose="020B0503020204020204" pitchFamily="34" charset="-122"/>
                          <a:ea typeface="微软雅黑" panose="020B0503020204020204" pitchFamily="34" charset="-122"/>
                        </a:rPr>
                        <a:t>职业教育心理学、职业教育改革发展现状与趋势、“互联网+X专业”人才培养模式的创新、“中国制造2025”与职业教育改革发展、提高教师职业素养经典案例分享、教师情绪压力管理</a:t>
                      </a:r>
                      <a:endParaRPr lang="zh-CN" sz="1200" kern="100" dirty="0">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700"/>
                        </a:lnSpc>
                        <a:spcAft>
                          <a:spcPts val="0"/>
                        </a:spcAft>
                      </a:pPr>
                      <a:r>
                        <a:rPr lang="zh-CN" sz="1200" kern="100" dirty="0">
                          <a:effectLst/>
                          <a:latin typeface="微软雅黑" panose="020B0503020204020204" pitchFamily="34" charset="-122"/>
                          <a:ea typeface="微软雅黑" panose="020B0503020204020204" pitchFamily="34" charset="-122"/>
                        </a:rPr>
                        <a:t>短期培训</a:t>
                      </a:r>
                      <a:endParaRPr lang="zh-CN" sz="1200" kern="100" dirty="0">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10001"/>
                  </a:ext>
                </a:extLst>
              </a:tr>
              <a:tr h="1481554">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教学技能培训</a:t>
                      </a:r>
                    </a:p>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（通用培训）</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sz="1200" kern="100" dirty="0">
                          <a:effectLst/>
                          <a:latin typeface="微软雅黑" panose="020B0503020204020204" pitchFamily="34" charset="-122"/>
                          <a:ea typeface="微软雅黑" panose="020B0503020204020204" pitchFamily="34" charset="-122"/>
                        </a:rPr>
                        <a:t>职业教育课程改革与课程开发、职业教育行动导向的教学法、现代教学媒体（课件）开发、信息化教学设计与课程整合、虚拟仿真实训系统、数字化教学资源库建设、精品课程建设与课程网站开发、理实一体化实训室建设、职业教育项目式教材开发、职业教育科研能力建设与提升、职业学校管理与人力资源开发、职业学校校园文化建设、职业学校德育课程建设</a:t>
                      </a:r>
                      <a:endParaRPr lang="zh-CN" sz="1200" kern="100" dirty="0">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700"/>
                        </a:lnSpc>
                        <a:spcAft>
                          <a:spcPts val="0"/>
                        </a:spcAft>
                      </a:pPr>
                      <a:r>
                        <a:rPr lang="zh-CN" sz="1200" kern="100" dirty="0">
                          <a:effectLst/>
                          <a:latin typeface="微软雅黑" panose="020B0503020204020204" pitchFamily="34" charset="-122"/>
                          <a:ea typeface="微软雅黑" panose="020B0503020204020204" pitchFamily="34" charset="-122"/>
                        </a:rPr>
                        <a:t>长期培训</a:t>
                      </a:r>
                      <a:endParaRPr lang="zh-CN" sz="1200" kern="100" dirty="0">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0002"/>
                  </a:ext>
                </a:extLst>
              </a:tr>
              <a:tr h="53975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专业课程培训</a:t>
                      </a:r>
                    </a:p>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（以创业教育为例）</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sz="1200" kern="100" dirty="0">
                          <a:effectLst/>
                          <a:latin typeface="微软雅黑" panose="020B0503020204020204" pitchFamily="34" charset="-122"/>
                          <a:ea typeface="微软雅黑" panose="020B0503020204020204" pitchFamily="34" charset="-122"/>
                        </a:rPr>
                        <a:t>小微企业创业经营管理、机会识别与项目选择、DMC创业导师、创业资本运作、如何组建创业精英团队</a:t>
                      </a:r>
                      <a:endParaRPr lang="zh-CN" sz="1200" kern="100" dirty="0">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700"/>
                        </a:lnSpc>
                        <a:spcAft>
                          <a:spcPts val="0"/>
                        </a:spcAft>
                      </a:pPr>
                      <a:r>
                        <a:rPr lang="zh-CN" sz="1200" kern="100" dirty="0">
                          <a:effectLst/>
                          <a:latin typeface="微软雅黑" panose="020B0503020204020204" pitchFamily="34" charset="-122"/>
                          <a:ea typeface="微软雅黑" panose="020B0503020204020204" pitchFamily="34" charset="-122"/>
                        </a:rPr>
                        <a:t>长期培训</a:t>
                      </a:r>
                      <a:endParaRPr lang="zh-CN" sz="1200" kern="100" dirty="0">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10003"/>
                  </a:ext>
                </a:extLst>
              </a:tr>
              <a:tr h="416893">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200" kern="100" dirty="0">
                          <a:solidFill>
                            <a:schemeClr val="bg1"/>
                          </a:solidFill>
                          <a:effectLst/>
                          <a:latin typeface="微软雅黑" panose="020B0503020204020204" pitchFamily="34" charset="-122"/>
                          <a:ea typeface="微软雅黑" panose="020B0503020204020204" pitchFamily="34" charset="-122"/>
                        </a:rPr>
                        <a:t>辅助研修</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lnSpc>
                          <a:spcPts val="1700"/>
                        </a:lnSpc>
                        <a:spcAft>
                          <a:spcPts val="0"/>
                        </a:spcAft>
                      </a:pPr>
                      <a:r>
                        <a:rPr lang="zh-CN" sz="1200" kern="100" dirty="0">
                          <a:effectLst/>
                          <a:latin typeface="微软雅黑" panose="020B0503020204020204" pitchFamily="34" charset="-122"/>
                          <a:ea typeface="微软雅黑" panose="020B0503020204020204" pitchFamily="34" charset="-122"/>
                        </a:rPr>
                        <a:t>德国双元制职业教育方法、探讨“教学工厂”和最新的管理理念、香港职业教育概况及营运模式</a:t>
                      </a:r>
                      <a:endParaRPr lang="zh-CN" sz="1200" kern="100" dirty="0">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700"/>
                        </a:lnSpc>
                        <a:spcAft>
                          <a:spcPts val="0"/>
                        </a:spcAft>
                      </a:pPr>
                      <a:r>
                        <a:rPr lang="zh-CN" sz="1200" kern="100" dirty="0">
                          <a:effectLst/>
                          <a:latin typeface="微软雅黑" panose="020B0503020204020204" pitchFamily="34" charset="-122"/>
                          <a:ea typeface="微软雅黑" panose="020B0503020204020204" pitchFamily="34" charset="-122"/>
                        </a:rPr>
                        <a:t>短期培训</a:t>
                      </a:r>
                      <a:endParaRPr lang="zh-CN" sz="1200" kern="100" dirty="0">
                        <a:effectLst/>
                        <a:latin typeface="微软雅黑" panose="020B0503020204020204" pitchFamily="34" charset="-122"/>
                        <a:ea typeface="微软雅黑" panose="020B0503020204020204" pitchFamily="34" charset="-122"/>
                        <a:cs typeface="Times New Roman"/>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0004"/>
                  </a:ext>
                </a:extLst>
              </a:tr>
            </a:tbl>
          </a:graphicData>
        </a:graphic>
      </p:graphicFrame>
      <p:sp>
        <p:nvSpPr>
          <p:cNvPr id="63" name="矩形 62"/>
          <p:cNvSpPr/>
          <p:nvPr/>
        </p:nvSpPr>
        <p:spPr>
          <a:xfrm>
            <a:off x="4807446" y="1157839"/>
            <a:ext cx="2606245" cy="318238"/>
          </a:xfrm>
          <a:prstGeom prst="rect">
            <a:avLst/>
          </a:prstGeom>
        </p:spPr>
        <p:txBody>
          <a:bodyPr wrap="none" lIns="71320" tIns="35660" rIns="71320" bIns="35660">
            <a:spAutoFit/>
          </a:bodyPr>
          <a:lstStyle/>
          <a:p>
            <a:pPr algn="ctr"/>
            <a:r>
              <a:rPr lang="zh-CN" altLang="zh-CN" sz="1600" b="1" dirty="0">
                <a:latin typeface="微软雅黑" panose="020B0503020204020204" pitchFamily="34" charset="-122"/>
                <a:ea typeface="微软雅黑" panose="020B0503020204020204" pitchFamily="34" charset="-122"/>
              </a:rPr>
              <a:t>教师培训</a:t>
            </a:r>
            <a:r>
              <a:rPr lang="zh-CN" altLang="zh-CN" sz="1600" b="1" dirty="0" smtClean="0">
                <a:latin typeface="微软雅黑" panose="020B0503020204020204" pitchFamily="34" charset="-122"/>
                <a:ea typeface="微软雅黑" panose="020B0503020204020204" pitchFamily="34" charset="-122"/>
              </a:rPr>
              <a:t>课程</a:t>
            </a:r>
            <a:r>
              <a:rPr lang="zh-CN" altLang="en-US" sz="1600" b="1" dirty="0" smtClean="0">
                <a:latin typeface="微软雅黑" panose="020B0503020204020204" pitchFamily="34" charset="-122"/>
                <a:ea typeface="微软雅黑" panose="020B0503020204020204" pitchFamily="34" charset="-122"/>
              </a:rPr>
              <a:t>（部分</a:t>
            </a:r>
            <a:r>
              <a:rPr lang="zh-CN" altLang="zh-CN" sz="1600" b="1" dirty="0" smtClean="0">
                <a:latin typeface="微软雅黑" panose="020B0503020204020204" pitchFamily="34" charset="-122"/>
                <a:ea typeface="微软雅黑" panose="020B0503020204020204" pitchFamily="34" charset="-122"/>
              </a:rPr>
              <a:t>举例</a:t>
            </a:r>
            <a:r>
              <a:rPr lang="zh-CN" altLang="en-US" sz="1600" b="1"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22" name="矩形 21"/>
          <p:cNvSpPr/>
          <p:nvPr/>
        </p:nvSpPr>
        <p:spPr>
          <a:xfrm>
            <a:off x="-228478" y="481236"/>
            <a:ext cx="2568230" cy="458904"/>
          </a:xfrm>
          <a:prstGeom prst="rect">
            <a:avLst/>
          </a:prstGeom>
        </p:spPr>
        <p:txBody>
          <a:bodyPr wrap="square" lIns="91436" tIns="45718" rIns="91436" bIns="45718">
            <a:spAutoFit/>
          </a:bodyPr>
          <a:lstStyle/>
          <a:p>
            <a:pPr indent="355586">
              <a:lnSpc>
                <a:spcPct val="150000"/>
              </a:lnSpc>
            </a:pP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师资培训提升</a:t>
            </a:r>
            <a:endParaRPr lang="zh-CN" altLang="en-US" b="1" dirty="0">
              <a:latin typeface="微软雅黑" pitchFamily="34" charset="-122"/>
              <a:ea typeface="微软雅黑" pitchFamily="34" charset="-122"/>
            </a:endParaRPr>
          </a:p>
        </p:txBody>
      </p:sp>
      <p:sp>
        <p:nvSpPr>
          <p:cNvPr id="24"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20</a:t>
            </a:r>
            <a:endParaRPr lang="zh-CN" altLang="en-US" sz="1200" b="1" dirty="0">
              <a:solidFill>
                <a:prstClr val="white"/>
              </a:solidFill>
            </a:endParaRPr>
          </a:p>
        </p:txBody>
      </p:sp>
    </p:spTree>
    <p:extLst>
      <p:ext uri="{BB962C8B-B14F-4D97-AF65-F5344CB8AC3E}">
        <p14:creationId xmlns:p14="http://schemas.microsoft.com/office/powerpoint/2010/main" val="189070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326313" y="337344"/>
            <a:ext cx="74221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84920" y="1204896"/>
            <a:ext cx="8064895" cy="718351"/>
          </a:xfrm>
          <a:prstGeom prst="rect">
            <a:avLst/>
          </a:prstGeom>
        </p:spPr>
        <p:txBody>
          <a:bodyPr wrap="square" lIns="71323" tIns="35662" rIns="71323" bIns="35662">
            <a:spAutoFit/>
          </a:bodyPr>
          <a:lstStyle/>
          <a:p>
            <a:pPr defTabSz="713232">
              <a:lnSpc>
                <a:spcPct val="150000"/>
              </a:lnSpc>
              <a:defRPr/>
            </a:pPr>
            <a:r>
              <a:rPr lang="zh-CN" altLang="en-US" sz="1400" kern="0" dirty="0" smtClean="0">
                <a:solidFill>
                  <a:sysClr val="windowText" lastClr="000000"/>
                </a:solidFill>
                <a:latin typeface="微软雅黑" pitchFamily="34" charset="-122"/>
                <a:ea typeface="微软雅黑" pitchFamily="34" charset="-122"/>
              </a:rPr>
              <a:t>     国</a:t>
            </a:r>
            <a:r>
              <a:rPr lang="zh-CN" altLang="en-US" sz="1400" kern="0" dirty="0">
                <a:solidFill>
                  <a:sysClr val="windowText" lastClr="000000"/>
                </a:solidFill>
                <a:latin typeface="微软雅黑" pitchFamily="34" charset="-122"/>
                <a:ea typeface="微软雅黑" pitchFamily="34" charset="-122"/>
              </a:rPr>
              <a:t>泰安还可针对高职院校管理人员进行专项培训，</a:t>
            </a:r>
            <a:r>
              <a:rPr lang="zh-CN" altLang="zh-CN" sz="1400" kern="0" dirty="0">
                <a:solidFill>
                  <a:sysClr val="windowText" lastClr="000000"/>
                </a:solidFill>
                <a:latin typeface="微软雅黑" pitchFamily="34" charset="-122"/>
                <a:ea typeface="微软雅黑" pitchFamily="34" charset="-122"/>
              </a:rPr>
              <a:t>重点提升</a:t>
            </a:r>
            <a:r>
              <a:rPr lang="zh-CN" altLang="en-US" sz="1400" kern="0" dirty="0">
                <a:solidFill>
                  <a:sysClr val="windowText" lastClr="000000"/>
                </a:solidFill>
                <a:latin typeface="微软雅黑" pitchFamily="34" charset="-122"/>
                <a:ea typeface="微软雅黑" pitchFamily="34" charset="-122"/>
              </a:rPr>
              <a:t>院校管理人员</a:t>
            </a:r>
            <a:r>
              <a:rPr lang="zh-CN" altLang="zh-CN" sz="1400" b="1" kern="0" dirty="0">
                <a:solidFill>
                  <a:srgbClr val="1F497D">
                    <a:lumMod val="60000"/>
                    <a:lumOff val="40000"/>
                  </a:srgbClr>
                </a:solidFill>
                <a:latin typeface="微软雅黑" pitchFamily="34" charset="-122"/>
                <a:ea typeface="微软雅黑" pitchFamily="34" charset="-122"/>
              </a:rPr>
              <a:t>改革创新意识、决策领导能力、依法办学</a:t>
            </a:r>
            <a:r>
              <a:rPr lang="zh-CN" altLang="zh-CN" sz="1400" kern="0" dirty="0">
                <a:solidFill>
                  <a:sysClr val="windowText" lastClr="000000"/>
                </a:solidFill>
                <a:latin typeface="微软雅黑" pitchFamily="34" charset="-122"/>
                <a:ea typeface="微软雅黑" pitchFamily="34" charset="-122"/>
              </a:rPr>
              <a:t>和</a:t>
            </a:r>
            <a:r>
              <a:rPr lang="zh-CN" altLang="zh-CN" sz="1400" b="1" kern="0" dirty="0">
                <a:solidFill>
                  <a:srgbClr val="1F497D">
                    <a:lumMod val="60000"/>
                    <a:lumOff val="40000"/>
                  </a:srgbClr>
                </a:solidFill>
                <a:latin typeface="微软雅黑" pitchFamily="34" charset="-122"/>
                <a:ea typeface="微软雅黑" pitchFamily="34" charset="-122"/>
              </a:rPr>
              <a:t>治校能力</a:t>
            </a:r>
            <a:r>
              <a:rPr lang="zh-CN" altLang="zh-CN" sz="1400" kern="0" dirty="0">
                <a:solidFill>
                  <a:sysClr val="windowText" lastClr="000000"/>
                </a:solidFill>
                <a:latin typeface="微软雅黑" pitchFamily="34" charset="-122"/>
                <a:ea typeface="微软雅黑" pitchFamily="34" charset="-122"/>
              </a:rPr>
              <a:t>，培养具有较高知名度、精通现代学校治理的</a:t>
            </a:r>
            <a:r>
              <a:rPr lang="zh-CN" altLang="zh-CN" sz="1400" b="1" kern="0" dirty="0">
                <a:solidFill>
                  <a:srgbClr val="1F497D">
                    <a:lumMod val="60000"/>
                    <a:lumOff val="40000"/>
                  </a:srgbClr>
                </a:solidFill>
                <a:latin typeface="微软雅黑" pitchFamily="34" charset="-122"/>
                <a:ea typeface="微软雅黑" pitchFamily="34" charset="-122"/>
              </a:rPr>
              <a:t>“教育家”型</a:t>
            </a:r>
            <a:r>
              <a:rPr lang="zh-CN" altLang="en-US" sz="1400" b="1" kern="0" dirty="0">
                <a:solidFill>
                  <a:srgbClr val="1F497D">
                    <a:lumMod val="60000"/>
                    <a:lumOff val="40000"/>
                  </a:srgbClr>
                </a:solidFill>
                <a:latin typeface="微软雅黑" pitchFamily="34" charset="-122"/>
                <a:ea typeface="微软雅黑" pitchFamily="34" charset="-122"/>
              </a:rPr>
              <a:t>管理人员</a:t>
            </a:r>
            <a:r>
              <a:rPr lang="zh-CN" altLang="zh-CN" sz="1400" kern="0" dirty="0">
                <a:solidFill>
                  <a:sysClr val="windowText" lastClr="000000"/>
                </a:solidFill>
                <a:latin typeface="微软雅黑" pitchFamily="34" charset="-122"/>
                <a:ea typeface="微软雅黑" pitchFamily="34" charset="-122"/>
              </a:rPr>
              <a:t>。</a:t>
            </a:r>
          </a:p>
        </p:txBody>
      </p:sp>
      <p:sp>
        <p:nvSpPr>
          <p:cNvPr id="44" name="TextBox 43"/>
          <p:cNvSpPr txBox="1"/>
          <p:nvPr/>
        </p:nvSpPr>
        <p:spPr>
          <a:xfrm>
            <a:off x="1265401" y="2353444"/>
            <a:ext cx="390260" cy="2592289"/>
          </a:xfrm>
          <a:prstGeom prst="rect">
            <a:avLst/>
          </a:prstGeom>
          <a:solidFill>
            <a:srgbClr val="1F497D">
              <a:lumMod val="60000"/>
              <a:lumOff val="40000"/>
            </a:srgbClr>
          </a:solidFill>
        </p:spPr>
        <p:txBody>
          <a:bodyPr vert="eaVert" wrap="square" lIns="71323" tIns="35662" rIns="71323" bIns="35662" rtlCol="0" anchor="ctr">
            <a:spAutoFit/>
          </a:bodyPr>
          <a:lstStyle/>
          <a:p>
            <a:pPr algn="ctr" defTabSz="713232">
              <a:defRPr/>
            </a:pPr>
            <a:r>
              <a:rPr lang="zh-CN" altLang="en-US" sz="1600" b="1" kern="0" dirty="0" smtClean="0">
                <a:solidFill>
                  <a:sysClr val="window" lastClr="FFFFFF"/>
                </a:solidFill>
                <a:latin typeface="微软雅黑" pitchFamily="34" charset="-122"/>
                <a:ea typeface="微软雅黑" pitchFamily="34" charset="-122"/>
              </a:rPr>
              <a:t>具体</a:t>
            </a:r>
            <a:r>
              <a:rPr lang="zh-CN" altLang="en-US" sz="1600" b="1" kern="0" dirty="0">
                <a:solidFill>
                  <a:sysClr val="window" lastClr="FFFFFF"/>
                </a:solidFill>
                <a:latin typeface="微软雅黑" pitchFamily="34" charset="-122"/>
                <a:ea typeface="微软雅黑" pitchFamily="34" charset="-122"/>
              </a:rPr>
              <a:t>培训项目（供参考）</a:t>
            </a:r>
          </a:p>
        </p:txBody>
      </p:sp>
      <p:sp>
        <p:nvSpPr>
          <p:cNvPr id="46" name="矩形 45"/>
          <p:cNvSpPr/>
          <p:nvPr/>
        </p:nvSpPr>
        <p:spPr>
          <a:xfrm>
            <a:off x="1779453" y="1993404"/>
            <a:ext cx="6320939" cy="3567336"/>
          </a:xfrm>
          <a:prstGeom prst="rect">
            <a:avLst/>
          </a:prstGeom>
        </p:spPr>
        <p:txBody>
          <a:bodyPr wrap="square" lIns="71323" tIns="35662" rIns="71323" bIns="35662">
            <a:spAutoFit/>
          </a:bodyPr>
          <a:lstStyle/>
          <a:p>
            <a:pPr marL="222885" indent="-222885">
              <a:lnSpc>
                <a:spcPts val="2500"/>
              </a:lnSpc>
              <a:buFont typeface="Wingdings" pitchFamily="2" charset="2"/>
              <a:buChar char="Ø"/>
            </a:pPr>
            <a:r>
              <a:rPr lang="zh-CN" altLang="en-US" sz="1400" dirty="0">
                <a:latin typeface="微软雅黑" pitchFamily="34" charset="-122"/>
                <a:ea typeface="微软雅黑" pitchFamily="34" charset="-122"/>
              </a:rPr>
              <a:t>高职院校</a:t>
            </a:r>
            <a:r>
              <a:rPr lang="zh-CN" altLang="zh-CN" sz="1400" dirty="0">
                <a:latin typeface="微软雅黑" pitchFamily="34" charset="-122"/>
                <a:ea typeface="微软雅黑" pitchFamily="34" charset="-122"/>
              </a:rPr>
              <a:t>办学政策解读：目标、任务、实现形式、治理结构与运行机制；</a:t>
            </a:r>
          </a:p>
          <a:p>
            <a:pPr marL="222885" indent="-222885">
              <a:lnSpc>
                <a:spcPts val="2500"/>
              </a:lnSpc>
              <a:buFont typeface="Wingdings" pitchFamily="2" charset="2"/>
              <a:buChar char="Ø"/>
            </a:pPr>
            <a:r>
              <a:rPr lang="zh-CN" altLang="zh-CN" sz="1400" dirty="0">
                <a:latin typeface="微软雅黑" pitchFamily="34" charset="-122"/>
                <a:ea typeface="微软雅黑" pitchFamily="34" charset="-122"/>
              </a:rPr>
              <a:t>产教融合、校企合作，推进</a:t>
            </a:r>
            <a:r>
              <a:rPr lang="zh-CN" altLang="en-US" sz="1400" dirty="0">
                <a:latin typeface="微软雅黑" pitchFamily="34" charset="-122"/>
                <a:ea typeface="微软雅黑" pitchFamily="34" charset="-122"/>
              </a:rPr>
              <a:t>高等职业</a:t>
            </a:r>
            <a:r>
              <a:rPr lang="zh-CN" altLang="zh-CN" sz="1400" dirty="0">
                <a:latin typeface="微软雅黑" pitchFamily="34" charset="-122"/>
                <a:ea typeface="微软雅黑" pitchFamily="34" charset="-122"/>
              </a:rPr>
              <a:t>教育新发展；</a:t>
            </a:r>
          </a:p>
          <a:p>
            <a:pPr marL="222885" indent="-222885">
              <a:lnSpc>
                <a:spcPts val="2500"/>
              </a:lnSpc>
              <a:buFont typeface="Wingdings" pitchFamily="2" charset="2"/>
              <a:buChar char="Ø"/>
            </a:pPr>
            <a:r>
              <a:rPr lang="zh-CN" altLang="zh-CN" sz="1400" dirty="0">
                <a:latin typeface="微软雅黑" pitchFamily="34" charset="-122"/>
                <a:ea typeface="微软雅黑" pitchFamily="34" charset="-122"/>
              </a:rPr>
              <a:t>优化学校内部治理，推动学校现代</a:t>
            </a:r>
            <a:r>
              <a:rPr lang="zh-CN" altLang="en-US" sz="1400" dirty="0">
                <a:latin typeface="微软雅黑" pitchFamily="34" charset="-122"/>
                <a:ea typeface="微软雅黑" pitchFamily="34" charset="-122"/>
              </a:rPr>
              <a:t>化建设</a:t>
            </a:r>
            <a:r>
              <a:rPr lang="zh-CN" altLang="zh-CN" sz="1400" dirty="0">
                <a:latin typeface="微软雅黑" pitchFamily="34" charset="-122"/>
                <a:ea typeface="微软雅黑" pitchFamily="34" charset="-122"/>
              </a:rPr>
              <a:t>；</a:t>
            </a:r>
          </a:p>
          <a:p>
            <a:pPr marL="222885" indent="-222885">
              <a:lnSpc>
                <a:spcPts val="2500"/>
              </a:lnSpc>
              <a:buFont typeface="Wingdings" pitchFamily="2" charset="2"/>
              <a:buChar char="Ø"/>
            </a:pPr>
            <a:r>
              <a:rPr lang="zh-CN" altLang="zh-CN" sz="1400" dirty="0">
                <a:latin typeface="微软雅黑" pitchFamily="34" charset="-122"/>
                <a:ea typeface="微软雅黑" pitchFamily="34" charset="-122"/>
              </a:rPr>
              <a:t>基于共享理念和品牌效应的专业设置与建设；</a:t>
            </a:r>
          </a:p>
          <a:p>
            <a:pPr marL="222885" indent="-222885">
              <a:lnSpc>
                <a:spcPts val="2500"/>
              </a:lnSpc>
              <a:buFont typeface="Wingdings" pitchFamily="2" charset="2"/>
              <a:buChar char="Ø"/>
            </a:pPr>
            <a:r>
              <a:rPr lang="zh-CN" altLang="zh-CN" sz="1400" dirty="0">
                <a:latin typeface="微软雅黑" pitchFamily="34" charset="-122"/>
                <a:ea typeface="微软雅黑" pitchFamily="34" charset="-122"/>
              </a:rPr>
              <a:t>实施教师能力提升与考核评价的系统化工程；</a:t>
            </a:r>
          </a:p>
          <a:p>
            <a:pPr marL="222885" indent="-222885">
              <a:lnSpc>
                <a:spcPts val="2500"/>
              </a:lnSpc>
              <a:buFont typeface="Wingdings" pitchFamily="2" charset="2"/>
              <a:buChar char="Ø"/>
            </a:pPr>
            <a:r>
              <a:rPr lang="zh-CN" altLang="en-US" sz="1400" dirty="0">
                <a:latin typeface="微软雅黑" pitchFamily="34" charset="-122"/>
                <a:ea typeface="微软雅黑" pitchFamily="34" charset="-122"/>
              </a:rPr>
              <a:t>高职</a:t>
            </a:r>
            <a:r>
              <a:rPr lang="zh-CN" altLang="zh-CN" sz="1400" dirty="0">
                <a:latin typeface="微软雅黑" pitchFamily="34" charset="-122"/>
                <a:ea typeface="微软雅黑" pitchFamily="34" charset="-122"/>
              </a:rPr>
              <a:t>院校</a:t>
            </a:r>
            <a:r>
              <a:rPr lang="zh-CN" altLang="en-US" sz="1400" dirty="0">
                <a:latin typeface="微软雅黑" pitchFamily="34" charset="-122"/>
                <a:ea typeface="微软雅黑" pitchFamily="34" charset="-122"/>
              </a:rPr>
              <a:t>管理人员</a:t>
            </a:r>
            <a:r>
              <a:rPr lang="zh-CN" altLang="zh-CN" sz="1400" dirty="0">
                <a:latin typeface="微软雅黑" pitchFamily="34" charset="-122"/>
                <a:ea typeface="微软雅黑" pitchFamily="34" charset="-122"/>
              </a:rPr>
              <a:t>办学能力六要素分析与评价；</a:t>
            </a:r>
          </a:p>
          <a:p>
            <a:pPr marL="222885" indent="-222885">
              <a:lnSpc>
                <a:spcPts val="2500"/>
              </a:lnSpc>
              <a:buFont typeface="Wingdings" pitchFamily="2" charset="2"/>
              <a:buChar char="Ø"/>
            </a:pPr>
            <a:r>
              <a:rPr lang="zh-CN" altLang="en-US" sz="1400" dirty="0">
                <a:latin typeface="微软雅黑" pitchFamily="34" charset="-122"/>
                <a:ea typeface="微软雅黑" pitchFamily="34" charset="-122"/>
              </a:rPr>
              <a:t>高职</a:t>
            </a:r>
            <a:r>
              <a:rPr lang="zh-CN" altLang="zh-CN" sz="1400" dirty="0">
                <a:latin typeface="微软雅黑" pitchFamily="34" charset="-122"/>
                <a:ea typeface="微软雅黑" pitchFamily="34" charset="-122"/>
              </a:rPr>
              <a:t>院校管理能力提升路径分析</a:t>
            </a:r>
            <a:r>
              <a:rPr lang="zh-CN" altLang="en-US" sz="1400" dirty="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marL="222885" indent="-222885">
              <a:lnSpc>
                <a:spcPts val="2500"/>
              </a:lnSpc>
              <a:buFont typeface="Wingdings" pitchFamily="2" charset="2"/>
              <a:buChar char="Ø"/>
            </a:pPr>
            <a:r>
              <a:rPr lang="zh-CN" altLang="en-US" sz="1400" dirty="0">
                <a:latin typeface="微软雅黑" pitchFamily="34" charset="-122"/>
                <a:ea typeface="微软雅黑" pitchFamily="34" charset="-122"/>
              </a:rPr>
              <a:t>高职院校“四化”管理（系统化、规范化、精细化、信息化）；</a:t>
            </a:r>
          </a:p>
          <a:p>
            <a:pPr marL="222885" indent="-222885">
              <a:lnSpc>
                <a:spcPts val="2500"/>
              </a:lnSpc>
              <a:buFont typeface="Wingdings" pitchFamily="2" charset="2"/>
              <a:buChar char="Ø"/>
            </a:pPr>
            <a:r>
              <a:rPr lang="zh-CN" altLang="en-US" sz="1400" dirty="0">
                <a:latin typeface="微软雅黑" pitchFamily="34" charset="-122"/>
                <a:ea typeface="微软雅黑" pitchFamily="34" charset="-122"/>
              </a:rPr>
              <a:t>高职院校竞争力提升、品牌建设；</a:t>
            </a:r>
          </a:p>
          <a:p>
            <a:pPr marL="222885" indent="-222885">
              <a:lnSpc>
                <a:spcPts val="2500"/>
              </a:lnSpc>
              <a:buFont typeface="Wingdings" pitchFamily="2" charset="2"/>
              <a:buChar char="Ø"/>
            </a:pPr>
            <a:r>
              <a:rPr lang="zh-CN" altLang="en-US" sz="1400" dirty="0">
                <a:latin typeface="微软雅黑" pitchFamily="34" charset="-122"/>
                <a:ea typeface="微软雅黑" pitchFamily="34" charset="-122"/>
              </a:rPr>
              <a:t>创新高职院校办学模式、人才培养模式等；管理经验分享及案例分析；</a:t>
            </a:r>
            <a:endParaRPr lang="en-US" altLang="zh-CN" sz="1400" dirty="0">
              <a:latin typeface="微软雅黑" pitchFamily="34" charset="-122"/>
              <a:ea typeface="微软雅黑" pitchFamily="34" charset="-122"/>
            </a:endParaRPr>
          </a:p>
          <a:p>
            <a:pPr marL="222885" indent="-222885">
              <a:lnSpc>
                <a:spcPts val="2500"/>
              </a:lnSpc>
              <a:buFont typeface="Wingdings" pitchFamily="2" charset="2"/>
              <a:buChar char="Ø"/>
            </a:pPr>
            <a:r>
              <a:rPr lang="en-US" altLang="zh-CN" sz="1400" dirty="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12" name="矩形 11"/>
          <p:cNvSpPr/>
          <p:nvPr/>
        </p:nvSpPr>
        <p:spPr>
          <a:xfrm>
            <a:off x="-252536" y="481236"/>
            <a:ext cx="2880321"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管理培训服务</a:t>
            </a:r>
            <a:endParaRPr lang="zh-CN" altLang="en-US" b="1" dirty="0">
              <a:latin typeface="微软雅黑" pitchFamily="34" charset="-122"/>
              <a:ea typeface="微软雅黑" pitchFamily="34" charset="-122"/>
            </a:endParaRPr>
          </a:p>
        </p:txBody>
      </p:sp>
      <p:sp>
        <p:nvSpPr>
          <p:cNvPr id="16"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21</a:t>
            </a:r>
            <a:endParaRPr lang="zh-CN" altLang="en-US" sz="1200" b="1" dirty="0">
              <a:solidFill>
                <a:prstClr val="white"/>
              </a:solidFill>
            </a:endParaRPr>
          </a:p>
        </p:txBody>
      </p:sp>
    </p:spTree>
    <p:extLst>
      <p:ext uri="{BB962C8B-B14F-4D97-AF65-F5344CB8AC3E}">
        <p14:creationId xmlns:p14="http://schemas.microsoft.com/office/powerpoint/2010/main" val="1267288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83999" y="1376140"/>
            <a:ext cx="7460409" cy="3209552"/>
            <a:chOff x="783999" y="1376140"/>
            <a:chExt cx="7460409" cy="3209552"/>
          </a:xfrm>
        </p:grpSpPr>
        <p:sp>
          <p:nvSpPr>
            <p:cNvPr id="12" name="矩形 11"/>
            <p:cNvSpPr/>
            <p:nvPr/>
          </p:nvSpPr>
          <p:spPr>
            <a:xfrm>
              <a:off x="783999" y="3253692"/>
              <a:ext cx="1584000" cy="1332000"/>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TextBox 12"/>
            <p:cNvSpPr txBox="1"/>
            <p:nvPr/>
          </p:nvSpPr>
          <p:spPr>
            <a:xfrm>
              <a:off x="975102" y="2381693"/>
              <a:ext cx="1242336" cy="523220"/>
            </a:xfrm>
            <a:prstGeom prst="rect">
              <a:avLst/>
            </a:prstGeom>
            <a:solidFill>
              <a:schemeClr val="tx2">
                <a:lumMod val="60000"/>
                <a:lumOff val="40000"/>
              </a:schemeClr>
            </a:solidFill>
          </p:spPr>
          <p:txBody>
            <a:bodyPr wrap="square" rtlCol="0">
              <a:spAutoFit/>
            </a:bodyPr>
            <a:lstStyle/>
            <a:p>
              <a:pPr algn="ctr"/>
              <a:r>
                <a:rPr lang="zh-CN" altLang="en-US" sz="1400" dirty="0">
                  <a:solidFill>
                    <a:schemeClr val="bg1"/>
                  </a:solidFill>
                  <a:latin typeface="微软雅黑" pitchFamily="34" charset="-122"/>
                  <a:ea typeface="微软雅黑" pitchFamily="34" charset="-122"/>
                </a:rPr>
                <a:t>专业实践能力</a:t>
              </a:r>
              <a:r>
                <a:rPr lang="zh-CN" altLang="en-US" sz="1400" dirty="0" smtClean="0">
                  <a:solidFill>
                    <a:schemeClr val="bg1"/>
                  </a:solidFill>
                  <a:latin typeface="微软雅黑" pitchFamily="34" charset="-122"/>
                  <a:ea typeface="微软雅黑" pitchFamily="34" charset="-122"/>
                </a:rPr>
                <a:t>培养</a:t>
              </a:r>
              <a:r>
                <a:rPr lang="zh-CN" altLang="en-US" sz="1400" dirty="0">
                  <a:solidFill>
                    <a:schemeClr val="bg1"/>
                  </a:solidFill>
                  <a:latin typeface="微软雅黑" pitchFamily="34" charset="-122"/>
                  <a:ea typeface="微软雅黑" pitchFamily="34" charset="-122"/>
                </a:rPr>
                <a:t>平台</a:t>
              </a:r>
            </a:p>
          </p:txBody>
        </p:sp>
        <p:sp>
          <p:nvSpPr>
            <p:cNvPr id="14" name="TextBox 13"/>
            <p:cNvSpPr txBox="1"/>
            <p:nvPr/>
          </p:nvSpPr>
          <p:spPr>
            <a:xfrm>
              <a:off x="7120703" y="2381693"/>
              <a:ext cx="1123705" cy="523220"/>
            </a:xfrm>
            <a:prstGeom prst="rect">
              <a:avLst/>
            </a:prstGeom>
            <a:solidFill>
              <a:schemeClr val="tx2">
                <a:lumMod val="60000"/>
                <a:lumOff val="40000"/>
              </a:schemeClr>
            </a:solid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专业文化</a:t>
              </a:r>
              <a:r>
                <a:rPr lang="zh-CN" altLang="en-US" sz="1400" dirty="0">
                  <a:solidFill>
                    <a:schemeClr val="bg1"/>
                  </a:solidFill>
                  <a:latin typeface="微软雅黑" pitchFamily="34" charset="-122"/>
                  <a:ea typeface="微软雅黑" pitchFamily="34" charset="-122"/>
                </a:rPr>
                <a:t>育人</a:t>
              </a:r>
              <a:r>
                <a:rPr lang="zh-CN" altLang="en-US" sz="1400" dirty="0" smtClean="0">
                  <a:solidFill>
                    <a:schemeClr val="bg1"/>
                  </a:solidFill>
                  <a:latin typeface="微软雅黑" pitchFamily="34" charset="-122"/>
                  <a:ea typeface="微软雅黑" pitchFamily="34" charset="-122"/>
                </a:rPr>
                <a:t>教育</a:t>
              </a:r>
              <a:r>
                <a:rPr lang="zh-CN" altLang="en-US" sz="1400" dirty="0">
                  <a:solidFill>
                    <a:schemeClr val="bg1"/>
                  </a:solidFill>
                  <a:latin typeface="微软雅黑" pitchFamily="34" charset="-122"/>
                  <a:ea typeface="微软雅黑" pitchFamily="34" charset="-122"/>
                </a:rPr>
                <a:t>平台</a:t>
              </a:r>
            </a:p>
          </p:txBody>
        </p:sp>
        <p:sp>
          <p:nvSpPr>
            <p:cNvPr id="15" name="TextBox 14"/>
            <p:cNvSpPr txBox="1"/>
            <p:nvPr/>
          </p:nvSpPr>
          <p:spPr>
            <a:xfrm>
              <a:off x="4132360" y="2381693"/>
              <a:ext cx="1333694" cy="523220"/>
            </a:xfrm>
            <a:prstGeom prst="rect">
              <a:avLst/>
            </a:prstGeom>
            <a:solidFill>
              <a:schemeClr val="tx2">
                <a:lumMod val="60000"/>
                <a:lumOff val="40000"/>
              </a:schemeClr>
            </a:solid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创新创业实践教育</a:t>
              </a:r>
              <a:r>
                <a:rPr lang="zh-CN" altLang="en-US" sz="1400" dirty="0">
                  <a:solidFill>
                    <a:schemeClr val="bg1"/>
                  </a:solidFill>
                  <a:latin typeface="微软雅黑" pitchFamily="34" charset="-122"/>
                  <a:ea typeface="微软雅黑" pitchFamily="34" charset="-122"/>
                </a:rPr>
                <a:t>平台</a:t>
              </a:r>
            </a:p>
          </p:txBody>
        </p:sp>
        <p:sp>
          <p:nvSpPr>
            <p:cNvPr id="16" name="TextBox 15"/>
            <p:cNvSpPr txBox="1"/>
            <p:nvPr/>
          </p:nvSpPr>
          <p:spPr>
            <a:xfrm>
              <a:off x="2460876" y="2381693"/>
              <a:ext cx="1440000" cy="523220"/>
            </a:xfrm>
            <a:prstGeom prst="rect">
              <a:avLst/>
            </a:prstGeom>
            <a:solidFill>
              <a:schemeClr val="tx2">
                <a:lumMod val="60000"/>
                <a:lumOff val="40000"/>
              </a:schemeClr>
            </a:solid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技术技能积累与社会服务</a:t>
              </a:r>
              <a:r>
                <a:rPr lang="zh-CN" altLang="en-US" sz="1400" dirty="0">
                  <a:solidFill>
                    <a:schemeClr val="bg1"/>
                  </a:solidFill>
                  <a:latin typeface="微软雅黑" pitchFamily="34" charset="-122"/>
                  <a:ea typeface="微软雅黑" pitchFamily="34" charset="-122"/>
                </a:rPr>
                <a:t>平台</a:t>
              </a:r>
            </a:p>
          </p:txBody>
        </p:sp>
        <p:sp>
          <p:nvSpPr>
            <p:cNvPr id="17" name="TextBox 16"/>
            <p:cNvSpPr txBox="1"/>
            <p:nvPr/>
          </p:nvSpPr>
          <p:spPr>
            <a:xfrm>
              <a:off x="2440183" y="1376140"/>
              <a:ext cx="4860577" cy="369332"/>
            </a:xfrm>
            <a:prstGeom prst="rect">
              <a:avLst/>
            </a:prstGeom>
            <a:solidFill>
              <a:srgbClr val="00B0F0"/>
            </a:solidFill>
          </p:spPr>
          <p:txBody>
            <a:bodyPr wrap="square" rtlCol="0">
              <a:spAutoFit/>
            </a:bodyPr>
            <a:lstStyle/>
            <a:p>
              <a:pPr algn="ctr"/>
              <a:r>
                <a:rPr lang="zh-CN" altLang="en-US" b="1" dirty="0" smtClean="0">
                  <a:solidFill>
                    <a:schemeClr val="bg1"/>
                  </a:solidFill>
                  <a:latin typeface="微软雅黑" pitchFamily="34" charset="-122"/>
                  <a:ea typeface="微软雅黑" pitchFamily="34" charset="-122"/>
                </a:rPr>
                <a:t>职业院校高技能人才培养与创研基地</a:t>
              </a:r>
              <a:endParaRPr lang="zh-CN" altLang="en-US" b="1" dirty="0">
                <a:solidFill>
                  <a:schemeClr val="bg1"/>
                </a:solidFill>
                <a:latin typeface="微软雅黑" pitchFamily="34" charset="-122"/>
                <a:ea typeface="微软雅黑" pitchFamily="34" charset="-122"/>
              </a:endParaRPr>
            </a:p>
          </p:txBody>
        </p:sp>
        <p:cxnSp>
          <p:nvCxnSpPr>
            <p:cNvPr id="18" name="直接连接符 17"/>
            <p:cNvCxnSpPr/>
            <p:nvPr/>
          </p:nvCxnSpPr>
          <p:spPr>
            <a:xfrm>
              <a:off x="1582274" y="2061108"/>
              <a:ext cx="6087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582274" y="2061108"/>
              <a:ext cx="0" cy="320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182014" y="2061108"/>
              <a:ext cx="0" cy="320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712932" y="2061108"/>
              <a:ext cx="0" cy="320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328615" y="2070440"/>
              <a:ext cx="0" cy="320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670206" y="2070440"/>
              <a:ext cx="0" cy="320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712932" y="1750865"/>
              <a:ext cx="0" cy="320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MH_Other_8"/>
            <p:cNvCxnSpPr>
              <a:cxnSpLocks noChangeShapeType="1"/>
            </p:cNvCxnSpPr>
            <p:nvPr>
              <p:custDataLst>
                <p:tags r:id="rId1"/>
              </p:custDataLst>
            </p:nvPr>
          </p:nvCxnSpPr>
          <p:spPr bwMode="auto">
            <a:xfrm>
              <a:off x="1308593" y="3343448"/>
              <a:ext cx="101878" cy="0"/>
            </a:xfrm>
            <a:prstGeom prst="line">
              <a:avLst/>
            </a:prstGeom>
            <a:noFill/>
            <a:ln w="12700" algn="ctr">
              <a:solidFill>
                <a:schemeClr val="accent5"/>
              </a:solidFill>
              <a:round/>
              <a:headEnd/>
              <a:tailEnd/>
            </a:ln>
            <a:extLst>
              <a:ext uri="{909E8E84-426E-40DD-AFC4-6F175D3DCCD1}">
                <a14:hiddenFill xmlns:a14="http://schemas.microsoft.com/office/drawing/2010/main">
                  <a:noFill/>
                </a14:hiddenFill>
              </a:ext>
            </a:extLst>
          </p:spPr>
        </p:cxnSp>
        <p:sp>
          <p:nvSpPr>
            <p:cNvPr id="29" name="TextBox 28"/>
            <p:cNvSpPr txBox="1"/>
            <p:nvPr/>
          </p:nvSpPr>
          <p:spPr>
            <a:xfrm rot="16200000">
              <a:off x="604575" y="3799655"/>
              <a:ext cx="1261884" cy="216000"/>
            </a:xfrm>
            <a:prstGeom prst="rect">
              <a:avLst/>
            </a:prstGeom>
            <a:solidFill>
              <a:srgbClr val="0070C0"/>
            </a:solidFill>
            <a:ln>
              <a:solidFill>
                <a:schemeClr val="accent5"/>
              </a:solidFill>
            </a:ln>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机电系实训基地</a:t>
              </a:r>
              <a:endParaRPr lang="zh-CN" altLang="en-US" sz="1000" dirty="0">
                <a:solidFill>
                  <a:schemeClr val="bg1"/>
                </a:solidFill>
                <a:latin typeface="微软雅黑" pitchFamily="34" charset="-122"/>
                <a:ea typeface="微软雅黑" pitchFamily="34" charset="-122"/>
              </a:endParaRPr>
            </a:p>
          </p:txBody>
        </p:sp>
        <p:sp>
          <p:nvSpPr>
            <p:cNvPr id="31" name="TextBox 30"/>
            <p:cNvSpPr txBox="1"/>
            <p:nvPr/>
          </p:nvSpPr>
          <p:spPr>
            <a:xfrm rot="16200000">
              <a:off x="845014" y="3799655"/>
              <a:ext cx="1261884" cy="216000"/>
            </a:xfrm>
            <a:prstGeom prst="rect">
              <a:avLst/>
            </a:prstGeom>
            <a:solidFill>
              <a:srgbClr val="0070C0"/>
            </a:solidFill>
            <a:ln>
              <a:solidFill>
                <a:schemeClr val="accent5"/>
              </a:solidFill>
            </a:ln>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电信系实训基地</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rot="16200000">
              <a:off x="1085451" y="3799655"/>
              <a:ext cx="1261884" cy="216000"/>
            </a:xfrm>
            <a:prstGeom prst="rect">
              <a:avLst/>
            </a:prstGeom>
            <a:solidFill>
              <a:srgbClr val="0070C0"/>
            </a:solidFill>
            <a:ln>
              <a:solidFill>
                <a:schemeClr val="accent5"/>
              </a:solidFill>
            </a:ln>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数传系实训基地</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rot="16200000">
              <a:off x="1325892" y="3799655"/>
              <a:ext cx="1261884" cy="216000"/>
            </a:xfrm>
            <a:prstGeom prst="rect">
              <a:avLst/>
            </a:prstGeom>
            <a:solidFill>
              <a:srgbClr val="0070C0"/>
            </a:solidFill>
            <a:ln>
              <a:solidFill>
                <a:schemeClr val="accent5"/>
              </a:solidFill>
            </a:ln>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经管系实训基地</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5" name="TextBox 34"/>
            <p:cNvSpPr txBox="1"/>
            <p:nvPr/>
          </p:nvSpPr>
          <p:spPr>
            <a:xfrm rot="16200000">
              <a:off x="1566329" y="3799656"/>
              <a:ext cx="1261884" cy="216000"/>
            </a:xfrm>
            <a:prstGeom prst="rect">
              <a:avLst/>
            </a:prstGeom>
            <a:solidFill>
              <a:srgbClr val="0070C0"/>
            </a:solidFill>
            <a:ln>
              <a:solidFill>
                <a:schemeClr val="accent5"/>
              </a:solidFill>
            </a:ln>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现服系实训基地</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36" name="MH_Other_8"/>
            <p:cNvCxnSpPr>
              <a:cxnSpLocks noChangeShapeType="1"/>
            </p:cNvCxnSpPr>
            <p:nvPr>
              <p:custDataLst>
                <p:tags r:id="rId2"/>
              </p:custDataLst>
            </p:nvPr>
          </p:nvCxnSpPr>
          <p:spPr bwMode="auto">
            <a:xfrm>
              <a:off x="4931269" y="3343448"/>
              <a:ext cx="101878" cy="0"/>
            </a:xfrm>
            <a:prstGeom prst="line">
              <a:avLst/>
            </a:prstGeom>
            <a:noFill/>
            <a:ln w="12700" algn="ctr">
              <a:solidFill>
                <a:srgbClr val="D5D5D5"/>
              </a:solidFill>
              <a:round/>
              <a:headEnd/>
              <a:tailEnd/>
            </a:ln>
            <a:extLst>
              <a:ext uri="{909E8E84-426E-40DD-AFC4-6F175D3DCCD1}">
                <a14:hiddenFill xmlns:a14="http://schemas.microsoft.com/office/drawing/2010/main">
                  <a:noFill/>
                </a14:hiddenFill>
              </a:ext>
            </a:extLst>
          </p:spPr>
        </p:cxnSp>
        <p:sp>
          <p:nvSpPr>
            <p:cNvPr id="37" name="TextBox 36"/>
            <p:cNvSpPr txBox="1"/>
            <p:nvPr/>
          </p:nvSpPr>
          <p:spPr>
            <a:xfrm rot="16200000">
              <a:off x="3520360" y="3799656"/>
              <a:ext cx="1224000" cy="216000"/>
            </a:xfrm>
            <a:prstGeom prst="rect">
              <a:avLst/>
            </a:prstGeom>
            <a:solidFill>
              <a:srgbClr val="0070C0"/>
            </a:solidFill>
          </p:spPr>
          <p:txBody>
            <a:bodyPr vert="vert" wrap="square" rtlCol="0" anchor="ctr">
              <a:spAutoFit/>
            </a:bodyPr>
            <a:lstStyle/>
            <a:p>
              <a:pPr algn="ctr"/>
              <a:r>
                <a:rPr lang="zh-CN" altLang="en-US" sz="900" dirty="0" smtClean="0">
                  <a:solidFill>
                    <a:schemeClr val="bg1"/>
                  </a:solidFill>
                  <a:latin typeface="微软雅黑" panose="020B0503020204020204" pitchFamily="34" charset="-122"/>
                  <a:ea typeface="微软雅黑" panose="020B0503020204020204" pitchFamily="34" charset="-122"/>
                </a:rPr>
                <a:t>多功能体验中心</a:t>
              </a:r>
              <a:endParaRPr lang="zh-CN" altLang="en-US" sz="900" dirty="0">
                <a:solidFill>
                  <a:schemeClr val="bg1"/>
                </a:solidFill>
                <a:latin typeface="微软雅黑" pitchFamily="34" charset="-122"/>
                <a:ea typeface="微软雅黑" pitchFamily="34" charset="-122"/>
              </a:endParaRPr>
            </a:p>
          </p:txBody>
        </p:sp>
        <p:sp>
          <p:nvSpPr>
            <p:cNvPr id="38" name="TextBox 37"/>
            <p:cNvSpPr txBox="1"/>
            <p:nvPr/>
          </p:nvSpPr>
          <p:spPr>
            <a:xfrm rot="16200000">
              <a:off x="3808391" y="3799655"/>
              <a:ext cx="1224000" cy="216000"/>
            </a:xfrm>
            <a:prstGeom prst="rect">
              <a:avLst/>
            </a:prstGeom>
            <a:solidFill>
              <a:srgbClr val="0070C0"/>
            </a:solidFill>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创新实训中心</a:t>
              </a:r>
              <a:endParaRPr lang="zh-CN" altLang="en-US" sz="1000" dirty="0">
                <a:solidFill>
                  <a:schemeClr val="bg1"/>
                </a:solidFill>
                <a:latin typeface="微软雅黑" pitchFamily="34" charset="-122"/>
                <a:ea typeface="微软雅黑" pitchFamily="34" charset="-122"/>
              </a:endParaRPr>
            </a:p>
          </p:txBody>
        </p:sp>
        <p:sp>
          <p:nvSpPr>
            <p:cNvPr id="39" name="TextBox 38"/>
            <p:cNvSpPr txBox="1"/>
            <p:nvPr/>
          </p:nvSpPr>
          <p:spPr>
            <a:xfrm rot="16200000">
              <a:off x="4134160" y="3799656"/>
              <a:ext cx="1224000" cy="216000"/>
            </a:xfrm>
            <a:prstGeom prst="rect">
              <a:avLst/>
            </a:prstGeom>
            <a:solidFill>
              <a:srgbClr val="0070C0"/>
            </a:solidFill>
          </p:spPr>
          <p:txBody>
            <a:bodyPr vert="vert" wrap="square" rtlCol="0" anchor="ctr">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创客工坊</a:t>
              </a:r>
            </a:p>
          </p:txBody>
        </p:sp>
        <p:sp>
          <p:nvSpPr>
            <p:cNvPr id="40" name="TextBox 39"/>
            <p:cNvSpPr txBox="1"/>
            <p:nvPr/>
          </p:nvSpPr>
          <p:spPr>
            <a:xfrm rot="16200000">
              <a:off x="4427269" y="3799656"/>
              <a:ext cx="1224000" cy="216000"/>
            </a:xfrm>
            <a:prstGeom prst="rect">
              <a:avLst/>
            </a:prstGeom>
            <a:solidFill>
              <a:srgbClr val="0070C0"/>
            </a:solidFill>
          </p:spPr>
          <p:txBody>
            <a:bodyPr vert="vert" wrap="square" rtlCol="0" anchor="ctr">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创业实验中心</a:t>
              </a:r>
            </a:p>
          </p:txBody>
        </p:sp>
        <p:sp>
          <p:nvSpPr>
            <p:cNvPr id="41" name="TextBox 40"/>
            <p:cNvSpPr txBox="1"/>
            <p:nvPr/>
          </p:nvSpPr>
          <p:spPr>
            <a:xfrm rot="16200000">
              <a:off x="4750367" y="3799656"/>
              <a:ext cx="1224000" cy="216000"/>
            </a:xfrm>
            <a:prstGeom prst="rect">
              <a:avLst/>
            </a:prstGeom>
            <a:solidFill>
              <a:srgbClr val="0070C0"/>
            </a:solidFill>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孵化服务中心</a:t>
              </a:r>
              <a:endParaRPr lang="zh-CN" altLang="en-US" sz="1000" dirty="0">
                <a:solidFill>
                  <a:schemeClr val="bg1"/>
                </a:solidFill>
                <a:latin typeface="微软雅黑" pitchFamily="34" charset="-122"/>
                <a:ea typeface="微软雅黑" pitchFamily="34" charset="-122"/>
              </a:endParaRPr>
            </a:p>
          </p:txBody>
        </p:sp>
        <p:sp>
          <p:nvSpPr>
            <p:cNvPr id="42" name="TextBox 41"/>
            <p:cNvSpPr txBox="1"/>
            <p:nvPr/>
          </p:nvSpPr>
          <p:spPr>
            <a:xfrm rot="16200000">
              <a:off x="6688829" y="3799656"/>
              <a:ext cx="1224000" cy="216000"/>
            </a:xfrm>
            <a:prstGeom prst="rect">
              <a:avLst/>
            </a:prstGeom>
            <a:solidFill>
              <a:srgbClr val="0070C0"/>
            </a:solidFill>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精神力设计</a:t>
              </a:r>
              <a:endParaRPr lang="zh-CN" altLang="en-US" sz="1000" dirty="0">
                <a:solidFill>
                  <a:schemeClr val="bg1"/>
                </a:solidFill>
                <a:latin typeface="微软雅黑" pitchFamily="34" charset="-122"/>
                <a:ea typeface="微软雅黑" pitchFamily="34" charset="-122"/>
              </a:endParaRPr>
            </a:p>
          </p:txBody>
        </p:sp>
        <p:sp>
          <p:nvSpPr>
            <p:cNvPr id="43" name="矩形 42"/>
            <p:cNvSpPr/>
            <p:nvPr/>
          </p:nvSpPr>
          <p:spPr>
            <a:xfrm>
              <a:off x="2512335" y="3253692"/>
              <a:ext cx="1260000" cy="1332000"/>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矩形 43"/>
            <p:cNvSpPr/>
            <p:nvPr/>
          </p:nvSpPr>
          <p:spPr>
            <a:xfrm>
              <a:off x="3952351" y="3253692"/>
              <a:ext cx="1584000" cy="1332000"/>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矩形 45"/>
            <p:cNvSpPr/>
            <p:nvPr/>
          </p:nvSpPr>
          <p:spPr>
            <a:xfrm>
              <a:off x="5788663" y="3253692"/>
              <a:ext cx="936000" cy="1332000"/>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7" name="直接箭头连接符 46"/>
            <p:cNvCxnSpPr/>
            <p:nvPr/>
          </p:nvCxnSpPr>
          <p:spPr>
            <a:xfrm>
              <a:off x="1582274" y="2897600"/>
              <a:ext cx="0" cy="3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3134605" y="2897600"/>
              <a:ext cx="0" cy="36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4712932" y="2933600"/>
              <a:ext cx="0" cy="3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6328615" y="2897600"/>
              <a:ext cx="0" cy="36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7666732" y="2885693"/>
              <a:ext cx="0" cy="3606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120823" y="3253692"/>
              <a:ext cx="1080000" cy="1332000"/>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TextBox 53"/>
            <p:cNvSpPr txBox="1"/>
            <p:nvPr/>
          </p:nvSpPr>
          <p:spPr>
            <a:xfrm>
              <a:off x="5774208" y="2391304"/>
              <a:ext cx="1074721" cy="523220"/>
            </a:xfrm>
            <a:prstGeom prst="rect">
              <a:avLst/>
            </a:prstGeom>
            <a:solidFill>
              <a:schemeClr val="tx2">
                <a:lumMod val="60000"/>
                <a:lumOff val="40000"/>
              </a:schemeClr>
            </a:solidFill>
          </p:spPr>
          <p:txBody>
            <a:bodyPr wrap="square" rtlCol="0">
              <a:spAutoFit/>
            </a:bodyPr>
            <a:lstStyle/>
            <a:p>
              <a:pPr algn="ctr"/>
              <a:r>
                <a:rPr lang="zh-CN" altLang="en-US" sz="1400" dirty="0">
                  <a:solidFill>
                    <a:schemeClr val="bg1"/>
                  </a:solidFill>
                  <a:latin typeface="微软雅黑" pitchFamily="34" charset="-122"/>
                  <a:ea typeface="微软雅黑" pitchFamily="34" charset="-122"/>
                </a:rPr>
                <a:t>智慧教育</a:t>
              </a:r>
              <a:r>
                <a:rPr lang="zh-CN" altLang="en-US" sz="1400" dirty="0" smtClean="0">
                  <a:solidFill>
                    <a:schemeClr val="bg1"/>
                  </a:solidFill>
                  <a:latin typeface="微软雅黑" pitchFamily="34" charset="-122"/>
                  <a:ea typeface="微软雅黑" pitchFamily="34" charset="-122"/>
                </a:rPr>
                <a:t>管理服务</a:t>
              </a:r>
              <a:r>
                <a:rPr lang="zh-CN" altLang="en-US" sz="1400" dirty="0">
                  <a:solidFill>
                    <a:schemeClr val="bg1"/>
                  </a:solidFill>
                  <a:latin typeface="微软雅黑" pitchFamily="34" charset="-122"/>
                  <a:ea typeface="微软雅黑" pitchFamily="34" charset="-122"/>
                </a:rPr>
                <a:t>平台</a:t>
              </a:r>
            </a:p>
          </p:txBody>
        </p:sp>
        <p:sp>
          <p:nvSpPr>
            <p:cNvPr id="55" name="TextBox 54"/>
            <p:cNvSpPr txBox="1"/>
            <p:nvPr/>
          </p:nvSpPr>
          <p:spPr>
            <a:xfrm rot="16200000">
              <a:off x="5392567" y="3799656"/>
              <a:ext cx="1224000" cy="216000"/>
            </a:xfrm>
            <a:prstGeom prst="rect">
              <a:avLst/>
            </a:prstGeom>
            <a:solidFill>
              <a:srgbClr val="0070C0"/>
            </a:solidFill>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信息化硬件设施</a:t>
              </a:r>
              <a:endParaRPr lang="zh-CN" altLang="en-US" sz="1000" dirty="0">
                <a:solidFill>
                  <a:schemeClr val="bg1"/>
                </a:solidFill>
                <a:latin typeface="微软雅黑" pitchFamily="34" charset="-122"/>
                <a:ea typeface="微软雅黑" pitchFamily="34" charset="-122"/>
              </a:endParaRPr>
            </a:p>
          </p:txBody>
        </p:sp>
        <p:sp>
          <p:nvSpPr>
            <p:cNvPr id="56" name="TextBox 55"/>
            <p:cNvSpPr txBox="1"/>
            <p:nvPr/>
          </p:nvSpPr>
          <p:spPr>
            <a:xfrm rot="16200000">
              <a:off x="5897956" y="3799656"/>
              <a:ext cx="1224000" cy="216000"/>
            </a:xfrm>
            <a:prstGeom prst="rect">
              <a:avLst/>
            </a:prstGeom>
            <a:solidFill>
              <a:srgbClr val="0070C0"/>
            </a:solidFill>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智慧管理</a:t>
              </a:r>
              <a:r>
                <a:rPr lang="zh-CN" altLang="en-US" sz="1000" dirty="0">
                  <a:solidFill>
                    <a:schemeClr val="bg1"/>
                  </a:solidFill>
                  <a:latin typeface="微软雅黑" pitchFamily="34" charset="-122"/>
                  <a:ea typeface="微软雅黑" pitchFamily="34" charset="-122"/>
                </a:rPr>
                <a:t>中心</a:t>
              </a:r>
            </a:p>
          </p:txBody>
        </p:sp>
        <p:sp>
          <p:nvSpPr>
            <p:cNvPr id="57" name="TextBox 56"/>
            <p:cNvSpPr txBox="1"/>
            <p:nvPr/>
          </p:nvSpPr>
          <p:spPr>
            <a:xfrm rot="16200000">
              <a:off x="7048894" y="3799656"/>
              <a:ext cx="1224000" cy="216000"/>
            </a:xfrm>
            <a:prstGeom prst="rect">
              <a:avLst/>
            </a:prstGeom>
            <a:solidFill>
              <a:srgbClr val="0070C0"/>
            </a:solidFill>
          </p:spPr>
          <p:txBody>
            <a:bodyPr vert="vert" wrap="square" rtlCol="0" anchor="ctr">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执行</a:t>
              </a:r>
              <a:r>
                <a:rPr lang="zh-CN" altLang="en-US" sz="1000" dirty="0" smtClean="0">
                  <a:solidFill>
                    <a:schemeClr val="bg1"/>
                  </a:solidFill>
                  <a:latin typeface="微软雅黑" pitchFamily="34" charset="-122"/>
                  <a:ea typeface="微软雅黑" pitchFamily="34" charset="-122"/>
                </a:rPr>
                <a:t>力设计</a:t>
              </a:r>
              <a:endParaRPr lang="zh-CN" altLang="en-US" sz="1000" dirty="0">
                <a:solidFill>
                  <a:schemeClr val="bg1"/>
                </a:solidFill>
                <a:latin typeface="微软雅黑" pitchFamily="34" charset="-122"/>
                <a:ea typeface="微软雅黑" pitchFamily="34" charset="-122"/>
              </a:endParaRPr>
            </a:p>
          </p:txBody>
        </p:sp>
        <p:sp>
          <p:nvSpPr>
            <p:cNvPr id="58" name="TextBox 57"/>
            <p:cNvSpPr txBox="1"/>
            <p:nvPr/>
          </p:nvSpPr>
          <p:spPr>
            <a:xfrm rot="16200000">
              <a:off x="7394695" y="3799655"/>
              <a:ext cx="1224000" cy="216000"/>
            </a:xfrm>
            <a:prstGeom prst="rect">
              <a:avLst/>
            </a:prstGeom>
            <a:solidFill>
              <a:srgbClr val="0070C0"/>
            </a:solidFill>
          </p:spPr>
          <p:txBody>
            <a:bodyPr vert="vert" wrap="square" rtlCol="0" anchor="ctr">
              <a:spAutoFit/>
            </a:bodyPr>
            <a:lstStyle/>
            <a:p>
              <a:pPr algn="ctr"/>
              <a:r>
                <a:rPr lang="zh-CN" altLang="en-US" sz="1000" dirty="0" smtClean="0">
                  <a:solidFill>
                    <a:schemeClr val="bg1"/>
                  </a:solidFill>
                  <a:latin typeface="微软雅黑" panose="020B0503020204020204" pitchFamily="34" charset="-122"/>
                  <a:ea typeface="微软雅黑" panose="020B0503020204020204" pitchFamily="34" charset="-122"/>
                </a:rPr>
                <a:t>形象力设计</a:t>
              </a:r>
              <a:endParaRPr lang="zh-CN" altLang="en-US" sz="1000" dirty="0">
                <a:solidFill>
                  <a:schemeClr val="bg1"/>
                </a:solidFill>
                <a:latin typeface="微软雅黑" pitchFamily="34" charset="-122"/>
                <a:ea typeface="微软雅黑" pitchFamily="34" charset="-122"/>
              </a:endParaRPr>
            </a:p>
          </p:txBody>
        </p:sp>
        <p:sp>
          <p:nvSpPr>
            <p:cNvPr id="59" name="矩形 58"/>
            <p:cNvSpPr/>
            <p:nvPr/>
          </p:nvSpPr>
          <p:spPr>
            <a:xfrm>
              <a:off x="871311" y="3295655"/>
              <a:ext cx="216000" cy="1224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atin typeface="微软雅黑" panose="020B0503020204020204" pitchFamily="34" charset="-122"/>
                  <a:ea typeface="微软雅黑" panose="020B0503020204020204" pitchFamily="34" charset="-122"/>
                </a:rPr>
                <a:t>汽交系</a:t>
              </a:r>
              <a:r>
                <a:rPr lang="zh-CN" altLang="en-US" sz="1000" dirty="0">
                  <a:latin typeface="微软雅黑" panose="020B0503020204020204" pitchFamily="34" charset="-122"/>
                  <a:ea typeface="微软雅黑" panose="020B0503020204020204" pitchFamily="34" charset="-122"/>
                </a:rPr>
                <a:t>实</a:t>
              </a:r>
              <a:r>
                <a:rPr lang="zh-CN" altLang="en-US" sz="1000" dirty="0" smtClean="0">
                  <a:latin typeface="微软雅黑" panose="020B0503020204020204" pitchFamily="34" charset="-122"/>
                  <a:ea typeface="微软雅黑" panose="020B0503020204020204" pitchFamily="34" charset="-122"/>
                </a:rPr>
                <a:t>训基地</a:t>
              </a:r>
              <a:endParaRPr lang="zh-CN" altLang="en-US" sz="1000" dirty="0">
                <a:latin typeface="微软雅黑" panose="020B0503020204020204" pitchFamily="34" charset="-122"/>
                <a:ea typeface="微软雅黑" panose="020B0503020204020204" pitchFamily="34" charset="-122"/>
              </a:endParaRPr>
            </a:p>
          </p:txBody>
        </p:sp>
        <p:sp>
          <p:nvSpPr>
            <p:cNvPr id="60" name="矩形 59"/>
            <p:cNvSpPr/>
            <p:nvPr/>
          </p:nvSpPr>
          <p:spPr>
            <a:xfrm>
              <a:off x="2584198" y="3295655"/>
              <a:ext cx="216000" cy="1224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atin typeface="微软雅黑" panose="020B0503020204020204" pitchFamily="34" charset="-122"/>
                  <a:ea typeface="微软雅黑" panose="020B0503020204020204" pitchFamily="34" charset="-122"/>
                </a:rPr>
                <a:t>社会培训中心</a:t>
              </a:r>
              <a:endParaRPr lang="zh-CN" altLang="en-US" sz="1000" dirty="0">
                <a:latin typeface="微软雅黑" panose="020B0503020204020204" pitchFamily="34" charset="-122"/>
                <a:ea typeface="微软雅黑" panose="020B0503020204020204" pitchFamily="34" charset="-122"/>
              </a:endParaRPr>
            </a:p>
          </p:txBody>
        </p:sp>
        <p:sp>
          <p:nvSpPr>
            <p:cNvPr id="61" name="矩形 60"/>
            <p:cNvSpPr/>
            <p:nvPr/>
          </p:nvSpPr>
          <p:spPr>
            <a:xfrm>
              <a:off x="3022382" y="3295655"/>
              <a:ext cx="216000" cy="1224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atin typeface="微软雅黑" panose="020B0503020204020204" pitchFamily="34" charset="-122"/>
                  <a:ea typeface="微软雅黑" panose="020B0503020204020204" pitchFamily="34" charset="-122"/>
                </a:rPr>
                <a:t>协同创新中心</a:t>
              </a:r>
              <a:endParaRPr lang="zh-CN" altLang="en-US" sz="1000" dirty="0">
                <a:latin typeface="微软雅黑" panose="020B0503020204020204" pitchFamily="34" charset="-122"/>
                <a:ea typeface="微软雅黑" panose="020B0503020204020204" pitchFamily="34" charset="-122"/>
              </a:endParaRPr>
            </a:p>
          </p:txBody>
        </p:sp>
        <p:sp>
          <p:nvSpPr>
            <p:cNvPr id="62" name="矩形 61"/>
            <p:cNvSpPr/>
            <p:nvPr/>
          </p:nvSpPr>
          <p:spPr>
            <a:xfrm>
              <a:off x="3448294" y="3295655"/>
              <a:ext cx="216000" cy="1224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atin typeface="微软雅黑" panose="020B0503020204020204" pitchFamily="34" charset="-122"/>
                  <a:ea typeface="微软雅黑" panose="020B0503020204020204" pitchFamily="34" charset="-122"/>
                </a:rPr>
                <a:t>人才服务中心</a:t>
              </a:r>
              <a:endParaRPr lang="zh-CN" altLang="en-US" sz="1000" dirty="0">
                <a:latin typeface="微软雅黑" panose="020B0503020204020204" pitchFamily="34" charset="-122"/>
                <a:ea typeface="微软雅黑" panose="020B0503020204020204" pitchFamily="34" charset="-122"/>
              </a:endParaRPr>
            </a:p>
          </p:txBody>
        </p:sp>
      </p:grpSp>
      <p:sp>
        <p:nvSpPr>
          <p:cNvPr id="63" name="矩形 62"/>
          <p:cNvSpPr/>
          <p:nvPr/>
        </p:nvSpPr>
        <p:spPr>
          <a:xfrm>
            <a:off x="-252536" y="841276"/>
            <a:ext cx="2880321"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实训体系构建</a:t>
            </a:r>
            <a:endParaRPr lang="zh-CN" altLang="en-US" b="1" dirty="0">
              <a:latin typeface="微软雅黑" pitchFamily="34" charset="-122"/>
              <a:ea typeface="微软雅黑" pitchFamily="34" charset="-122"/>
            </a:endParaRPr>
          </a:p>
        </p:txBody>
      </p:sp>
      <p:sp>
        <p:nvSpPr>
          <p:cNvPr id="64" name="矩形 63"/>
          <p:cNvSpPr/>
          <p:nvPr/>
        </p:nvSpPr>
        <p:spPr>
          <a:xfrm>
            <a:off x="107504" y="553244"/>
            <a:ext cx="1846980"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实训基地建设</a:t>
            </a:r>
            <a:endParaRPr lang="zh-CN" altLang="en-US" b="1" dirty="0">
              <a:solidFill>
                <a:srgbClr val="C00000"/>
              </a:solidFill>
              <a:latin typeface="微软雅黑" pitchFamily="34" charset="-122"/>
              <a:ea typeface="微软雅黑" pitchFamily="34" charset="-122"/>
            </a:endParaRPr>
          </a:p>
        </p:txBody>
      </p:sp>
      <p:sp>
        <p:nvSpPr>
          <p:cNvPr id="66"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22</a:t>
            </a:r>
            <a:endParaRPr lang="zh-CN" altLang="en-US" sz="1200" b="1" dirty="0">
              <a:solidFill>
                <a:prstClr val="white"/>
              </a:solidFill>
            </a:endParaRPr>
          </a:p>
        </p:txBody>
      </p:sp>
    </p:spTree>
    <p:extLst>
      <p:ext uri="{BB962C8B-B14F-4D97-AF65-F5344CB8AC3E}">
        <p14:creationId xmlns:p14="http://schemas.microsoft.com/office/powerpoint/2010/main" val="684865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326312" y="337344"/>
            <a:ext cx="73390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2536" y="481236"/>
            <a:ext cx="3359609"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专业</a:t>
            </a:r>
            <a:r>
              <a:rPr lang="zh-CN" altLang="en-US" b="1" dirty="0">
                <a:latin typeface="微软雅黑" pitchFamily="34" charset="-122"/>
                <a:ea typeface="微软雅黑" pitchFamily="34" charset="-122"/>
              </a:rPr>
              <a:t>实训体系建设</a:t>
            </a:r>
          </a:p>
        </p:txBody>
      </p:sp>
      <p:grpSp>
        <p:nvGrpSpPr>
          <p:cNvPr id="10" name="组合 9"/>
          <p:cNvGrpSpPr/>
          <p:nvPr/>
        </p:nvGrpSpPr>
        <p:grpSpPr>
          <a:xfrm>
            <a:off x="240414" y="1094592"/>
            <a:ext cx="8374732" cy="3779132"/>
            <a:chOff x="-42671" y="281147"/>
            <a:chExt cx="11467095" cy="5174574"/>
          </a:xfrm>
        </p:grpSpPr>
        <p:pic>
          <p:nvPicPr>
            <p:cNvPr id="11" name="图片 1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671" y="2056252"/>
              <a:ext cx="1710729" cy="1072198"/>
            </a:xfrm>
            <a:prstGeom prst="rect">
              <a:avLst/>
            </a:prstGeom>
            <a:noFill/>
          </p:spPr>
        </p:pic>
        <p:grpSp>
          <p:nvGrpSpPr>
            <p:cNvPr id="12" name="组合 11"/>
            <p:cNvGrpSpPr/>
            <p:nvPr/>
          </p:nvGrpSpPr>
          <p:grpSpPr>
            <a:xfrm>
              <a:off x="290177" y="281147"/>
              <a:ext cx="11134247" cy="5174574"/>
              <a:chOff x="290177" y="281147"/>
              <a:chExt cx="11134247" cy="5174574"/>
            </a:xfrm>
          </p:grpSpPr>
          <p:sp>
            <p:nvSpPr>
              <p:cNvPr id="13" name="MH_Other_1"/>
              <p:cNvSpPr/>
              <p:nvPr>
                <p:custDataLst>
                  <p:tags r:id="rId1"/>
                </p:custDataLst>
              </p:nvPr>
            </p:nvSpPr>
            <p:spPr bwMode="auto">
              <a:xfrm>
                <a:off x="4806782" y="1979052"/>
                <a:ext cx="492682" cy="1403679"/>
              </a:xfrm>
              <a:custGeom>
                <a:avLst/>
                <a:gdLst/>
                <a:ahLst/>
                <a:cxnLst/>
                <a:rect l="l" t="t" r="r" b="b"/>
                <a:pathLst>
                  <a:path w="449262" h="1279126">
                    <a:moveTo>
                      <a:pt x="449262" y="0"/>
                    </a:moveTo>
                    <a:lnTo>
                      <a:pt x="449262" y="1279126"/>
                    </a:lnTo>
                    <a:lnTo>
                      <a:pt x="0" y="1279126"/>
                    </a:lnTo>
                    <a:lnTo>
                      <a:pt x="0" y="449722"/>
                    </a:lnTo>
                    <a:close/>
                  </a:path>
                </a:pathLst>
              </a:custGeom>
              <a:solidFill>
                <a:schemeClr val="accent1">
                  <a:lumMod val="40000"/>
                  <a:lumOff val="60000"/>
                </a:schemeClr>
              </a:solidFill>
              <a:ln w="3175" cap="flat" cmpd="sng" algn="ctr">
                <a:noFill/>
                <a:prstDash val="solid"/>
              </a:ln>
              <a:effectLst/>
            </p:spPr>
            <p:txBody>
              <a:bodyPr anchor="ctr"/>
              <a:lstStyle/>
              <a:p>
                <a:pPr algn="ctr" defTabSz="914364">
                  <a:lnSpc>
                    <a:spcPct val="120000"/>
                  </a:lnSpc>
                  <a:defRPr/>
                </a:pPr>
                <a:endParaRPr lang="zh-CN" altLang="en-US" sz="900" kern="0" dirty="0">
                  <a:solidFill>
                    <a:srgbClr val="4D4D4D"/>
                  </a:solidFill>
                  <a:latin typeface="微软雅黑" panose="020B0503020204020204" pitchFamily="34" charset="-122"/>
                  <a:ea typeface="微软雅黑" panose="020B0503020204020204" pitchFamily="34" charset="-122"/>
                  <a:cs typeface="Arial"/>
                </a:endParaRPr>
              </a:p>
            </p:txBody>
          </p:sp>
          <p:sp>
            <p:nvSpPr>
              <p:cNvPr id="14" name="MH_Other_2"/>
              <p:cNvSpPr/>
              <p:nvPr>
                <p:custDataLst>
                  <p:tags r:id="rId2"/>
                </p:custDataLst>
              </p:nvPr>
            </p:nvSpPr>
            <p:spPr bwMode="auto">
              <a:xfrm>
                <a:off x="5479882" y="2033028"/>
                <a:ext cx="492682" cy="1408327"/>
              </a:xfrm>
              <a:custGeom>
                <a:avLst/>
                <a:gdLst/>
                <a:ahLst/>
                <a:cxnLst/>
                <a:rect l="l" t="t" r="r" b="b"/>
                <a:pathLst>
                  <a:path w="449262" h="1282755">
                    <a:moveTo>
                      <a:pt x="0" y="0"/>
                    </a:moveTo>
                    <a:lnTo>
                      <a:pt x="449262" y="0"/>
                    </a:lnTo>
                    <a:lnTo>
                      <a:pt x="449262" y="833033"/>
                    </a:lnTo>
                    <a:lnTo>
                      <a:pt x="0" y="1282755"/>
                    </a:lnTo>
                    <a:close/>
                  </a:path>
                </a:pathLst>
              </a:custGeom>
              <a:solidFill>
                <a:srgbClr val="D4F2CA"/>
              </a:solidFill>
              <a:ln w="3175" cap="flat" cmpd="sng" algn="ctr">
                <a:noFill/>
                <a:prstDash val="solid"/>
              </a:ln>
              <a:effectLst/>
            </p:spPr>
            <p:txBody>
              <a:bodyPr anchor="ctr"/>
              <a:lstStyle/>
              <a:p>
                <a:pPr algn="ctr" defTabSz="914364">
                  <a:lnSpc>
                    <a:spcPct val="120000"/>
                  </a:lnSpc>
                  <a:defRPr/>
                </a:pPr>
                <a:endParaRPr lang="zh-CN" altLang="en-US" sz="900" kern="0" dirty="0">
                  <a:solidFill>
                    <a:srgbClr val="4D4D4D"/>
                  </a:solidFill>
                  <a:latin typeface="微软雅黑" panose="020B0503020204020204" pitchFamily="34" charset="-122"/>
                  <a:ea typeface="微软雅黑" panose="020B0503020204020204" pitchFamily="34" charset="-122"/>
                  <a:cs typeface="Arial"/>
                </a:endParaRPr>
              </a:p>
            </p:txBody>
          </p:sp>
          <p:sp>
            <p:nvSpPr>
              <p:cNvPr id="15" name="MH_SubTitle_2"/>
              <p:cNvSpPr/>
              <p:nvPr>
                <p:custDataLst>
                  <p:tags r:id="rId3"/>
                </p:custDataLst>
              </p:nvPr>
            </p:nvSpPr>
            <p:spPr bwMode="auto">
              <a:xfrm>
                <a:off x="4805195" y="1893390"/>
                <a:ext cx="3100178" cy="676275"/>
              </a:xfrm>
              <a:custGeom>
                <a:avLst/>
                <a:gdLst/>
                <a:ahLst/>
                <a:cxnLst/>
                <a:rect l="l" t="t" r="r" b="b"/>
                <a:pathLst>
                  <a:path w="2824005" h="617272">
                    <a:moveTo>
                      <a:pt x="2515369" y="0"/>
                    </a:moveTo>
                    <a:lnTo>
                      <a:pt x="2824005" y="308636"/>
                    </a:lnTo>
                    <a:lnTo>
                      <a:pt x="2515369" y="617272"/>
                    </a:lnTo>
                    <a:lnTo>
                      <a:pt x="2515369" y="534388"/>
                    </a:lnTo>
                    <a:lnTo>
                      <a:pt x="0" y="534388"/>
                    </a:lnTo>
                    <a:lnTo>
                      <a:pt x="213019" y="321369"/>
                    </a:lnTo>
                    <a:lnTo>
                      <a:pt x="451504" y="82884"/>
                    </a:lnTo>
                    <a:lnTo>
                      <a:pt x="2515369" y="82884"/>
                    </a:lnTo>
                    <a:close/>
                  </a:path>
                </a:pathLst>
              </a:custGeom>
              <a:solidFill>
                <a:schemeClr val="accent1"/>
              </a:solidFill>
              <a:ln w="25400" cap="flat" cmpd="sng" algn="ctr">
                <a:noFill/>
                <a:prstDash val="solid"/>
              </a:ln>
              <a:effectLst/>
            </p:spPr>
            <p:txBody>
              <a:bodyPr anchor="ctr">
                <a:normAutofit/>
              </a:bodyPr>
              <a:lstStyle/>
              <a:p>
                <a:pPr algn="ctr" defTabSz="914364">
                  <a:lnSpc>
                    <a:spcPct val="120000"/>
                  </a:lnSpc>
                  <a:defRPr/>
                </a:pPr>
                <a:r>
                  <a:rPr lang="zh-CN" altLang="en-US" b="1" kern="0" dirty="0">
                    <a:solidFill>
                      <a:srgbClr val="FFFFFF"/>
                    </a:solidFill>
                    <a:latin typeface="微软雅黑" panose="020B0503020204020204" pitchFamily="34" charset="-122"/>
                    <a:ea typeface="微软雅黑" panose="020B0503020204020204" pitchFamily="34" charset="-122"/>
                    <a:cs typeface="Arial"/>
                  </a:rPr>
                  <a:t>线上实训软件搭建</a:t>
                </a:r>
              </a:p>
            </p:txBody>
          </p:sp>
          <p:sp>
            <p:nvSpPr>
              <p:cNvPr id="16" name="MH_SubTitle_1"/>
              <p:cNvSpPr/>
              <p:nvPr>
                <p:custDataLst>
                  <p:tags r:id="rId4"/>
                </p:custDataLst>
              </p:nvPr>
            </p:nvSpPr>
            <p:spPr bwMode="auto">
              <a:xfrm flipH="1">
                <a:off x="2910136" y="2853245"/>
                <a:ext cx="3102501" cy="676275"/>
              </a:xfrm>
              <a:custGeom>
                <a:avLst/>
                <a:gdLst/>
                <a:ahLst/>
                <a:cxnLst/>
                <a:rect l="l" t="t" r="r" b="b"/>
                <a:pathLst>
                  <a:path w="2824833" h="617272">
                    <a:moveTo>
                      <a:pt x="2516197" y="0"/>
                    </a:moveTo>
                    <a:lnTo>
                      <a:pt x="2516197" y="82884"/>
                    </a:lnTo>
                    <a:lnTo>
                      <a:pt x="0" y="82884"/>
                    </a:lnTo>
                    <a:lnTo>
                      <a:pt x="0" y="86022"/>
                    </a:lnTo>
                    <a:lnTo>
                      <a:pt x="448366" y="534388"/>
                    </a:lnTo>
                    <a:lnTo>
                      <a:pt x="2516197" y="534388"/>
                    </a:lnTo>
                    <a:lnTo>
                      <a:pt x="2516197" y="617272"/>
                    </a:lnTo>
                    <a:lnTo>
                      <a:pt x="2824833" y="308636"/>
                    </a:lnTo>
                    <a:close/>
                  </a:path>
                </a:pathLst>
              </a:custGeom>
              <a:solidFill>
                <a:srgbClr val="92D050"/>
              </a:solidFill>
              <a:ln w="25400" cap="flat" cmpd="sng" algn="ctr">
                <a:noFill/>
                <a:prstDash val="solid"/>
              </a:ln>
              <a:effectLst/>
            </p:spPr>
            <p:txBody>
              <a:bodyPr anchor="ctr">
                <a:normAutofit/>
              </a:bodyPr>
              <a:lstStyle/>
              <a:p>
                <a:pPr algn="ctr" defTabSz="914364">
                  <a:lnSpc>
                    <a:spcPct val="120000"/>
                  </a:lnSpc>
                  <a:defRPr/>
                </a:pPr>
                <a:r>
                  <a:rPr lang="zh-CN" altLang="en-US" b="1" kern="0" dirty="0">
                    <a:solidFill>
                      <a:srgbClr val="FFFFFF"/>
                    </a:solidFill>
                    <a:latin typeface="微软雅黑" panose="020B0503020204020204" pitchFamily="34" charset="-122"/>
                    <a:ea typeface="微软雅黑" panose="020B0503020204020204" pitchFamily="34" charset="-122"/>
                    <a:cs typeface="Arial"/>
                  </a:rPr>
                  <a:t>线下实训室建设</a:t>
                </a:r>
              </a:p>
            </p:txBody>
          </p:sp>
          <p:sp>
            <p:nvSpPr>
              <p:cNvPr id="17" name="矩形 16"/>
              <p:cNvSpPr/>
              <p:nvPr/>
            </p:nvSpPr>
            <p:spPr>
              <a:xfrm>
                <a:off x="8367080" y="3990291"/>
                <a:ext cx="2122561" cy="1390696"/>
              </a:xfrm>
              <a:prstGeom prst="rect">
                <a:avLst/>
              </a:prstGeom>
            </p:spPr>
            <p:txBody>
              <a:bodyPr wrap="square">
                <a:spAutoFit/>
              </a:bodyPr>
              <a:lstStyle/>
              <a:p>
                <a:pPr defTabSz="914364">
                  <a:defRPr/>
                </a:pPr>
                <a:r>
                  <a:rPr lang="zh-CN" altLang="zh-CN" sz="1200" kern="0" dirty="0">
                    <a:solidFill>
                      <a:sysClr val="windowText" lastClr="000000"/>
                    </a:solidFill>
                    <a:latin typeface="微软雅黑" pitchFamily="34" charset="-122"/>
                    <a:ea typeface="微软雅黑" pitchFamily="34" charset="-122"/>
                  </a:rPr>
                  <a:t>财经商贸、物流、信息化、社会服务、机械制造、设计、汽车、建筑、校务信息</a:t>
                </a:r>
                <a:r>
                  <a:rPr lang="en-US" altLang="zh-CN" sz="1200" kern="0" dirty="0">
                    <a:solidFill>
                      <a:sysClr val="windowText" lastClr="000000"/>
                    </a:solidFill>
                    <a:latin typeface="微软雅黑" pitchFamily="34" charset="-122"/>
                    <a:ea typeface="微软雅黑" pitchFamily="34" charset="-122"/>
                  </a:rPr>
                  <a:t>……</a:t>
                </a:r>
                <a:endParaRPr lang="zh-CN" altLang="en-US" sz="1200" kern="0" dirty="0">
                  <a:solidFill>
                    <a:sysClr val="windowText" lastClr="000000"/>
                  </a:solidFill>
                  <a:latin typeface="微软雅黑" pitchFamily="34" charset="-122"/>
                  <a:ea typeface="微软雅黑" pitchFamily="34" charset="-122"/>
                </a:endParaRPr>
              </a:p>
            </p:txBody>
          </p:sp>
          <p:pic>
            <p:nvPicPr>
              <p:cNvPr id="1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50575" y="859850"/>
                <a:ext cx="1963803" cy="1057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38975" y="1610439"/>
                <a:ext cx="1961071" cy="118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3D旅游多维教学实训平台ppt.wmv" descr="3D旅游多维教学实训平台ppt">
                <a:hlinkClick r:id="" action="ppaction://media"/>
              </p:cNvPr>
              <p:cNvPicPr>
                <a:picLocks noChangeAspect="1" noChangeArrowheads="1"/>
              </p:cNvPicPr>
              <p:nvPr>
                <a:videoFile r:link="rId5"/>
              </p:nvPr>
            </p:nvPicPr>
            <p:blipFill>
              <a:blip r:embed="rId10">
                <a:extLst>
                  <a:ext uri="{28A0092B-C50C-407E-A947-70E740481C1C}">
                    <a14:useLocalDpi xmlns:a14="http://schemas.microsoft.com/office/drawing/2010/main" val="0"/>
                  </a:ext>
                </a:extLst>
              </a:blip>
              <a:srcRect/>
              <a:stretch>
                <a:fillRect/>
              </a:stretch>
            </p:blipFill>
            <p:spPr bwMode="auto">
              <a:xfrm>
                <a:off x="8177116" y="2570468"/>
                <a:ext cx="1923717" cy="1082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1" name="Picture 2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89118" y="281147"/>
                <a:ext cx="1935306" cy="1157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0177" y="3009807"/>
                <a:ext cx="1331595" cy="791845"/>
              </a:xfrm>
              <a:prstGeom prst="rect">
                <a:avLst/>
              </a:prstGeom>
              <a:noFill/>
            </p:spPr>
          </p:pic>
          <p:pic>
            <p:nvPicPr>
              <p:cNvPr id="23" name="图片 22"/>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17126" y="2169793"/>
                <a:ext cx="1247775" cy="647700"/>
              </a:xfrm>
              <a:prstGeom prst="rect">
                <a:avLst/>
              </a:prstGeom>
              <a:noFill/>
            </p:spPr>
          </p:pic>
          <p:pic>
            <p:nvPicPr>
              <p:cNvPr id="24" name="图片 23"/>
              <p:cNvPicPr/>
              <p:nvPr/>
            </p:nvPicPr>
            <p:blipFill rotWithShape="1">
              <a:blip r:embed="rId14" cstate="print">
                <a:extLst>
                  <a:ext uri="{28A0092B-C50C-407E-A947-70E740481C1C}">
                    <a14:useLocalDpi xmlns:a14="http://schemas.microsoft.com/office/drawing/2010/main" val="0"/>
                  </a:ext>
                </a:extLst>
              </a:blip>
              <a:srcRect b="49950"/>
              <a:stretch/>
            </p:blipFill>
            <p:spPr bwMode="auto">
              <a:xfrm>
                <a:off x="1552626" y="3009807"/>
                <a:ext cx="1331595" cy="791845"/>
              </a:xfrm>
              <a:prstGeom prst="rect">
                <a:avLst/>
              </a:prstGeom>
              <a:noFill/>
              <a:extLst>
                <a:ext uri="{53640926-AAD7-44D8-BBD7-CCE9431645EC}">
                  <a14:shadowObscured xmlns:a14="http://schemas.microsoft.com/office/drawing/2010/main"/>
                </a:ext>
              </a:extLst>
            </p:spPr>
          </p:pic>
          <p:pic>
            <p:nvPicPr>
              <p:cNvPr id="25" name="图片 15"/>
              <p:cNvPicPr>
                <a:picLocks noChangeAspect="1"/>
              </p:cNvPicPr>
              <p:nvPr/>
            </p:nvPicPr>
            <p:blipFill>
              <a:blip r:embed="rId15" cstate="print">
                <a:extLst>
                  <a:ext uri="{28A0092B-C50C-407E-A947-70E740481C1C}">
                    <a14:useLocalDpi xmlns:a14="http://schemas.microsoft.com/office/drawing/2010/main" val="0"/>
                  </a:ext>
                </a:extLst>
              </a:blip>
              <a:srcRect b="13548"/>
              <a:stretch>
                <a:fillRect/>
              </a:stretch>
            </p:blipFill>
            <p:spPr bwMode="auto">
              <a:xfrm>
                <a:off x="892337" y="4329253"/>
                <a:ext cx="4438723" cy="1126468"/>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326762" y="3806957"/>
                <a:ext cx="3589650" cy="379281"/>
              </a:xfrm>
              <a:prstGeom prst="rect">
                <a:avLst/>
              </a:prstGeom>
            </p:spPr>
            <p:txBody>
              <a:bodyPr wrap="square">
                <a:spAutoFit/>
              </a:bodyPr>
              <a:lstStyle/>
              <a:p>
                <a:pPr defTabSz="914364">
                  <a:defRPr/>
                </a:pPr>
                <a:r>
                  <a:rPr lang="zh-CN" altLang="zh-CN" sz="1200" kern="0" dirty="0">
                    <a:solidFill>
                      <a:sysClr val="windowText" lastClr="000000"/>
                    </a:solidFill>
                    <a:latin typeface="微软雅黑" pitchFamily="34" charset="-122"/>
                    <a:ea typeface="微软雅黑" pitchFamily="34" charset="-122"/>
                  </a:rPr>
                  <a:t>嵌入大屏展示、监控管理等特色元素</a:t>
                </a:r>
                <a:endParaRPr lang="zh-CN" altLang="en-US" sz="1200" kern="0" dirty="0">
                  <a:solidFill>
                    <a:sysClr val="windowText" lastClr="000000"/>
                  </a:solidFill>
                  <a:latin typeface="微软雅黑" pitchFamily="34" charset="-122"/>
                  <a:ea typeface="微软雅黑" pitchFamily="34" charset="-122"/>
                </a:endParaRPr>
              </a:p>
            </p:txBody>
          </p:sp>
        </p:grpSp>
      </p:grpSp>
      <p:sp>
        <p:nvSpPr>
          <p:cNvPr id="33" name="TextBox 32"/>
          <p:cNvSpPr txBox="1"/>
          <p:nvPr/>
        </p:nvSpPr>
        <p:spPr>
          <a:xfrm>
            <a:off x="380833" y="1770603"/>
            <a:ext cx="5688632" cy="338550"/>
          </a:xfrm>
          <a:prstGeom prst="rect">
            <a:avLst/>
          </a:prstGeom>
          <a:noFill/>
        </p:spPr>
        <p:txBody>
          <a:bodyPr wrap="square" lIns="91436" tIns="45718" rIns="91436" bIns="45718" rtlCol="0">
            <a:spAutoFit/>
          </a:bodyPr>
          <a:lstStyle/>
          <a:p>
            <a:r>
              <a:rPr lang="zh-CN" altLang="en-US" sz="1600" b="1" dirty="0">
                <a:latin typeface="微软雅黑" pitchFamily="34" charset="-122"/>
                <a:ea typeface="微软雅黑" pitchFamily="34" charset="-122"/>
              </a:rPr>
              <a:t>通过线上线下、资源平台的建设，实现建好、用好！</a:t>
            </a:r>
          </a:p>
        </p:txBody>
      </p:sp>
      <p:sp>
        <p:nvSpPr>
          <p:cNvPr id="36"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23</a:t>
            </a:r>
            <a:endParaRPr lang="zh-CN" altLang="en-US" sz="1200" b="1" dirty="0">
              <a:solidFill>
                <a:prstClr val="white"/>
              </a:solidFill>
            </a:endParaRPr>
          </a:p>
        </p:txBody>
      </p:sp>
    </p:spTree>
    <p:extLst>
      <p:ext uri="{BB962C8B-B14F-4D97-AF65-F5344CB8AC3E}">
        <p14:creationId xmlns:p14="http://schemas.microsoft.com/office/powerpoint/2010/main" val="1314087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p:cTn id="2" fill="hold" display="0" nodeType="clickEffect">
                  <p:stCondLst>
                    <p:cond delay="indefinite"/>
                  </p:stCondLst>
                  <p:endCondLst>
                    <p:cond evt="onNext" delay="0">
                      <p:tgtEl>
                        <p:sldTgt/>
                      </p:tgtEl>
                    </p:cond>
                    <p:cond evt="onPrev" delay="0">
                      <p:tgtEl>
                        <p:sldTgt/>
                      </p:tgtEl>
                    </p:cond>
                  </p:endCondLst>
                </p:cTn>
                <p:tgtEl>
                  <p:spTgt spid="20"/>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326312" y="337344"/>
            <a:ext cx="73390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5847" y="552466"/>
            <a:ext cx="3941171" cy="349019"/>
          </a:xfrm>
          <a:prstGeom prst="rect">
            <a:avLst/>
          </a:prstGeom>
        </p:spPr>
        <p:txBody>
          <a:bodyPr wrap="square" lIns="71323" tIns="35662" rIns="71323" bIns="35662">
            <a:spAutoFit/>
          </a:bodyPr>
          <a:lstStyle/>
          <a:p>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虚拟</a:t>
            </a:r>
            <a:r>
              <a:rPr lang="zh-CN" altLang="en-US" b="1" dirty="0">
                <a:latin typeface="微软雅黑" pitchFamily="34" charset="-122"/>
                <a:ea typeface="微软雅黑" pitchFamily="34" charset="-122"/>
              </a:rPr>
              <a:t>仿真实训平台</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软件建设</a:t>
            </a:r>
            <a:endParaRPr lang="zh-CN" altLang="en-US" dirty="0"/>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880" y="1555615"/>
            <a:ext cx="4645698" cy="2753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descr="C:\Users\zechuan.wu\Desktop\水印\总体.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5200650" y="705082"/>
            <a:ext cx="3414712" cy="2227260"/>
          </a:xfrm>
          <a:prstGeom prst="rect">
            <a:avLst/>
          </a:prstGeom>
          <a:noFill/>
          <a:ln>
            <a:noFill/>
          </a:ln>
        </p:spPr>
      </p:pic>
      <p:pic>
        <p:nvPicPr>
          <p:cNvPr id="12"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4664869" y="3063875"/>
            <a:ext cx="4379141" cy="1851547"/>
          </a:xfrm>
          <a:prstGeom prst="rect">
            <a:avLst/>
          </a:prstGeom>
          <a:noFill/>
        </p:spPr>
      </p:pic>
      <p:sp>
        <p:nvSpPr>
          <p:cNvPr id="2" name="TextBox 1"/>
          <p:cNvSpPr txBox="1"/>
          <p:nvPr/>
        </p:nvSpPr>
        <p:spPr>
          <a:xfrm>
            <a:off x="6272213" y="4984750"/>
            <a:ext cx="1807369" cy="287464"/>
          </a:xfrm>
          <a:prstGeom prst="rect">
            <a:avLst/>
          </a:prstGeom>
          <a:noFill/>
        </p:spPr>
        <p:txBody>
          <a:bodyPr wrap="square" lIns="71323" tIns="35662" rIns="71323" bIns="35662" rtlCol="0">
            <a:spAutoFit/>
          </a:bodyPr>
          <a:lstStyle/>
          <a:p>
            <a:r>
              <a:rPr lang="en-US" altLang="zh-CN" sz="1400" b="1" dirty="0" smtClean="0">
                <a:solidFill>
                  <a:srgbClr val="C00000"/>
                </a:solidFill>
                <a:latin typeface="微软雅黑" pitchFamily="34" charset="-122"/>
                <a:ea typeface="微软雅黑" pitchFamily="34" charset="-122"/>
              </a:rPr>
              <a:t>VR</a:t>
            </a:r>
            <a:r>
              <a:rPr lang="zh-CN" altLang="en-US" sz="1400" b="1" dirty="0" smtClean="0">
                <a:solidFill>
                  <a:srgbClr val="C00000"/>
                </a:solidFill>
                <a:latin typeface="微软雅黑" pitchFamily="34" charset="-122"/>
                <a:ea typeface="微软雅黑" pitchFamily="34" charset="-122"/>
              </a:rPr>
              <a:t>教学实训设备</a:t>
            </a:r>
            <a:endParaRPr lang="zh-CN" altLang="en-US" sz="1400" b="1" dirty="0">
              <a:solidFill>
                <a:srgbClr val="C00000"/>
              </a:solidFill>
              <a:latin typeface="微软雅黑" pitchFamily="34" charset="-122"/>
              <a:ea typeface="微软雅黑" pitchFamily="34" charset="-122"/>
            </a:endParaRPr>
          </a:p>
        </p:txBody>
      </p:sp>
      <p:sp>
        <p:nvSpPr>
          <p:cNvPr id="1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24</a:t>
            </a:r>
            <a:endParaRPr lang="zh-CN" altLang="en-US" sz="1200" b="1" dirty="0">
              <a:solidFill>
                <a:prstClr val="white"/>
              </a:solidFill>
            </a:endParaRPr>
          </a:p>
        </p:txBody>
      </p:sp>
    </p:spTree>
    <p:extLst>
      <p:ext uri="{BB962C8B-B14F-4D97-AF65-F5344CB8AC3E}">
        <p14:creationId xmlns:p14="http://schemas.microsoft.com/office/powerpoint/2010/main" val="211464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326313" y="337344"/>
            <a:ext cx="7350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0288" y="1573666"/>
            <a:ext cx="2095500" cy="2111375"/>
          </a:xfrm>
          <a:prstGeom prst="rect">
            <a:avLst/>
          </a:prstGeom>
          <a:noFill/>
          <a:ln>
            <a:noFill/>
          </a:ln>
        </p:spPr>
      </p:pic>
      <p:sp>
        <p:nvSpPr>
          <p:cNvPr id="16" name="MH_SubTitle_1"/>
          <p:cNvSpPr/>
          <p:nvPr>
            <p:custDataLst>
              <p:tags r:id="rId1"/>
            </p:custDataLst>
          </p:nvPr>
        </p:nvSpPr>
        <p:spPr>
          <a:xfrm>
            <a:off x="942975" y="3721366"/>
            <a:ext cx="2095500" cy="800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anchor="ctr">
            <a:normAutofit/>
          </a:bodyPr>
          <a:lstStyle/>
          <a:p>
            <a:pPr algn="ctr">
              <a:defRPr/>
            </a:pPr>
            <a:r>
              <a:rPr lang="zh-CN" altLang="en-US" sz="1600" dirty="0">
                <a:solidFill>
                  <a:srgbClr val="FFFFFF"/>
                </a:solidFill>
                <a:latin typeface="微软雅黑" panose="020B0503020204020204" pitchFamily="34" charset="-122"/>
                <a:ea typeface="微软雅黑" panose="020B0503020204020204" pitchFamily="34" charset="-122"/>
              </a:rPr>
              <a:t>安全文化建设</a:t>
            </a:r>
          </a:p>
        </p:txBody>
      </p:sp>
      <p:sp>
        <p:nvSpPr>
          <p:cNvPr id="17" name="MH_SubTitle_2"/>
          <p:cNvSpPr/>
          <p:nvPr>
            <p:custDataLst>
              <p:tags r:id="rId2"/>
            </p:custDataLst>
          </p:nvPr>
        </p:nvSpPr>
        <p:spPr>
          <a:xfrm>
            <a:off x="3529693" y="3713937"/>
            <a:ext cx="2095500" cy="8003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anchor="ctr">
            <a:normAutofit/>
          </a:bodyPr>
          <a:lstStyle/>
          <a:p>
            <a:pPr algn="ctr">
              <a:defRPr/>
            </a:pPr>
            <a:r>
              <a:rPr lang="da-DK" altLang="zh-CN" sz="1600" dirty="0">
                <a:solidFill>
                  <a:srgbClr val="FFFFFF"/>
                </a:solidFill>
                <a:latin typeface="微软雅黑" panose="020B0503020204020204" pitchFamily="34" charset="-122"/>
                <a:ea typeface="微软雅黑" panose="020B0503020204020204" pitchFamily="34" charset="-122"/>
              </a:rPr>
              <a:t>6</a:t>
            </a:r>
            <a:r>
              <a:rPr lang="en-US" altLang="zh-CN" sz="1600" dirty="0">
                <a:solidFill>
                  <a:srgbClr val="FFFFFF"/>
                </a:solidFill>
                <a:latin typeface="微软雅黑" panose="020B0503020204020204" pitchFamily="34" charset="-122"/>
                <a:ea typeface="微软雅黑" panose="020B0503020204020204" pitchFamily="34" charset="-122"/>
              </a:rPr>
              <a:t>S</a:t>
            </a:r>
            <a:r>
              <a:rPr lang="zh-CN" altLang="en-US" sz="1600" dirty="0">
                <a:solidFill>
                  <a:srgbClr val="FFFFFF"/>
                </a:solidFill>
                <a:latin typeface="微软雅黑" panose="020B0503020204020204" pitchFamily="34" charset="-122"/>
                <a:ea typeface="微软雅黑" panose="020B0503020204020204" pitchFamily="34" charset="-122"/>
              </a:rPr>
              <a:t>文化建设</a:t>
            </a:r>
          </a:p>
        </p:txBody>
      </p:sp>
      <p:sp>
        <p:nvSpPr>
          <p:cNvPr id="18" name="MH_SubTitle_3"/>
          <p:cNvSpPr/>
          <p:nvPr>
            <p:custDataLst>
              <p:tags r:id="rId3"/>
            </p:custDataLst>
          </p:nvPr>
        </p:nvSpPr>
        <p:spPr>
          <a:xfrm>
            <a:off x="6110288" y="3721366"/>
            <a:ext cx="2095500" cy="80036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anchor="ctr">
            <a:normAutofit/>
          </a:bodyPr>
          <a:lstStyle/>
          <a:p>
            <a:pPr algn="ctr">
              <a:defRPr/>
            </a:pPr>
            <a:r>
              <a:rPr lang="zh-CN" altLang="en-US" sz="1600" dirty="0">
                <a:solidFill>
                  <a:srgbClr val="FFFFFF"/>
                </a:solidFill>
                <a:latin typeface="微软雅黑" panose="020B0503020204020204" pitchFamily="34" charset="-122"/>
                <a:ea typeface="微软雅黑" panose="020B0503020204020204" pitchFamily="34" charset="-122"/>
              </a:rPr>
              <a:t>专业文化建设</a:t>
            </a:r>
          </a:p>
        </p:txBody>
      </p:sp>
      <p:pic>
        <p:nvPicPr>
          <p:cNvPr id="19" name="图片 1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895" y="1674543"/>
            <a:ext cx="2165581" cy="2048369"/>
          </a:xfrm>
          <a:prstGeom prst="rect">
            <a:avLst/>
          </a:prstGeom>
          <a:noFill/>
          <a:ln>
            <a:noFill/>
          </a:ln>
        </p:spPr>
      </p:pic>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9692" y="1631458"/>
            <a:ext cx="2095501" cy="2053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99686" y="636273"/>
            <a:ext cx="3248178" cy="349019"/>
          </a:xfrm>
          <a:prstGeom prst="rect">
            <a:avLst/>
          </a:prstGeom>
        </p:spPr>
        <p:txBody>
          <a:bodyPr wrap="square" lIns="71323" tIns="35662" rIns="71323" bIns="35662">
            <a:spAutoFit/>
          </a:bodyPr>
          <a:lstStyle/>
          <a:p>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专业</a:t>
            </a:r>
            <a:r>
              <a:rPr lang="zh-CN" altLang="en-US" b="1" dirty="0">
                <a:latin typeface="微软雅黑" pitchFamily="34" charset="-122"/>
                <a:ea typeface="微软雅黑" pitchFamily="34" charset="-122"/>
              </a:rPr>
              <a:t>实</a:t>
            </a:r>
            <a:r>
              <a:rPr lang="zh-CN" altLang="en-US" b="1" dirty="0" smtClean="0">
                <a:latin typeface="微软雅黑" pitchFamily="34" charset="-122"/>
                <a:ea typeface="微软雅黑" pitchFamily="34" charset="-122"/>
              </a:rPr>
              <a:t>训基地文化</a:t>
            </a:r>
            <a:r>
              <a:rPr lang="zh-CN" altLang="en-US" b="1" dirty="0">
                <a:latin typeface="微软雅黑" pitchFamily="34" charset="-122"/>
                <a:ea typeface="微软雅黑" pitchFamily="34" charset="-122"/>
              </a:rPr>
              <a:t>建设</a:t>
            </a:r>
            <a:endParaRPr lang="zh-CN" altLang="en-US" dirty="0"/>
          </a:p>
        </p:txBody>
      </p:sp>
      <p:sp>
        <p:nvSpPr>
          <p:cNvPr id="24"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25</a:t>
            </a:r>
            <a:endParaRPr lang="zh-CN" altLang="en-US" sz="1200" b="1" dirty="0">
              <a:solidFill>
                <a:prstClr val="white"/>
              </a:solidFill>
            </a:endParaRPr>
          </a:p>
        </p:txBody>
      </p:sp>
    </p:spTree>
    <p:extLst>
      <p:ext uri="{BB962C8B-B14F-4D97-AF65-F5344CB8AC3E}">
        <p14:creationId xmlns:p14="http://schemas.microsoft.com/office/powerpoint/2010/main" val="337258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326312" y="337344"/>
            <a:ext cx="73390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50072" y="636273"/>
            <a:ext cx="3773856" cy="349019"/>
          </a:xfrm>
          <a:prstGeom prst="rect">
            <a:avLst/>
          </a:prstGeom>
        </p:spPr>
        <p:txBody>
          <a:bodyPr wrap="square" lIns="71323" tIns="35662" rIns="71323" bIns="35662">
            <a:spAutoFit/>
          </a:bodyPr>
          <a:lstStyle/>
          <a:p>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创新</a:t>
            </a:r>
            <a:r>
              <a:rPr lang="zh-CN" altLang="en-US" b="1" dirty="0">
                <a:latin typeface="微软雅黑" pitchFamily="34" charset="-122"/>
                <a:ea typeface="微软雅黑" pitchFamily="34" charset="-122"/>
              </a:rPr>
              <a:t>创业教育实训基地</a:t>
            </a:r>
            <a:r>
              <a:rPr lang="zh-CN" altLang="en-US" b="1" dirty="0" smtClean="0">
                <a:latin typeface="微软雅黑" pitchFamily="34" charset="-122"/>
                <a:ea typeface="微软雅黑" pitchFamily="34" charset="-122"/>
              </a:rPr>
              <a:t>建设 </a:t>
            </a:r>
            <a:endParaRPr lang="zh-CN" altLang="en-US" dirty="0"/>
          </a:p>
        </p:txBody>
      </p:sp>
      <p:grpSp>
        <p:nvGrpSpPr>
          <p:cNvPr id="13" name="组合 12"/>
          <p:cNvGrpSpPr/>
          <p:nvPr/>
        </p:nvGrpSpPr>
        <p:grpSpPr>
          <a:xfrm>
            <a:off x="344437" y="561863"/>
            <a:ext cx="8508584" cy="4966236"/>
            <a:chOff x="847222" y="701236"/>
            <a:chExt cx="11344779" cy="5959483"/>
          </a:xfrm>
        </p:grpSpPr>
        <p:grpSp>
          <p:nvGrpSpPr>
            <p:cNvPr id="14" name="组合 13"/>
            <p:cNvGrpSpPr/>
            <p:nvPr/>
          </p:nvGrpSpPr>
          <p:grpSpPr>
            <a:xfrm>
              <a:off x="952503" y="3111606"/>
              <a:ext cx="10038660" cy="3549113"/>
              <a:chOff x="539552" y="2301761"/>
              <a:chExt cx="7483344" cy="3149458"/>
            </a:xfrm>
          </p:grpSpPr>
          <p:grpSp>
            <p:nvGrpSpPr>
              <p:cNvPr id="17" name="Group 18"/>
              <p:cNvGrpSpPr/>
              <p:nvPr/>
            </p:nvGrpSpPr>
            <p:grpSpPr>
              <a:xfrm>
                <a:off x="6426758" y="2380876"/>
                <a:ext cx="1420864" cy="1960916"/>
                <a:chOff x="9682212" y="2032000"/>
                <a:chExt cx="2336780" cy="3225800"/>
              </a:xfrm>
            </p:grpSpPr>
            <p:sp>
              <p:nvSpPr>
                <p:cNvPr id="44" name="Rectangle 9"/>
                <p:cNvSpPr/>
                <p:nvPr/>
              </p:nvSpPr>
              <p:spPr bwMode="auto">
                <a:xfrm>
                  <a:off x="9764059"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913792" fontAlgn="base">
                    <a:lnSpc>
                      <a:spcPct val="120000"/>
                    </a:lnSpc>
                    <a:spcBef>
                      <a:spcPct val="0"/>
                    </a:spcBef>
                    <a:spcAft>
                      <a:spcPct val="0"/>
                    </a:spcAft>
                  </a:pPr>
                  <a:r>
                    <a:rPr lang="zh-CN" altLang="en-US" sz="1100" b="1" spc="-50" dirty="0">
                      <a:solidFill>
                        <a:srgbClr val="FFFFFF"/>
                      </a:solidFill>
                      <a:latin typeface="微软雅黑" pitchFamily="34" charset="-122"/>
                      <a:ea typeface="微软雅黑" pitchFamily="34" charset="-122"/>
                      <a:cs typeface="Segoe UI" pitchFamily="34" charset="0"/>
                    </a:rPr>
                    <a:t>创业孵化</a:t>
                  </a:r>
                  <a:endParaRPr lang="en-US" altLang="zh-CN" sz="1100" b="1" spc="-50" dirty="0">
                    <a:solidFill>
                      <a:srgbClr val="FFFFFF"/>
                    </a:solidFill>
                    <a:latin typeface="微软雅黑" pitchFamily="34" charset="-122"/>
                    <a:ea typeface="微软雅黑" pitchFamily="34" charset="-122"/>
                    <a:cs typeface="Segoe UI" pitchFamily="34" charset="0"/>
                  </a:endParaRPr>
                </a:p>
                <a:p>
                  <a:pPr algn="ctr" defTabSz="913792" fontAlgn="base">
                    <a:lnSpc>
                      <a:spcPct val="120000"/>
                    </a:lnSpc>
                    <a:spcBef>
                      <a:spcPct val="0"/>
                    </a:spcBef>
                    <a:spcAft>
                      <a:spcPct val="0"/>
                    </a:spcAft>
                  </a:pPr>
                  <a:r>
                    <a:rPr lang="zh-CN" altLang="en-US" sz="1100" b="1" spc="-50" dirty="0">
                      <a:solidFill>
                        <a:srgbClr val="FFFFFF"/>
                      </a:solidFill>
                      <a:latin typeface="微软雅黑" pitchFamily="34" charset="-122"/>
                      <a:ea typeface="微软雅黑" pitchFamily="34" charset="-122"/>
                      <a:cs typeface="Segoe UI" pitchFamily="34" charset="0"/>
                    </a:rPr>
                    <a:t>服务中心</a:t>
                  </a:r>
                  <a:endParaRPr lang="en-US" sz="1100" b="1" spc="-50" dirty="0">
                    <a:solidFill>
                      <a:srgbClr val="FFFFFF"/>
                    </a:solidFill>
                    <a:latin typeface="微软雅黑" pitchFamily="34" charset="-122"/>
                    <a:ea typeface="微软雅黑" pitchFamily="34" charset="-122"/>
                    <a:cs typeface="Segoe UI" pitchFamily="34" charset="0"/>
                  </a:endParaRPr>
                </a:p>
              </p:txBody>
            </p:sp>
            <p:pic>
              <p:nvPicPr>
                <p:cNvPr id="45" name="Picture 2" descr="C:\Users\chrisw\Desktop\Cloud Services 3.png"/>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0665222" y="2556084"/>
                  <a:ext cx="1118343" cy="7713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9682212" y="2413004"/>
                  <a:ext cx="1366547" cy="1099393"/>
                </a:xfrm>
                <a:prstGeom prst="rect">
                  <a:avLst/>
                </a:prstGeom>
                <a:noFill/>
              </p:spPr>
            </p:pic>
          </p:grpSp>
          <p:grpSp>
            <p:nvGrpSpPr>
              <p:cNvPr id="18" name="Group 4"/>
              <p:cNvGrpSpPr/>
              <p:nvPr/>
            </p:nvGrpSpPr>
            <p:grpSpPr>
              <a:xfrm>
                <a:off x="5028485" y="2380876"/>
                <a:ext cx="1371097" cy="1960916"/>
                <a:chOff x="4983603" y="2032000"/>
                <a:chExt cx="2254933" cy="3225800"/>
              </a:xfrm>
            </p:grpSpPr>
            <p:sp>
              <p:nvSpPr>
                <p:cNvPr id="41" name="Rectangle 7"/>
                <p:cNvSpPr/>
                <p:nvPr/>
              </p:nvSpPr>
              <p:spPr bwMode="auto">
                <a:xfrm>
                  <a:off x="4983603"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913792" fontAlgn="base">
                    <a:lnSpc>
                      <a:spcPct val="120000"/>
                    </a:lnSpc>
                    <a:spcBef>
                      <a:spcPct val="0"/>
                    </a:spcBef>
                    <a:spcAft>
                      <a:spcPct val="0"/>
                    </a:spcAft>
                  </a:pPr>
                  <a:r>
                    <a:rPr lang="zh-CN" altLang="en-US" sz="1100" b="1" spc="-50" dirty="0">
                      <a:solidFill>
                        <a:srgbClr val="FFFFFF"/>
                      </a:solidFill>
                      <a:latin typeface="微软雅黑" pitchFamily="34" charset="-122"/>
                      <a:ea typeface="微软雅黑" pitchFamily="34" charset="-122"/>
                      <a:cs typeface="Segoe UI" pitchFamily="34" charset="0"/>
                    </a:rPr>
                    <a:t>创新创业综合实</a:t>
                  </a:r>
                  <a:endParaRPr lang="en-US" altLang="zh-CN" sz="1100" b="1" spc="-50" dirty="0">
                    <a:solidFill>
                      <a:srgbClr val="FFFFFF"/>
                    </a:solidFill>
                    <a:latin typeface="微软雅黑" pitchFamily="34" charset="-122"/>
                    <a:ea typeface="微软雅黑" pitchFamily="34" charset="-122"/>
                    <a:cs typeface="Segoe UI" pitchFamily="34" charset="0"/>
                  </a:endParaRPr>
                </a:p>
                <a:p>
                  <a:pPr algn="ctr" defTabSz="913792" fontAlgn="base">
                    <a:lnSpc>
                      <a:spcPct val="120000"/>
                    </a:lnSpc>
                    <a:spcBef>
                      <a:spcPct val="0"/>
                    </a:spcBef>
                    <a:spcAft>
                      <a:spcPct val="0"/>
                    </a:spcAft>
                  </a:pPr>
                  <a:r>
                    <a:rPr lang="zh-CN" altLang="en-US" sz="1100" b="1" spc="-50" dirty="0">
                      <a:solidFill>
                        <a:srgbClr val="FFFFFF"/>
                      </a:solidFill>
                      <a:latin typeface="微软雅黑" pitchFamily="34" charset="-122"/>
                      <a:ea typeface="微软雅黑" pitchFamily="34" charset="-122"/>
                      <a:cs typeface="Segoe UI" pitchFamily="34" charset="0"/>
                    </a:rPr>
                    <a:t>训中心</a:t>
                  </a:r>
                  <a:endParaRPr lang="en-US" sz="1100" b="1" spc="-50" dirty="0">
                    <a:solidFill>
                      <a:srgbClr val="FFFFFF"/>
                    </a:solidFill>
                    <a:latin typeface="微软雅黑" pitchFamily="34" charset="-122"/>
                    <a:ea typeface="微软雅黑" pitchFamily="34" charset="-122"/>
                    <a:cs typeface="Segoe UI" pitchFamily="34" charset="0"/>
                  </a:endParaRPr>
                </a:p>
              </p:txBody>
            </p:sp>
            <p:pic>
              <p:nvPicPr>
                <p:cNvPr id="42" name="Picture 11" descr="\\MAGNUM\Projects\Microsoft\Cloud Power FY12\Design\ICONS_PNG\Application.png"/>
                <p:cNvPicPr>
                  <a:picLocks noChangeAspect="1" noChangeArrowheads="1"/>
                </p:cNvPicPr>
                <p:nvPr/>
              </p:nvPicPr>
              <p:blipFill rotWithShape="1">
                <a:blip r:embed="rId5" cstate="email">
                  <a:biLevel thresh="25000"/>
                  <a:extLst>
                    <a:ext uri="{28A0092B-C50C-407E-A947-70E740481C1C}">
                      <a14:useLocalDpi xmlns:a14="http://schemas.microsoft.com/office/drawing/2010/main"/>
                    </a:ext>
                  </a:extLst>
                </a:blip>
                <a:srcRect/>
                <a:stretch/>
              </p:blipFill>
              <p:spPr bwMode="auto">
                <a:xfrm>
                  <a:off x="5281826" y="2732985"/>
                  <a:ext cx="1233608" cy="1006735"/>
                </a:xfrm>
                <a:prstGeom prst="rect">
                  <a:avLst/>
                </a:prstGeom>
                <a:noFill/>
                <a:ln>
                  <a:noFill/>
                </a:ln>
              </p:spPr>
            </p:pic>
            <p:pic>
              <p:nvPicPr>
                <p:cNvPr id="43" name="Picture 6" descr="\\MAGNUM\Projects\Microsoft\Cloud Power FY12\Design\Icons\PNGs\Web Service.png"/>
                <p:cNvPicPr>
                  <a:picLocks noChangeAspect="1" noChangeArrowheads="1"/>
                </p:cNvPicPr>
                <p:nvPr/>
              </p:nvPicPr>
              <p:blipFill>
                <a:blip r:embed="rId6" cstate="email">
                  <a:lum bright="100000"/>
                  <a:extLst>
                    <a:ext uri="{28A0092B-C50C-407E-A947-70E740481C1C}">
                      <a14:useLocalDpi xmlns:a14="http://schemas.microsoft.com/office/drawing/2010/main"/>
                    </a:ext>
                  </a:extLst>
                </a:blip>
                <a:srcRect/>
                <a:stretch>
                  <a:fillRect/>
                </a:stretch>
              </p:blipFill>
              <p:spPr bwMode="auto">
                <a:xfrm>
                  <a:off x="5898628" y="2115567"/>
                  <a:ext cx="1211520" cy="1211836"/>
                </a:xfrm>
                <a:prstGeom prst="rect">
                  <a:avLst/>
                </a:prstGeom>
                <a:noFill/>
              </p:spPr>
            </p:pic>
          </p:grpSp>
          <p:grpSp>
            <p:nvGrpSpPr>
              <p:cNvPr id="19" name="Group 3"/>
              <p:cNvGrpSpPr/>
              <p:nvPr/>
            </p:nvGrpSpPr>
            <p:grpSpPr>
              <a:xfrm>
                <a:off x="2116437" y="2380876"/>
                <a:ext cx="1371097" cy="1960916"/>
                <a:chOff x="2593375" y="2032000"/>
                <a:chExt cx="2254933" cy="3225800"/>
              </a:xfrm>
            </p:grpSpPr>
            <p:sp>
              <p:nvSpPr>
                <p:cNvPr id="39" name="Rectangle 6"/>
                <p:cNvSpPr/>
                <p:nvPr/>
              </p:nvSpPr>
              <p:spPr bwMode="auto">
                <a:xfrm>
                  <a:off x="2593375"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913792" fontAlgn="base">
                    <a:lnSpc>
                      <a:spcPct val="120000"/>
                    </a:lnSpc>
                    <a:spcBef>
                      <a:spcPct val="0"/>
                    </a:spcBef>
                    <a:spcAft>
                      <a:spcPct val="0"/>
                    </a:spcAft>
                  </a:pPr>
                  <a:r>
                    <a:rPr lang="zh-CN" altLang="en-US" sz="1100" b="1" spc="-50" dirty="0">
                      <a:solidFill>
                        <a:srgbClr val="FFFFFF"/>
                      </a:solidFill>
                      <a:latin typeface="微软雅黑" pitchFamily="34" charset="-122"/>
                      <a:ea typeface="微软雅黑" pitchFamily="34" charset="-122"/>
                      <a:cs typeface="Segoe UI" pitchFamily="34" charset="0"/>
                    </a:rPr>
                    <a:t>创新思维</a:t>
                  </a:r>
                  <a:endParaRPr lang="en-US" altLang="zh-CN" sz="1100" b="1" spc="-50" dirty="0">
                    <a:solidFill>
                      <a:srgbClr val="FFFFFF"/>
                    </a:solidFill>
                    <a:latin typeface="微软雅黑" pitchFamily="34" charset="-122"/>
                    <a:ea typeface="微软雅黑" pitchFamily="34" charset="-122"/>
                    <a:cs typeface="Segoe UI" pitchFamily="34" charset="0"/>
                  </a:endParaRPr>
                </a:p>
                <a:p>
                  <a:pPr algn="ctr" defTabSz="913792" fontAlgn="base">
                    <a:lnSpc>
                      <a:spcPct val="120000"/>
                    </a:lnSpc>
                    <a:spcBef>
                      <a:spcPct val="0"/>
                    </a:spcBef>
                    <a:spcAft>
                      <a:spcPct val="0"/>
                    </a:spcAft>
                  </a:pPr>
                  <a:r>
                    <a:rPr lang="zh-CN" altLang="en-US" sz="1100" b="1" spc="-50" dirty="0">
                      <a:solidFill>
                        <a:srgbClr val="FFFFFF"/>
                      </a:solidFill>
                      <a:latin typeface="微软雅黑" pitchFamily="34" charset="-122"/>
                      <a:ea typeface="微软雅黑" pitchFamily="34" charset="-122"/>
                      <a:cs typeface="Segoe UI" pitchFamily="34" charset="0"/>
                    </a:rPr>
                    <a:t>训练室</a:t>
                  </a:r>
                  <a:endParaRPr lang="en-US" sz="1100" b="1" spc="-50" dirty="0">
                    <a:solidFill>
                      <a:srgbClr val="FFFFFF"/>
                    </a:solidFill>
                    <a:latin typeface="微软雅黑" pitchFamily="34" charset="-122"/>
                    <a:ea typeface="微软雅黑" pitchFamily="34" charset="-122"/>
                    <a:cs typeface="Segoe UI" pitchFamily="34" charset="0"/>
                  </a:endParaRPr>
                </a:p>
              </p:txBody>
            </p:sp>
            <p:pic>
              <p:nvPicPr>
                <p:cNvPr id="40" name="Picture 9" descr="\\MAGNUM\Projects\Microsoft\Cloud Power FY12\Design\Icons\PNGs\Optimized.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2806596" y="2375527"/>
                  <a:ext cx="1662643" cy="1663076"/>
                </a:xfrm>
                <a:prstGeom prst="rect">
                  <a:avLst/>
                </a:prstGeom>
                <a:noFill/>
              </p:spPr>
            </p:pic>
          </p:grpSp>
          <p:grpSp>
            <p:nvGrpSpPr>
              <p:cNvPr id="20" name="Group 12"/>
              <p:cNvGrpSpPr/>
              <p:nvPr/>
            </p:nvGrpSpPr>
            <p:grpSpPr>
              <a:xfrm>
                <a:off x="3569799" y="2373769"/>
                <a:ext cx="1371097" cy="1960916"/>
                <a:chOff x="7373830" y="2032000"/>
                <a:chExt cx="2254933" cy="3225800"/>
              </a:xfrm>
            </p:grpSpPr>
            <p:sp>
              <p:nvSpPr>
                <p:cNvPr id="37" name="Rectangle 8"/>
                <p:cNvSpPr/>
                <p:nvPr/>
              </p:nvSpPr>
              <p:spPr bwMode="auto">
                <a:xfrm>
                  <a:off x="7373830"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913792" fontAlgn="base">
                    <a:lnSpc>
                      <a:spcPct val="250000"/>
                    </a:lnSpc>
                    <a:spcBef>
                      <a:spcPct val="0"/>
                    </a:spcBef>
                    <a:spcAft>
                      <a:spcPct val="0"/>
                    </a:spcAft>
                  </a:pPr>
                  <a:r>
                    <a:rPr lang="zh-CN" altLang="en-US" sz="1100" b="1" spc="-50" dirty="0">
                      <a:solidFill>
                        <a:srgbClr val="FFFFFF"/>
                      </a:solidFill>
                      <a:latin typeface="微软雅黑" pitchFamily="34" charset="-122"/>
                      <a:ea typeface="微软雅黑" pitchFamily="34" charset="-122"/>
                      <a:cs typeface="Segoe UI" pitchFamily="34" charset="0"/>
                    </a:rPr>
                    <a:t>创客中心</a:t>
                  </a:r>
                  <a:endParaRPr lang="en-US" sz="1100" b="1" spc="-50" dirty="0">
                    <a:solidFill>
                      <a:srgbClr val="FFFFFF"/>
                    </a:solidFill>
                    <a:latin typeface="微软雅黑" pitchFamily="34" charset="-122"/>
                    <a:ea typeface="微软雅黑" pitchFamily="34" charset="-122"/>
                    <a:cs typeface="Segoe UI" pitchFamily="34" charset="0"/>
                  </a:endParaRPr>
                </a:p>
              </p:txBody>
            </p:sp>
            <p:pic>
              <p:nvPicPr>
                <p:cNvPr id="38" name="Picture 30" descr="service-base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37833" y="2412999"/>
                  <a:ext cx="1405359" cy="1457276"/>
                </a:xfrm>
                <a:prstGeom prst="rect">
                  <a:avLst/>
                </a:prstGeom>
                <a:noFill/>
                <a:ln>
                  <a:noFill/>
                </a:ln>
              </p:spPr>
            </p:pic>
          </p:grpSp>
          <p:grpSp>
            <p:nvGrpSpPr>
              <p:cNvPr id="21" name="Group 2"/>
              <p:cNvGrpSpPr/>
              <p:nvPr/>
            </p:nvGrpSpPr>
            <p:grpSpPr>
              <a:xfrm>
                <a:off x="663074" y="2380876"/>
                <a:ext cx="1371097" cy="1960916"/>
                <a:chOff x="203147" y="2032000"/>
                <a:chExt cx="2254933" cy="3225800"/>
              </a:xfrm>
            </p:grpSpPr>
            <p:sp>
              <p:nvSpPr>
                <p:cNvPr id="34" name="Rectangle 5"/>
                <p:cNvSpPr/>
                <p:nvPr/>
              </p:nvSpPr>
              <p:spPr bwMode="auto">
                <a:xfrm>
                  <a:off x="203147" y="2032000"/>
                  <a:ext cx="2254933" cy="32258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913792" fontAlgn="base">
                    <a:lnSpc>
                      <a:spcPct val="120000"/>
                    </a:lnSpc>
                    <a:spcBef>
                      <a:spcPct val="0"/>
                    </a:spcBef>
                    <a:spcAft>
                      <a:spcPct val="0"/>
                    </a:spcAft>
                  </a:pPr>
                  <a:r>
                    <a:rPr lang="zh-CN" altLang="en-US" sz="1100" b="1" spc="-50" dirty="0">
                      <a:solidFill>
                        <a:srgbClr val="FFFFFF"/>
                      </a:solidFill>
                      <a:latin typeface="微软雅黑" pitchFamily="34" charset="-122"/>
                      <a:ea typeface="微软雅黑" pitchFamily="34" charset="-122"/>
                      <a:cs typeface="Segoe UI" pitchFamily="34" charset="0"/>
                    </a:rPr>
                    <a:t>多功能创新</a:t>
                  </a:r>
                  <a:endParaRPr lang="en-US" altLang="zh-CN" sz="1100" b="1" spc="-50" dirty="0">
                    <a:solidFill>
                      <a:srgbClr val="FFFFFF"/>
                    </a:solidFill>
                    <a:latin typeface="微软雅黑" pitchFamily="34" charset="-122"/>
                    <a:ea typeface="微软雅黑" pitchFamily="34" charset="-122"/>
                    <a:cs typeface="Segoe UI" pitchFamily="34" charset="0"/>
                  </a:endParaRPr>
                </a:p>
                <a:p>
                  <a:pPr algn="ctr" defTabSz="913792" fontAlgn="base">
                    <a:lnSpc>
                      <a:spcPct val="120000"/>
                    </a:lnSpc>
                    <a:spcBef>
                      <a:spcPct val="0"/>
                    </a:spcBef>
                    <a:spcAft>
                      <a:spcPct val="0"/>
                    </a:spcAft>
                  </a:pPr>
                  <a:r>
                    <a:rPr lang="zh-CN" altLang="en-US" sz="1100" b="1" spc="-50" dirty="0">
                      <a:solidFill>
                        <a:srgbClr val="FFFFFF"/>
                      </a:solidFill>
                      <a:latin typeface="微软雅黑" pitchFamily="34" charset="-122"/>
                      <a:ea typeface="微软雅黑" pitchFamily="34" charset="-122"/>
                      <a:cs typeface="Segoe UI" pitchFamily="34" charset="0"/>
                    </a:rPr>
                    <a:t>体验中心</a:t>
                  </a:r>
                  <a:endParaRPr lang="en-US" sz="1100" b="1" spc="-50" dirty="0">
                    <a:solidFill>
                      <a:srgbClr val="FFFFFF"/>
                    </a:solidFill>
                    <a:latin typeface="微软雅黑" pitchFamily="34" charset="-122"/>
                    <a:ea typeface="微软雅黑" pitchFamily="34" charset="-122"/>
                    <a:cs typeface="Segoe UI" pitchFamily="34" charset="0"/>
                  </a:endParaRPr>
                </a:p>
              </p:txBody>
            </p:sp>
            <p:pic>
              <p:nvPicPr>
                <p:cNvPr id="35" name="Picture 3" descr="C:\Users\mitchellg\Desktop\Simple_Licensing.png"/>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1181418" y="2921003"/>
                  <a:ext cx="1053202" cy="1053476"/>
                </a:xfrm>
                <a:prstGeom prst="rect">
                  <a:avLst/>
                </a:prstGeom>
                <a:noFill/>
              </p:spPr>
            </p:pic>
            <p:pic>
              <p:nvPicPr>
                <p:cNvPr id="3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304724" y="2413004"/>
                  <a:ext cx="1366547" cy="1099393"/>
                </a:xfrm>
                <a:prstGeom prst="rect">
                  <a:avLst/>
                </a:prstGeom>
                <a:noFill/>
              </p:spPr>
            </p:pic>
          </p:grpSp>
          <p:sp>
            <p:nvSpPr>
              <p:cNvPr id="22" name="Right Arrow 22"/>
              <p:cNvSpPr/>
              <p:nvPr/>
            </p:nvSpPr>
            <p:spPr bwMode="auto">
              <a:xfrm>
                <a:off x="539552" y="2301761"/>
                <a:ext cx="7308070" cy="1784313"/>
              </a:xfrm>
              <a:prstGeom prst="rightArrow">
                <a:avLst>
                  <a:gd name="adj1" fmla="val 50000"/>
                  <a:gd name="adj2" fmla="val 63755"/>
                </a:avLst>
              </a:prstGeom>
              <a:solidFill>
                <a:schemeClr val="accent1">
                  <a:lumMod val="20000"/>
                  <a:lumOff val="8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2" rIns="45702" bIns="91404" numCol="1" spcCol="0" rtlCol="0" fromWordArt="0" anchor="b" anchorCtr="0" forceAA="0" compatLnSpc="1">
                <a:prstTxWarp prst="textNoShape">
                  <a:avLst/>
                </a:prstTxWarp>
                <a:noAutofit/>
              </a:bodyPr>
              <a:lstStyle/>
              <a:p>
                <a:pPr algn="ctr" defTabSz="913792" fontAlgn="base">
                  <a:spcBef>
                    <a:spcPct val="0"/>
                  </a:spcBef>
                  <a:spcAft>
                    <a:spcPct val="0"/>
                  </a:spcAft>
                </a:pPr>
                <a:endParaRPr lang="en-US" sz="1600" b="1" spc="-50"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3" name="矩形 22"/>
              <p:cNvSpPr/>
              <p:nvPr/>
            </p:nvSpPr>
            <p:spPr>
              <a:xfrm>
                <a:off x="606073" y="4369668"/>
                <a:ext cx="1362111" cy="884905"/>
              </a:xfrm>
              <a:prstGeom prst="rect">
                <a:avLst/>
              </a:prstGeom>
            </p:spPr>
            <p:txBody>
              <a:bodyPr wrap="square">
                <a:spAutoFit/>
              </a:bodyPr>
              <a:lstStyle/>
              <a:p>
                <a:pPr marL="185745" indent="-185745">
                  <a:lnSpc>
                    <a:spcPct val="120000"/>
                  </a:lnSpc>
                  <a:buFont typeface="Arial" pitchFamily="34" charset="0"/>
                  <a:buChar cha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公共服务</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综合体验</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创意作品展示</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创业素质测评</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4" name="矩形 23"/>
              <p:cNvSpPr/>
              <p:nvPr/>
            </p:nvSpPr>
            <p:spPr>
              <a:xfrm>
                <a:off x="2034171" y="4369668"/>
                <a:ext cx="1716961" cy="884905"/>
              </a:xfrm>
              <a:prstGeom prst="rect">
                <a:avLst/>
              </a:prstGeom>
            </p:spPr>
            <p:txBody>
              <a:bodyPr wrap="square">
                <a:spAutoFit/>
              </a:bodyPr>
              <a:lstStyle/>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创新启蒙</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创新认知与评估</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创新技法训练</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创意录播厅</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3414384" y="4369668"/>
                <a:ext cx="1656184" cy="884905"/>
              </a:xfrm>
              <a:prstGeom prst="rect">
                <a:avLst/>
              </a:prstGeom>
            </p:spPr>
            <p:txBody>
              <a:bodyPr wrap="square">
                <a:spAutoFit/>
              </a:bodyPr>
              <a:lstStyle/>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创客交流分享区</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产品创新设计区</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商业模式验证实验室</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梦工厂社区线上平台</a:t>
                </a:r>
              </a:p>
            </p:txBody>
          </p:sp>
          <p:sp>
            <p:nvSpPr>
              <p:cNvPr id="31" name="矩形 30"/>
              <p:cNvSpPr/>
              <p:nvPr/>
            </p:nvSpPr>
            <p:spPr>
              <a:xfrm>
                <a:off x="4980600" y="4369668"/>
                <a:ext cx="1506005" cy="688260"/>
              </a:xfrm>
              <a:prstGeom prst="rect">
                <a:avLst/>
              </a:prstGeom>
            </p:spPr>
            <p:txBody>
              <a:bodyPr wrap="square">
                <a:spAutoFit/>
              </a:bodyPr>
              <a:lstStyle/>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创业全流程实训</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外围机构柜台</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创业实战模拟对抗</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33" name="矩形 32"/>
              <p:cNvSpPr/>
              <p:nvPr/>
            </p:nvSpPr>
            <p:spPr>
              <a:xfrm>
                <a:off x="6486606" y="4369668"/>
                <a:ext cx="1536290" cy="1081551"/>
              </a:xfrm>
              <a:prstGeom prst="rect">
                <a:avLst/>
              </a:prstGeom>
            </p:spPr>
            <p:txBody>
              <a:bodyPr wrap="square">
                <a:spAutoFit/>
              </a:bodyPr>
              <a:lstStyle/>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创业导师指导室</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孵化办公区</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项目路演区</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投融资洽谈区</a:t>
                </a:r>
                <a:endParaRPr lang="en-US" altLang="zh-CN" sz="1000" kern="0" dirty="0">
                  <a:solidFill>
                    <a:srgbClr val="D8D8D8">
                      <a:lumMod val="25000"/>
                    </a:srgbClr>
                  </a:solidFill>
                  <a:latin typeface="微软雅黑" panose="020B0503020204020204" pitchFamily="34" charset="-122"/>
                  <a:ea typeface="微软雅黑" panose="020B0503020204020204" pitchFamily="34" charset="-122"/>
                </a:endParaRPr>
              </a:p>
              <a:p>
                <a:pPr marL="185745" indent="-185745">
                  <a:lnSpc>
                    <a:spcPct val="120000"/>
                  </a:lnSpc>
                  <a:buFont typeface="Arial" pitchFamily="34" charset="0"/>
                  <a:buChar char="•"/>
                  <a:defRPr/>
                </a:pPr>
                <a:r>
                  <a:rPr lang="zh-CN" altLang="en-US" sz="1000" kern="0" dirty="0">
                    <a:solidFill>
                      <a:srgbClr val="D8D8D8">
                        <a:lumMod val="25000"/>
                      </a:srgbClr>
                    </a:solidFill>
                    <a:latin typeface="微软雅黑" panose="020B0503020204020204" pitchFamily="34" charset="-122"/>
                    <a:ea typeface="微软雅黑" panose="020B0503020204020204" pitchFamily="34" charset="-122"/>
                  </a:rPr>
                  <a:t>行政办公区</a:t>
                </a:r>
              </a:p>
            </p:txBody>
          </p:sp>
        </p:grpSp>
        <p:pic>
          <p:nvPicPr>
            <p:cNvPr id="15"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2968" y="701236"/>
              <a:ext cx="5389033" cy="215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图示 15"/>
            <p:cNvGraphicFramePr/>
            <p:nvPr>
              <p:extLst>
                <p:ext uri="{D42A27DB-BD31-4B8C-83A1-F6EECF244321}">
                  <p14:modId xmlns:p14="http://schemas.microsoft.com/office/powerpoint/2010/main" val="3074781405"/>
                </p:ext>
              </p:extLst>
            </p:nvPr>
          </p:nvGraphicFramePr>
          <p:xfrm>
            <a:off x="847222" y="1559002"/>
            <a:ext cx="5969949" cy="12956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49"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26</a:t>
            </a:r>
            <a:endParaRPr lang="zh-CN" altLang="en-US" sz="1200" b="1" dirty="0">
              <a:solidFill>
                <a:prstClr val="white"/>
              </a:solidFill>
            </a:endParaRPr>
          </a:p>
        </p:txBody>
      </p:sp>
    </p:spTree>
    <p:extLst>
      <p:ext uri="{BB962C8B-B14F-4D97-AF65-F5344CB8AC3E}">
        <p14:creationId xmlns:p14="http://schemas.microsoft.com/office/powerpoint/2010/main" val="54100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3853970665"/>
              </p:ext>
            </p:extLst>
          </p:nvPr>
        </p:nvGraphicFramePr>
        <p:xfrm>
          <a:off x="1094657" y="1489348"/>
          <a:ext cx="6912768" cy="2088231"/>
        </p:xfrm>
        <a:graphic>
          <a:graphicData uri="http://schemas.openxmlformats.org/drawingml/2006/table">
            <a:tbl>
              <a:tblPr firstRow="1" firstCol="1" bandRow="1">
                <a:tableStyleId>{93296810-A885-4BE3-A3E7-6D5BEEA58F35}</a:tableStyleId>
              </a:tblPr>
              <a:tblGrid>
                <a:gridCol w="1697773">
                  <a:extLst>
                    <a:ext uri="{9D8B030D-6E8A-4147-A177-3AD203B41FA5}">
                      <a16:colId xmlns:a16="http://schemas.microsoft.com/office/drawing/2014/main" xmlns="" val="20000"/>
                    </a:ext>
                  </a:extLst>
                </a:gridCol>
                <a:gridCol w="5214995">
                  <a:extLst>
                    <a:ext uri="{9D8B030D-6E8A-4147-A177-3AD203B41FA5}">
                      <a16:colId xmlns:a16="http://schemas.microsoft.com/office/drawing/2014/main" xmlns="" val="20001"/>
                    </a:ext>
                  </a:extLst>
                </a:gridCol>
              </a:tblGrid>
              <a:tr h="454468">
                <a:tc>
                  <a:txBody>
                    <a:bodyPr/>
                    <a:lstStyle/>
                    <a:p>
                      <a:pPr algn="ctr">
                        <a:lnSpc>
                          <a:spcPct val="150000"/>
                        </a:lnSpc>
                        <a:spcAft>
                          <a:spcPts val="0"/>
                        </a:spcAft>
                      </a:pPr>
                      <a:r>
                        <a:rPr lang="zh-CN" sz="1600" b="1" kern="100" dirty="0" smtClean="0">
                          <a:solidFill>
                            <a:schemeClr val="tx1"/>
                          </a:solidFill>
                          <a:effectLst/>
                          <a:latin typeface="微软雅黑" pitchFamily="34" charset="-122"/>
                          <a:ea typeface="微软雅黑" pitchFamily="34" charset="-122"/>
                        </a:rPr>
                        <a:t>模</a:t>
                      </a:r>
                      <a:r>
                        <a:rPr lang="en-US" altLang="zh-CN" sz="1600" b="1" kern="100" dirty="0" smtClean="0">
                          <a:solidFill>
                            <a:schemeClr val="tx1"/>
                          </a:solidFill>
                          <a:effectLst/>
                          <a:latin typeface="微软雅黑" pitchFamily="34" charset="-122"/>
                          <a:ea typeface="微软雅黑" pitchFamily="34" charset="-122"/>
                        </a:rPr>
                        <a:t> </a:t>
                      </a:r>
                      <a:r>
                        <a:rPr lang="zh-CN" sz="1600" b="1" kern="100" dirty="0" smtClean="0">
                          <a:solidFill>
                            <a:schemeClr val="tx1"/>
                          </a:solidFill>
                          <a:effectLst/>
                          <a:latin typeface="微软雅黑" pitchFamily="34" charset="-122"/>
                          <a:ea typeface="微软雅黑" pitchFamily="34" charset="-122"/>
                        </a:rPr>
                        <a:t>块</a:t>
                      </a:r>
                      <a:endParaRPr lang="zh-CN" sz="1600" b="1" kern="100" dirty="0">
                        <a:solidFill>
                          <a:schemeClr val="tx1"/>
                        </a:solidFill>
                        <a:effectLst/>
                        <a:latin typeface="微软雅黑" pitchFamily="34" charset="-122"/>
                        <a:ea typeface="微软雅黑" pitchFamily="34" charset="-122"/>
                        <a:cs typeface="Times New Roman"/>
                      </a:endParaRPr>
                    </a:p>
                  </a:txBody>
                  <a:tcPr marL="68580" marR="68580" marT="0" marB="0" anchor="ctr"/>
                </a:tc>
                <a:tc>
                  <a:txBody>
                    <a:bodyPr/>
                    <a:lstStyle/>
                    <a:p>
                      <a:pPr algn="ctr">
                        <a:lnSpc>
                          <a:spcPct val="150000"/>
                        </a:lnSpc>
                        <a:spcAft>
                          <a:spcPts val="0"/>
                        </a:spcAft>
                      </a:pPr>
                      <a:r>
                        <a:rPr lang="zh-CN" sz="1600" b="1" kern="100" dirty="0">
                          <a:solidFill>
                            <a:schemeClr val="tx1"/>
                          </a:solidFill>
                          <a:effectLst/>
                          <a:latin typeface="微软雅黑" pitchFamily="34" charset="-122"/>
                          <a:ea typeface="微软雅黑" pitchFamily="34" charset="-122"/>
                        </a:rPr>
                        <a:t>建设内容</a:t>
                      </a:r>
                      <a:endParaRPr lang="zh-CN" sz="1600" b="1" kern="100" dirty="0">
                        <a:solidFill>
                          <a:schemeClr val="tx1"/>
                        </a:solidFill>
                        <a:effectLst/>
                        <a:latin typeface="微软雅黑" pitchFamily="34" charset="-122"/>
                        <a:ea typeface="微软雅黑" pitchFamily="34" charset="-122"/>
                        <a:cs typeface="Times New Roman"/>
                      </a:endParaRPr>
                    </a:p>
                  </a:txBody>
                  <a:tcPr marL="68580" marR="68580" marT="0" marB="0" anchor="ctr"/>
                </a:tc>
                <a:extLst>
                  <a:ext uri="{0D108BD9-81ED-4DB2-BD59-A6C34878D82A}">
                    <a16:rowId xmlns:a16="http://schemas.microsoft.com/office/drawing/2014/main" xmlns="" val="10000"/>
                  </a:ext>
                </a:extLst>
              </a:tr>
              <a:tr h="399573">
                <a:tc>
                  <a:txBody>
                    <a:bodyPr/>
                    <a:lstStyle/>
                    <a:p>
                      <a:pPr algn="ctr">
                        <a:lnSpc>
                          <a:spcPct val="150000"/>
                        </a:lnSpc>
                        <a:spcAft>
                          <a:spcPts val="0"/>
                        </a:spcAft>
                      </a:pPr>
                      <a:r>
                        <a:rPr lang="zh-CN" sz="1600" kern="100" dirty="0">
                          <a:effectLst/>
                          <a:latin typeface="微软雅黑" pitchFamily="34" charset="-122"/>
                          <a:ea typeface="微软雅黑" pitchFamily="34" charset="-122"/>
                        </a:rPr>
                        <a:t>核心理念</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ctr">
                        <a:lnSpc>
                          <a:spcPct val="150000"/>
                        </a:lnSpc>
                        <a:spcAft>
                          <a:spcPts val="0"/>
                        </a:spcAft>
                      </a:pPr>
                      <a:r>
                        <a:rPr lang="zh-CN" sz="1600" kern="100" dirty="0">
                          <a:effectLst/>
                          <a:latin typeface="微软雅黑" pitchFamily="34" charset="-122"/>
                          <a:ea typeface="微软雅黑" pitchFamily="34" charset="-122"/>
                        </a:rPr>
                        <a:t>文化主题、一训三风、学校精神</a:t>
                      </a:r>
                      <a:endParaRPr lang="zh-CN" sz="1600" kern="100" dirty="0">
                        <a:effectLst/>
                        <a:latin typeface="微软雅黑" pitchFamily="34" charset="-122"/>
                        <a:ea typeface="微软雅黑" pitchFamily="34" charset="-122"/>
                        <a:cs typeface="Times New Roman"/>
                      </a:endParaRPr>
                    </a:p>
                  </a:txBody>
                  <a:tcPr marL="68580" marR="68580" marT="0" marB="0" anchor="ctr"/>
                </a:tc>
                <a:extLst>
                  <a:ext uri="{0D108BD9-81ED-4DB2-BD59-A6C34878D82A}">
                    <a16:rowId xmlns:a16="http://schemas.microsoft.com/office/drawing/2014/main" xmlns="" val="10001"/>
                  </a:ext>
                </a:extLst>
              </a:tr>
              <a:tr h="399573">
                <a:tc>
                  <a:txBody>
                    <a:bodyPr/>
                    <a:lstStyle/>
                    <a:p>
                      <a:pPr algn="ctr">
                        <a:lnSpc>
                          <a:spcPct val="150000"/>
                        </a:lnSpc>
                        <a:spcAft>
                          <a:spcPts val="0"/>
                        </a:spcAft>
                      </a:pPr>
                      <a:r>
                        <a:rPr lang="zh-CN" sz="1600" kern="100" dirty="0">
                          <a:effectLst/>
                          <a:latin typeface="微软雅黑" pitchFamily="34" charset="-122"/>
                          <a:ea typeface="微软雅黑" pitchFamily="34" charset="-122"/>
                        </a:rPr>
                        <a:t>办学理念</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ctr">
                        <a:lnSpc>
                          <a:spcPct val="150000"/>
                        </a:lnSpc>
                        <a:spcAft>
                          <a:spcPts val="0"/>
                        </a:spcAft>
                      </a:pPr>
                      <a:r>
                        <a:rPr lang="zh-CN" sz="1600" kern="100" dirty="0">
                          <a:effectLst/>
                          <a:latin typeface="微软雅黑" pitchFamily="34" charset="-122"/>
                          <a:ea typeface="微软雅黑" pitchFamily="34" charset="-122"/>
                        </a:rPr>
                        <a:t>办学宗旨、办学目标、办学</a:t>
                      </a:r>
                      <a:r>
                        <a:rPr lang="zh-CN" altLang="en-US" sz="1600" kern="100" dirty="0">
                          <a:effectLst/>
                          <a:latin typeface="微软雅黑" pitchFamily="34" charset="-122"/>
                          <a:ea typeface="微软雅黑" pitchFamily="34" charset="-122"/>
                        </a:rPr>
                        <a:t>定位</a:t>
                      </a:r>
                      <a:r>
                        <a:rPr lang="zh-CN" sz="1600" kern="100" dirty="0">
                          <a:effectLst/>
                          <a:latin typeface="微软雅黑" pitchFamily="34" charset="-122"/>
                          <a:ea typeface="微软雅黑" pitchFamily="34" charset="-122"/>
                        </a:rPr>
                        <a:t>、培养目标</a:t>
                      </a:r>
                      <a:endParaRPr lang="zh-CN" sz="1600" kern="100" dirty="0">
                        <a:effectLst/>
                        <a:latin typeface="微软雅黑" pitchFamily="34" charset="-122"/>
                        <a:ea typeface="微软雅黑" pitchFamily="34" charset="-122"/>
                        <a:cs typeface="Times New Roman"/>
                      </a:endParaRPr>
                    </a:p>
                  </a:txBody>
                  <a:tcPr marL="68580" marR="68580" marT="0" marB="0" anchor="ctr"/>
                </a:tc>
                <a:extLst>
                  <a:ext uri="{0D108BD9-81ED-4DB2-BD59-A6C34878D82A}">
                    <a16:rowId xmlns:a16="http://schemas.microsoft.com/office/drawing/2014/main" xmlns="" val="10002"/>
                  </a:ext>
                </a:extLst>
              </a:tr>
              <a:tr h="399573">
                <a:tc>
                  <a:txBody>
                    <a:bodyPr/>
                    <a:lstStyle/>
                    <a:p>
                      <a:pPr algn="ctr">
                        <a:lnSpc>
                          <a:spcPct val="150000"/>
                        </a:lnSpc>
                        <a:spcAft>
                          <a:spcPts val="0"/>
                        </a:spcAft>
                      </a:pPr>
                      <a:r>
                        <a:rPr lang="zh-CN" sz="1600" kern="100" dirty="0">
                          <a:effectLst/>
                          <a:latin typeface="微软雅黑" pitchFamily="34" charset="-122"/>
                          <a:ea typeface="微软雅黑" pitchFamily="34" charset="-122"/>
                        </a:rPr>
                        <a:t>治校理念</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ctr">
                        <a:lnSpc>
                          <a:spcPct val="150000"/>
                        </a:lnSpc>
                        <a:spcAft>
                          <a:spcPts val="0"/>
                        </a:spcAft>
                      </a:pPr>
                      <a:r>
                        <a:rPr lang="zh-CN" sz="1600" kern="100" dirty="0">
                          <a:effectLst/>
                          <a:latin typeface="微软雅黑" pitchFamily="34" charset="-122"/>
                          <a:ea typeface="微软雅黑" pitchFamily="34" charset="-122"/>
                        </a:rPr>
                        <a:t>发展理念、管理理念、用人理念、服务理念</a:t>
                      </a:r>
                      <a:endParaRPr lang="zh-CN" sz="1600" kern="100" dirty="0">
                        <a:effectLst/>
                        <a:latin typeface="微软雅黑" pitchFamily="34" charset="-122"/>
                        <a:ea typeface="微软雅黑" pitchFamily="34" charset="-122"/>
                        <a:cs typeface="Times New Roman"/>
                      </a:endParaRPr>
                    </a:p>
                  </a:txBody>
                  <a:tcPr marL="68580" marR="68580" marT="0" marB="0" anchor="ctr"/>
                </a:tc>
                <a:extLst>
                  <a:ext uri="{0D108BD9-81ED-4DB2-BD59-A6C34878D82A}">
                    <a16:rowId xmlns:a16="http://schemas.microsoft.com/office/drawing/2014/main" xmlns="" val="10003"/>
                  </a:ext>
                </a:extLst>
              </a:tr>
              <a:tr h="435044">
                <a:tc>
                  <a:txBody>
                    <a:bodyPr/>
                    <a:lstStyle/>
                    <a:p>
                      <a:pPr algn="ctr">
                        <a:lnSpc>
                          <a:spcPct val="150000"/>
                        </a:lnSpc>
                        <a:spcAft>
                          <a:spcPts val="0"/>
                        </a:spcAft>
                      </a:pPr>
                      <a:r>
                        <a:rPr lang="zh-CN" sz="1600" kern="100" dirty="0">
                          <a:effectLst/>
                          <a:latin typeface="微软雅黑" pitchFamily="34" charset="-122"/>
                          <a:ea typeface="微软雅黑" pitchFamily="34" charset="-122"/>
                        </a:rPr>
                        <a:t>口号誓词</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ctr">
                        <a:lnSpc>
                          <a:spcPct val="150000"/>
                        </a:lnSpc>
                        <a:spcAft>
                          <a:spcPts val="0"/>
                        </a:spcAft>
                      </a:pPr>
                      <a:r>
                        <a:rPr lang="zh-CN" sz="1600" kern="100" dirty="0">
                          <a:effectLst/>
                          <a:latin typeface="微软雅黑" pitchFamily="34" charset="-122"/>
                          <a:ea typeface="微软雅黑" pitchFamily="34" charset="-122"/>
                        </a:rPr>
                        <a:t>学校口号、教师誓词、学生誓词、校长寄语</a:t>
                      </a:r>
                      <a:endParaRPr lang="zh-CN" sz="1600" kern="100" dirty="0">
                        <a:effectLst/>
                        <a:latin typeface="微软雅黑" pitchFamily="34" charset="-122"/>
                        <a:ea typeface="微软雅黑" pitchFamily="34" charset="-122"/>
                        <a:cs typeface="Times New Roman"/>
                      </a:endParaRPr>
                    </a:p>
                  </a:txBody>
                  <a:tcPr marL="68580" marR="68580" marT="0" marB="0" anchor="ctr"/>
                </a:tc>
                <a:extLst>
                  <a:ext uri="{0D108BD9-81ED-4DB2-BD59-A6C34878D82A}">
                    <a16:rowId xmlns:a16="http://schemas.microsoft.com/office/drawing/2014/main" xmlns="" val="10004"/>
                  </a:ext>
                </a:extLst>
              </a:tr>
            </a:tbl>
          </a:graphicData>
        </a:graphic>
      </p:graphicFrame>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59" y="3793604"/>
            <a:ext cx="9144000" cy="1921396"/>
          </a:xfrm>
          <a:prstGeom prst="rect">
            <a:avLst/>
          </a:prstGeom>
        </p:spPr>
      </p:pic>
      <p:sp>
        <p:nvSpPr>
          <p:cNvPr id="12" name="矩形 11"/>
          <p:cNvSpPr/>
          <p:nvPr/>
        </p:nvSpPr>
        <p:spPr>
          <a:xfrm>
            <a:off x="-180528" y="837505"/>
            <a:ext cx="2880321"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品牌定位和理念</a:t>
            </a:r>
            <a:endParaRPr lang="zh-CN" altLang="en-US" b="1" dirty="0">
              <a:latin typeface="微软雅黑" pitchFamily="34" charset="-122"/>
              <a:ea typeface="微软雅黑" pitchFamily="34" charset="-122"/>
            </a:endParaRPr>
          </a:p>
        </p:txBody>
      </p:sp>
      <p:sp>
        <p:nvSpPr>
          <p:cNvPr id="13" name="矩形 12"/>
          <p:cNvSpPr/>
          <p:nvPr/>
        </p:nvSpPr>
        <p:spPr>
          <a:xfrm>
            <a:off x="107504" y="553244"/>
            <a:ext cx="2770310"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5</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ea typeface="微软雅黑" pitchFamily="34" charset="-122"/>
              </a:rPr>
              <a:t>校园</a:t>
            </a:r>
            <a:r>
              <a:rPr lang="zh-CN" altLang="en-US" b="1" dirty="0">
                <a:solidFill>
                  <a:srgbClr val="C00000"/>
                </a:solidFill>
                <a:ea typeface="微软雅黑" pitchFamily="34" charset="-122"/>
              </a:rPr>
              <a:t>文化育人体系建设</a:t>
            </a:r>
          </a:p>
        </p:txBody>
      </p:sp>
      <p:sp>
        <p:nvSpPr>
          <p:cNvPr id="1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27</a:t>
            </a:r>
            <a:endParaRPr lang="zh-CN" altLang="en-US" sz="1200" b="1" dirty="0">
              <a:solidFill>
                <a:prstClr val="white"/>
              </a:solidFill>
            </a:endParaRPr>
          </a:p>
        </p:txBody>
      </p:sp>
    </p:spTree>
    <p:extLst>
      <p:ext uri="{BB962C8B-B14F-4D97-AF65-F5344CB8AC3E}">
        <p14:creationId xmlns:p14="http://schemas.microsoft.com/office/powerpoint/2010/main" val="996322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8888026" y="193204"/>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01</a:t>
            </a:r>
            <a:endParaRPr lang="zh-CN" altLang="en-US" sz="1200" b="1" dirty="0">
              <a:solidFill>
                <a:prstClr val="white"/>
              </a:solidFill>
            </a:endParaRPr>
          </a:p>
        </p:txBody>
      </p:sp>
      <p:sp>
        <p:nvSpPr>
          <p:cNvPr id="51" name="MH_Other_5"/>
          <p:cNvSpPr>
            <a:spLocks noChangeArrowheads="1"/>
          </p:cNvSpPr>
          <p:nvPr>
            <p:custDataLst>
              <p:tags r:id="rId1"/>
            </p:custDataLst>
          </p:nvPr>
        </p:nvSpPr>
        <p:spPr bwMode="auto">
          <a:xfrm>
            <a:off x="156679" y="599086"/>
            <a:ext cx="2327090" cy="49582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smtClean="0">
                <a:solidFill>
                  <a:srgbClr val="FFFFFF"/>
                </a:solidFill>
                <a:ea typeface="微软雅黑" pitchFamily="34" charset="-122"/>
              </a:rPr>
              <a:t>（一）申报的背景</a:t>
            </a:r>
            <a:endParaRPr lang="zh-CN" altLang="en-US" sz="2000" b="1" dirty="0">
              <a:solidFill>
                <a:srgbClr val="FFFFFF"/>
              </a:solidFill>
              <a:ea typeface="微软雅黑" pitchFamily="34" charset="-122"/>
            </a:endParaRPr>
          </a:p>
        </p:txBody>
      </p:sp>
      <p:sp>
        <p:nvSpPr>
          <p:cNvPr id="29" name="文本占位符 20"/>
          <p:cNvSpPr txBox="1">
            <a:spLocks/>
          </p:cNvSpPr>
          <p:nvPr/>
        </p:nvSpPr>
        <p:spPr>
          <a:xfrm>
            <a:off x="6372200" y="163588"/>
            <a:ext cx="2771800" cy="381051"/>
          </a:xfrm>
          <a:prstGeom prst="rect">
            <a:avLst/>
          </a:prstGeom>
        </p:spPr>
        <p:txBody>
          <a:bodyPr lIns="71323" tIns="35662" rIns="71323" bIns="35662"/>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b="1" dirty="0" smtClean="0">
                <a:solidFill>
                  <a:prstClr val="black"/>
                </a:solidFill>
              </a:rPr>
              <a:t>一、申报背景目标</a:t>
            </a:r>
            <a:endParaRPr lang="zh-CN" altLang="en-US" sz="2200" b="1" dirty="0">
              <a:solidFill>
                <a:prstClr val="black"/>
              </a:solidFill>
            </a:endParaRPr>
          </a:p>
        </p:txBody>
      </p:sp>
      <p:cxnSp>
        <p:nvCxnSpPr>
          <p:cNvPr id="32" name="直接连接符 31"/>
          <p:cNvCxnSpPr/>
          <p:nvPr/>
        </p:nvCxnSpPr>
        <p:spPr>
          <a:xfrm flipV="1">
            <a:off x="1326312" y="321547"/>
            <a:ext cx="4973880" cy="15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649476" y="1481476"/>
            <a:ext cx="7882963" cy="3464809"/>
            <a:chOff x="611560" y="845740"/>
            <a:chExt cx="7997811" cy="4157771"/>
          </a:xfrm>
        </p:grpSpPr>
        <p:sp>
          <p:nvSpPr>
            <p:cNvPr id="19" name="TextBox 18"/>
            <p:cNvSpPr txBox="1"/>
            <p:nvPr/>
          </p:nvSpPr>
          <p:spPr>
            <a:xfrm>
              <a:off x="697907" y="845740"/>
              <a:ext cx="2343775" cy="500830"/>
            </a:xfrm>
            <a:prstGeom prst="rect">
              <a:avLst/>
            </a:prstGeom>
            <a:noFill/>
          </p:spPr>
          <p:txBody>
            <a:bodyPr wrap="square" rtlCol="0">
              <a:spAutoFit/>
            </a:bodyPr>
            <a:lstStyle/>
            <a:p>
              <a:pPr indent="-267462">
                <a:lnSpc>
                  <a:spcPct val="130000"/>
                </a:lnSpc>
                <a:defRPr/>
              </a:pPr>
              <a:r>
                <a:rPr lang="en-US" altLang="zh-CN" b="1" dirty="0" smtClean="0">
                  <a:solidFill>
                    <a:srgbClr val="C00000"/>
                  </a:solidFill>
                  <a:latin typeface="微软雅黑" panose="020B0503020204020204" pitchFamily="34" charset="-122"/>
                  <a:ea typeface="微软雅黑" panose="020B0503020204020204" pitchFamily="34" charset="-122"/>
                </a:rPr>
                <a:t>1</a:t>
              </a:r>
              <a:r>
                <a:rPr lang="zh-CN" altLang="en-US" b="1" dirty="0" smtClean="0">
                  <a:solidFill>
                    <a:srgbClr val="C00000"/>
                  </a:solidFill>
                  <a:latin typeface="微软雅黑" panose="020B0503020204020204" pitchFamily="34" charset="-122"/>
                  <a:ea typeface="微软雅黑" panose="020B0503020204020204" pitchFamily="34" charset="-122"/>
                </a:rPr>
                <a:t>、经济新</a:t>
              </a:r>
              <a:r>
                <a:rPr lang="zh-CN" altLang="en-US" b="1" dirty="0">
                  <a:solidFill>
                    <a:srgbClr val="C00000"/>
                  </a:solidFill>
                  <a:latin typeface="微软雅黑" panose="020B0503020204020204" pitchFamily="34" charset="-122"/>
                  <a:ea typeface="微软雅黑" panose="020B0503020204020204" pitchFamily="34" charset="-122"/>
                </a:rPr>
                <a:t>常态</a:t>
              </a:r>
            </a:p>
          </p:txBody>
        </p:sp>
        <p:sp>
          <p:nvSpPr>
            <p:cNvPr id="20" name="矩形 19"/>
            <p:cNvSpPr/>
            <p:nvPr/>
          </p:nvSpPr>
          <p:spPr>
            <a:xfrm>
              <a:off x="663077" y="1421376"/>
              <a:ext cx="3708982" cy="1606594"/>
            </a:xfrm>
            <a:prstGeom prst="rect">
              <a:avLst/>
            </a:prstGeom>
          </p:spPr>
          <p:txBody>
            <a:bodyPr wrap="square">
              <a:spAutoFit/>
            </a:bodyPr>
            <a:lstStyle/>
            <a:p>
              <a:pPr defTabSz="713232">
                <a:lnSpc>
                  <a:spcPct val="150000"/>
                </a:lnSpc>
                <a:defRPr/>
              </a:pPr>
              <a:r>
                <a:rPr lang="zh-CN" altLang="en-US" b="1" dirty="0" smtClean="0">
                  <a:solidFill>
                    <a:srgbClr val="0070C0"/>
                  </a:solidFill>
                  <a:latin typeface="微软雅黑" panose="020B0503020204020204" pitchFamily="34" charset="-122"/>
                  <a:ea typeface="微软雅黑" panose="020B0503020204020204" pitchFamily="34" charset="-122"/>
                </a:rPr>
                <a:t>发展动力转换：</a:t>
              </a:r>
              <a:r>
                <a:rPr lang="zh-CN" altLang="en-US" dirty="0" smtClean="0">
                  <a:solidFill>
                    <a:srgbClr val="0070C0"/>
                  </a:solidFill>
                  <a:latin typeface="微软雅黑" panose="020B0503020204020204" pitchFamily="34" charset="-122"/>
                  <a:ea typeface="微软雅黑" panose="020B0503020204020204" pitchFamily="34" charset="-122"/>
                </a:rPr>
                <a:t>创新</a:t>
              </a:r>
              <a:r>
                <a:rPr lang="zh-CN" altLang="en-US" dirty="0">
                  <a:solidFill>
                    <a:srgbClr val="0070C0"/>
                  </a:solidFill>
                  <a:latin typeface="微软雅黑" panose="020B0503020204020204" pitchFamily="34" charset="-122"/>
                  <a:ea typeface="微软雅黑" panose="020B0503020204020204" pitchFamily="34" charset="-122"/>
                </a:rPr>
                <a:t>驱动</a:t>
              </a:r>
              <a:r>
                <a:rPr lang="zh-CN" altLang="en-US" dirty="0" smtClean="0">
                  <a:solidFill>
                    <a:srgbClr val="0070C0"/>
                  </a:solidFill>
                  <a:latin typeface="微软雅黑" panose="020B0503020204020204" pitchFamily="34" charset="-122"/>
                  <a:ea typeface="微软雅黑" panose="020B0503020204020204" pitchFamily="34" charset="-122"/>
                </a:rPr>
                <a:t>战略</a:t>
              </a:r>
              <a:endParaRPr lang="en-US" altLang="zh-CN" dirty="0" smtClean="0">
                <a:solidFill>
                  <a:srgbClr val="0070C0"/>
                </a:solidFill>
                <a:latin typeface="微软雅黑" panose="020B0503020204020204" pitchFamily="34" charset="-122"/>
                <a:ea typeface="微软雅黑" panose="020B0503020204020204" pitchFamily="34" charset="-122"/>
              </a:endParaRPr>
            </a:p>
            <a:p>
              <a:pPr defTabSz="713232">
                <a:lnSpc>
                  <a:spcPct val="150000"/>
                </a:lnSpc>
                <a:defRPr/>
              </a:pPr>
              <a:r>
                <a:rPr lang="zh-CN" altLang="en-US" b="1" dirty="0" smtClean="0">
                  <a:solidFill>
                    <a:srgbClr val="0070C0"/>
                  </a:solidFill>
                  <a:latin typeface="微软雅黑" panose="020B0503020204020204" pitchFamily="34" charset="-122"/>
                  <a:ea typeface="微软雅黑" panose="020B0503020204020204" pitchFamily="34" charset="-122"/>
                </a:rPr>
                <a:t>产业转型升级：</a:t>
              </a:r>
              <a:r>
                <a:rPr lang="zh-CN" altLang="en-US" dirty="0" smtClean="0">
                  <a:solidFill>
                    <a:srgbClr val="0070C0"/>
                  </a:solidFill>
                  <a:latin typeface="微软雅黑" panose="020B0503020204020204" pitchFamily="34" charset="-122"/>
                  <a:ea typeface="微软雅黑" panose="020B0503020204020204" pitchFamily="34" charset="-122"/>
                </a:rPr>
                <a:t>中国</a:t>
              </a:r>
              <a:r>
                <a:rPr lang="zh-CN" altLang="en-US" dirty="0">
                  <a:solidFill>
                    <a:srgbClr val="0070C0"/>
                  </a:solidFill>
                  <a:latin typeface="微软雅黑" panose="020B0503020204020204" pitchFamily="34" charset="-122"/>
                  <a:ea typeface="微软雅黑" panose="020B0503020204020204" pitchFamily="34" charset="-122"/>
                </a:rPr>
                <a:t>制造</a:t>
              </a:r>
              <a:r>
                <a:rPr lang="en-US" altLang="zh-CN" dirty="0" smtClean="0">
                  <a:solidFill>
                    <a:srgbClr val="0070C0"/>
                  </a:solidFill>
                  <a:latin typeface="微软雅黑" panose="020B0503020204020204" pitchFamily="34" charset="-122"/>
                  <a:ea typeface="微软雅黑" panose="020B0503020204020204" pitchFamily="34" charset="-122"/>
                </a:rPr>
                <a:t>2025</a:t>
              </a:r>
              <a:endParaRPr lang="en-US" altLang="zh-CN" dirty="0">
                <a:solidFill>
                  <a:srgbClr val="0070C0"/>
                </a:solidFill>
                <a:latin typeface="微软雅黑" panose="020B0503020204020204" pitchFamily="34" charset="-122"/>
                <a:ea typeface="微软雅黑" panose="020B0503020204020204" pitchFamily="34" charset="-122"/>
              </a:endParaRPr>
            </a:p>
            <a:p>
              <a:pPr defTabSz="713232">
                <a:lnSpc>
                  <a:spcPct val="150000"/>
                </a:lnSpc>
                <a:defRPr/>
              </a:pPr>
              <a:r>
                <a:rPr lang="zh-CN" altLang="en-US" b="1" dirty="0" smtClean="0">
                  <a:solidFill>
                    <a:srgbClr val="0070C0"/>
                  </a:solidFill>
                  <a:latin typeface="微软雅黑" panose="020B0503020204020204" pitchFamily="34" charset="-122"/>
                  <a:ea typeface="微软雅黑" panose="020B0503020204020204" pitchFamily="34" charset="-122"/>
                </a:rPr>
                <a:t>国际产能合作：</a:t>
              </a:r>
              <a:r>
                <a:rPr lang="zh-CN" altLang="en-US" dirty="0" smtClean="0">
                  <a:solidFill>
                    <a:srgbClr val="0070C0"/>
                  </a:solidFill>
                  <a:latin typeface="微软雅黑" panose="020B0503020204020204" pitchFamily="34" charset="-122"/>
                  <a:ea typeface="微软雅黑" panose="020B0503020204020204" pitchFamily="34" charset="-122"/>
                </a:rPr>
                <a:t>“一带一路”</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21" name="矩形 20"/>
            <p:cNvSpPr/>
            <p:nvPr/>
          </p:nvSpPr>
          <p:spPr>
            <a:xfrm>
              <a:off x="4655722" y="845740"/>
              <a:ext cx="2881460" cy="542918"/>
            </a:xfrm>
            <a:prstGeom prst="rect">
              <a:avLst/>
            </a:prstGeom>
            <a:noFill/>
          </p:spPr>
          <p:txBody>
            <a:bodyPr wrap="square" rtlCol="0">
              <a:spAutoFit/>
            </a:bodyPr>
            <a:lstStyle/>
            <a:p>
              <a:pPr indent="-267462">
                <a:lnSpc>
                  <a:spcPct val="130000"/>
                </a:lnSpc>
              </a:pPr>
              <a:r>
                <a:rPr lang="en-US" altLang="zh-CN" b="1" dirty="0">
                  <a:solidFill>
                    <a:srgbClr val="C00000"/>
                  </a:solidFill>
                  <a:latin typeface="微软雅黑" panose="020B0503020204020204" pitchFamily="34" charset="-122"/>
                  <a:ea typeface="微软雅黑" panose="020B0503020204020204" pitchFamily="34" charset="-122"/>
                </a:rPr>
                <a:t> 2</a:t>
              </a:r>
              <a:r>
                <a:rPr lang="zh-CN" altLang="en-US" b="1" dirty="0">
                  <a:solidFill>
                    <a:srgbClr val="C00000"/>
                  </a:solidFill>
                  <a:latin typeface="微软雅黑" panose="020B0503020204020204" pitchFamily="34" charset="-122"/>
                  <a:ea typeface="微软雅黑" panose="020B0503020204020204" pitchFamily="34" charset="-122"/>
                </a:rPr>
                <a:t>、技术新变革</a:t>
              </a:r>
              <a:endParaRPr lang="en-US" altLang="zh-CN" b="1" dirty="0">
                <a:solidFill>
                  <a:srgbClr val="C00000"/>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38375" y="3289548"/>
              <a:ext cx="2434692" cy="1713963"/>
            </a:xfrm>
            <a:prstGeom prst="rect">
              <a:avLst/>
            </a:prstGeom>
            <a:ln>
              <a:noFill/>
            </a:ln>
            <a:effectLst>
              <a:outerShdw blurRad="292100" dist="139700" dir="2700000" algn="tl" rotWithShape="0">
                <a:srgbClr val="333333">
                  <a:alpha val="65000"/>
                </a:srgbClr>
              </a:outerShdw>
            </a:effectLst>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082" y="3300795"/>
              <a:ext cx="2592289" cy="1691468"/>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3291010"/>
              <a:ext cx="2669219" cy="1711038"/>
            </a:xfrm>
            <a:prstGeom prst="rect">
              <a:avLst/>
            </a:prstGeom>
            <a:ln>
              <a:noFill/>
            </a:ln>
            <a:effectLst>
              <a:outerShdw blurRad="292100" dist="139700" dir="2700000" algn="tl" rotWithShape="0">
                <a:srgbClr val="333333">
                  <a:alpha val="65000"/>
                </a:srgbClr>
              </a:outerShdw>
            </a:effectLst>
          </p:spPr>
        </p:pic>
      </p:grpSp>
      <p:sp>
        <p:nvSpPr>
          <p:cNvPr id="25" name="矩形 24"/>
          <p:cNvSpPr/>
          <p:nvPr/>
        </p:nvSpPr>
        <p:spPr>
          <a:xfrm>
            <a:off x="4635564" y="1961173"/>
            <a:ext cx="4252462" cy="1318516"/>
          </a:xfrm>
          <a:prstGeom prst="rect">
            <a:avLst/>
          </a:prstGeom>
        </p:spPr>
        <p:txBody>
          <a:bodyPr wrap="square" lIns="71323" tIns="35662" rIns="71323" bIns="35662">
            <a:spAutoFit/>
          </a:bodyPr>
          <a:lstStyle/>
          <a:p>
            <a:pPr>
              <a:lnSpc>
                <a:spcPct val="150000"/>
              </a:lnSpc>
            </a:pPr>
            <a:r>
              <a:rPr lang="zh-CN" altLang="en-US" b="1" dirty="0" smtClean="0">
                <a:solidFill>
                  <a:srgbClr val="0070C0"/>
                </a:solidFill>
                <a:latin typeface="微软雅黑" panose="020B0503020204020204" pitchFamily="34" charset="-122"/>
                <a:ea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rPr>
              <a:t>云物移大智”时代：互联网</a:t>
            </a:r>
            <a:r>
              <a:rPr lang="en-US" altLang="zh-CN" b="1" dirty="0">
                <a:solidFill>
                  <a:srgbClr val="0070C0"/>
                </a:solidFill>
                <a:latin typeface="微软雅黑" panose="020B0503020204020204" pitchFamily="34" charset="-122"/>
                <a:ea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rPr>
              <a:t>行动</a:t>
            </a:r>
            <a:endParaRPr lang="en-US" altLang="zh-CN"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0070C0"/>
                </a:solidFill>
                <a:latin typeface="微软雅黑" panose="020B0503020204020204" pitchFamily="34" charset="-122"/>
                <a:ea typeface="微软雅黑" panose="020B0503020204020204" pitchFamily="34" charset="-122"/>
              </a:rPr>
              <a:t>云</a:t>
            </a:r>
            <a:r>
              <a:rPr lang="zh-CN" altLang="en-US" dirty="0">
                <a:solidFill>
                  <a:srgbClr val="0070C0"/>
                </a:solidFill>
                <a:latin typeface="微软雅黑" panose="020B0503020204020204" pitchFamily="34" charset="-122"/>
                <a:ea typeface="微软雅黑" panose="020B0503020204020204" pitchFamily="34" charset="-122"/>
              </a:rPr>
              <a:t>计算、物联网、移动互联网、大数据、智慧城市）</a:t>
            </a:r>
            <a:endParaRPr lang="zh-CN" altLang="zh-CN"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3404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58100" y="1908916"/>
            <a:ext cx="8273224" cy="3554351"/>
            <a:chOff x="515357" y="1633364"/>
            <a:chExt cx="8273224" cy="3554351"/>
          </a:xfrm>
        </p:grpSpPr>
        <p:pic>
          <p:nvPicPr>
            <p:cNvPr id="10" name="图片 9"/>
            <p:cNvPicPr/>
            <p:nvPr/>
          </p:nvPicPr>
          <p:blipFill>
            <a:blip r:embed="rId2" cstate="print">
              <a:clrChange>
                <a:clrFrom>
                  <a:srgbClr val="FFFFFF"/>
                </a:clrFrom>
                <a:clrTo>
                  <a:srgbClr val="FFFFFF">
                    <a:alpha val="0"/>
                  </a:srgbClr>
                </a:clrTo>
              </a:clrChange>
              <a:lum/>
            </a:blip>
            <a:stretch>
              <a:fillRect/>
            </a:stretch>
          </p:blipFill>
          <p:spPr>
            <a:xfrm>
              <a:off x="3275856" y="1633364"/>
              <a:ext cx="5512725" cy="3255694"/>
            </a:xfrm>
            <a:prstGeom prst="rect">
              <a:avLst/>
            </a:prstGeom>
            <a:noFill/>
            <a:ln w="9525">
              <a:noFill/>
              <a:miter/>
            </a:ln>
          </p:spPr>
        </p:pic>
        <p:sp>
          <p:nvSpPr>
            <p:cNvPr id="11" name="矩形 10"/>
            <p:cNvSpPr/>
            <p:nvPr/>
          </p:nvSpPr>
          <p:spPr>
            <a:xfrm>
              <a:off x="1197305" y="4879938"/>
              <a:ext cx="1810111" cy="307777"/>
            </a:xfrm>
            <a:prstGeom prst="rect">
              <a:avLst/>
            </a:prstGeom>
          </p:spPr>
          <p:txBody>
            <a:bodyPr wrap="none">
              <a:spAutoFit/>
            </a:bodyPr>
            <a:lstStyle/>
            <a:p>
              <a:r>
                <a:rPr lang="en-US" altLang="zh-CN" sz="1400" b="1" dirty="0">
                  <a:solidFill>
                    <a:prstClr val="black"/>
                  </a:solidFill>
                  <a:latin typeface="微软雅黑" panose="020B0503020204020204" pitchFamily="34" charset="-122"/>
                  <a:ea typeface="微软雅黑" panose="020B0503020204020204" pitchFamily="34" charset="-122"/>
                </a:rPr>
                <a:t>VI</a:t>
              </a:r>
              <a:r>
                <a:rPr lang="zh-CN" altLang="en-US" sz="1400" b="1" dirty="0">
                  <a:solidFill>
                    <a:prstClr val="black"/>
                  </a:solidFill>
                  <a:latin typeface="微软雅黑" panose="020B0503020204020204" pitchFamily="34" charset="-122"/>
                  <a:ea typeface="微软雅黑" panose="020B0503020204020204" pitchFamily="34" charset="-122"/>
                </a:rPr>
                <a:t>视觉文化体系规划</a:t>
              </a:r>
            </a:p>
          </p:txBody>
        </p:sp>
        <p:sp>
          <p:nvSpPr>
            <p:cNvPr id="12" name="矩形 11"/>
            <p:cNvSpPr/>
            <p:nvPr/>
          </p:nvSpPr>
          <p:spPr>
            <a:xfrm>
              <a:off x="5436096" y="4867458"/>
              <a:ext cx="1980029" cy="307777"/>
            </a:xfrm>
            <a:prstGeom prst="rect">
              <a:avLst/>
            </a:prstGeom>
          </p:spPr>
          <p:txBody>
            <a:bodyPr wrap="none">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环境导视文化体系规划</a:t>
              </a:r>
            </a:p>
          </p:txBody>
        </p:sp>
        <p:pic>
          <p:nvPicPr>
            <p:cNvPr id="13" name="图片 12"/>
            <p:cNvPicPr>
              <a:picLocks noChangeAspect="1"/>
            </p:cNvPicPr>
            <p:nvPr/>
          </p:nvPicPr>
          <p:blipFill>
            <a:blip r:embed="rId3" cstate="print">
              <a:clrChange>
                <a:clrFrom>
                  <a:srgbClr val="FFFFFF"/>
                </a:clrFrom>
                <a:clrTo>
                  <a:srgbClr val="FFFFFF">
                    <a:alpha val="0"/>
                  </a:srgbClr>
                </a:clrTo>
              </a:clrChange>
            </a:blip>
            <a:stretch>
              <a:fillRect/>
            </a:stretch>
          </p:blipFill>
          <p:spPr>
            <a:xfrm>
              <a:off x="515357" y="1849388"/>
              <a:ext cx="2949163" cy="2524968"/>
            </a:xfrm>
            <a:prstGeom prst="rect">
              <a:avLst/>
            </a:prstGeom>
          </p:spPr>
        </p:pic>
      </p:grpSp>
      <p:sp>
        <p:nvSpPr>
          <p:cNvPr id="14" name="TextBox 8"/>
          <p:cNvSpPr txBox="1"/>
          <p:nvPr/>
        </p:nvSpPr>
        <p:spPr>
          <a:xfrm>
            <a:off x="1230841" y="1279671"/>
            <a:ext cx="6336704" cy="369332"/>
          </a:xfrm>
          <a:prstGeom prst="rect">
            <a:avLst/>
          </a:prstGeom>
          <a:noFill/>
        </p:spPr>
        <p:txBody>
          <a:bodyPr wrap="square" rtlCol="0">
            <a:spAutoFit/>
          </a:bodyPr>
          <a:lstStyle>
            <a:defPPr>
              <a:defRPr lang="zh-CN"/>
            </a:defPPr>
            <a:lvl1pPr>
              <a:defRPr b="1">
                <a:solidFill>
                  <a:prstClr val="black"/>
                </a:solidFill>
                <a:latin typeface="微软雅黑" panose="020B0503020204020204" pitchFamily="34" charset="-122"/>
                <a:ea typeface="微软雅黑" panose="020B0503020204020204" pitchFamily="34" charset="-122"/>
              </a:defRPr>
            </a:lvl1pPr>
          </a:lstStyle>
          <a:p>
            <a:r>
              <a:rPr lang="zh-CN" altLang="en-US" dirty="0" smtClean="0"/>
              <a:t>品牌</a:t>
            </a:r>
            <a:r>
              <a:rPr lang="zh-CN" altLang="en-US" dirty="0"/>
              <a:t>设计及建设：静态文化与动态文化的有机结合</a:t>
            </a:r>
          </a:p>
        </p:txBody>
      </p:sp>
      <p:sp>
        <p:nvSpPr>
          <p:cNvPr id="15" name="矩形 14"/>
          <p:cNvSpPr/>
          <p:nvPr/>
        </p:nvSpPr>
        <p:spPr>
          <a:xfrm>
            <a:off x="-252536" y="539816"/>
            <a:ext cx="4464496" cy="507827"/>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全力</a:t>
            </a:r>
            <a:r>
              <a:rPr lang="zh-CN" altLang="en-US" b="1" dirty="0">
                <a:latin typeface="微软雅黑" pitchFamily="34" charset="-122"/>
                <a:ea typeface="微软雅黑" pitchFamily="34" charset="-122"/>
              </a:rPr>
              <a:t>打造</a:t>
            </a:r>
            <a:r>
              <a:rPr lang="zh-CN" altLang="en-US" b="1" dirty="0" smtClean="0">
                <a:latin typeface="微软雅黑" pitchFamily="34" charset="-122"/>
                <a:ea typeface="微软雅黑" pitchFamily="34" charset="-122"/>
              </a:rPr>
              <a:t>特色专业文化</a:t>
            </a:r>
            <a:r>
              <a:rPr lang="zh-CN" altLang="en-US" b="1" dirty="0">
                <a:latin typeface="微软雅黑" pitchFamily="34" charset="-122"/>
                <a:ea typeface="微软雅黑" pitchFamily="34" charset="-122"/>
              </a:rPr>
              <a:t>育人</a:t>
            </a:r>
            <a:r>
              <a:rPr lang="zh-CN" altLang="en-US" b="1" dirty="0" smtClean="0">
                <a:latin typeface="微软雅黑" pitchFamily="34" charset="-122"/>
                <a:ea typeface="微软雅黑" pitchFamily="34" charset="-122"/>
              </a:rPr>
              <a:t>品牌</a:t>
            </a:r>
            <a:endParaRPr lang="zh-CN" altLang="en-US" b="1" dirty="0">
              <a:latin typeface="微软雅黑" pitchFamily="34" charset="-122"/>
              <a:ea typeface="微软雅黑" pitchFamily="34" charset="-122"/>
            </a:endParaRPr>
          </a:p>
        </p:txBody>
      </p:sp>
      <p:sp>
        <p:nvSpPr>
          <p:cNvPr id="18"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28</a:t>
            </a:r>
            <a:endParaRPr lang="zh-CN" altLang="en-US" sz="1200" b="1" dirty="0">
              <a:solidFill>
                <a:prstClr val="white"/>
              </a:solidFill>
            </a:endParaRPr>
          </a:p>
        </p:txBody>
      </p:sp>
    </p:spTree>
    <p:extLst>
      <p:ext uri="{BB962C8B-B14F-4D97-AF65-F5344CB8AC3E}">
        <p14:creationId xmlns:p14="http://schemas.microsoft.com/office/powerpoint/2010/main" val="159600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482391"/>
            <a:ext cx="8053897" cy="3264513"/>
          </a:xfrm>
          <a:prstGeom prst="rect">
            <a:avLst/>
          </a:prstGeom>
        </p:spPr>
      </p:pic>
      <p:sp>
        <p:nvSpPr>
          <p:cNvPr id="10" name="燕尾形 9"/>
          <p:cNvSpPr>
            <a:spLocks noChangeAspect="1"/>
          </p:cNvSpPr>
          <p:nvPr/>
        </p:nvSpPr>
        <p:spPr>
          <a:xfrm>
            <a:off x="6314802" y="895351"/>
            <a:ext cx="2445436" cy="472038"/>
          </a:xfrm>
          <a:prstGeom prst="chevron">
            <a:avLst/>
          </a:prstGeom>
          <a:solidFill>
            <a:srgbClr val="00B0F0"/>
          </a:solidFill>
          <a:ln w="6350" cap="flat" cmpd="sng" algn="ctr">
            <a:noFill/>
            <a:prstDash val="solid"/>
            <a:miter lim="800000"/>
          </a:ln>
          <a:effectLst/>
        </p:spPr>
        <p:txBody>
          <a:bodyPr rtlCol="0" anchor="ctr"/>
          <a:lstStyle/>
          <a:p>
            <a:pPr lvl="0" algn="ctr" defTabSz="690728">
              <a:defRPr/>
            </a:pPr>
            <a:r>
              <a:rPr lang="zh-CN" altLang="en-US" b="1" kern="0" dirty="0" smtClean="0">
                <a:solidFill>
                  <a:schemeClr val="bg1"/>
                </a:solidFill>
                <a:latin typeface="微软雅黑" panose="020B0503020204020204" pitchFamily="34" charset="-122"/>
                <a:ea typeface="微软雅黑" panose="020B0503020204020204" pitchFamily="34" charset="-122"/>
              </a:rPr>
              <a:t>门厅规划效果</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11" name="文本框 9"/>
          <p:cNvSpPr txBox="1"/>
          <p:nvPr/>
        </p:nvSpPr>
        <p:spPr>
          <a:xfrm>
            <a:off x="-14514" y="4729708"/>
            <a:ext cx="9158514" cy="757130"/>
          </a:xfrm>
          <a:prstGeom prst="rect">
            <a:avLst/>
          </a:prstGeom>
          <a:noFill/>
        </p:spPr>
        <p:txBody>
          <a:bodyPr wrap="square" rtlCol="0">
            <a:spAutoFit/>
          </a:bodyPr>
          <a:lstStyle/>
          <a:p>
            <a:pPr algn="just">
              <a:lnSpc>
                <a:spcPct val="120000"/>
              </a:lnSpc>
            </a:pPr>
            <a:r>
              <a:rPr lang="zh-CN" altLang="en-US" sz="1200" b="1" dirty="0" smtClean="0">
                <a:solidFill>
                  <a:schemeClr val="tx1">
                    <a:lumMod val="85000"/>
                    <a:lumOff val="15000"/>
                  </a:schemeClr>
                </a:solidFill>
                <a:latin typeface="微软雅黑" panose="020B0503020204020204" pitchFamily="34" charset="-122"/>
                <a:ea typeface="微软雅黑" panose="020B0503020204020204" pitchFamily="34" charset="-122"/>
              </a:rPr>
              <a:t>门厅主要对墙面、天花板进行规划。墙面规划包括现有格局中的左右两面墙壁及增加的主题文化墙，另可对教室区域墙面做墙绘处理（兵工武器造型）；天花可做灯光与吊顶造型的设计，如图所示的正六边形吊灯旨在体现工科专业的严谨与务实；此外，可增设卧式智能导视平台，方便对实训中心各实训场馆的查询与了解。</a:t>
            </a:r>
            <a:endPar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252536" y="481236"/>
            <a:ext cx="3378684"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实训基地文化建设</a:t>
            </a:r>
            <a:endParaRPr lang="zh-CN" altLang="en-US" b="1" dirty="0">
              <a:latin typeface="微软雅黑" pitchFamily="34" charset="-122"/>
              <a:ea typeface="微软雅黑" pitchFamily="34" charset="-122"/>
            </a:endParaRPr>
          </a:p>
        </p:txBody>
      </p:sp>
      <p:sp>
        <p:nvSpPr>
          <p:cNvPr id="16"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29</a:t>
            </a:r>
            <a:endParaRPr lang="zh-CN" altLang="en-US" sz="1200" b="1" dirty="0">
              <a:solidFill>
                <a:prstClr val="white"/>
              </a:solidFill>
            </a:endParaRPr>
          </a:p>
        </p:txBody>
      </p:sp>
    </p:spTree>
    <p:extLst>
      <p:ext uri="{BB962C8B-B14F-4D97-AF65-F5344CB8AC3E}">
        <p14:creationId xmlns:p14="http://schemas.microsoft.com/office/powerpoint/2010/main" val="996322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85664" y="1309685"/>
            <a:ext cx="7246933" cy="3635375"/>
            <a:chOff x="663352" y="1309687"/>
            <a:chExt cx="7246933" cy="3635375"/>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52" y="1392468"/>
              <a:ext cx="4794020" cy="3480026"/>
            </a:xfrm>
            <a:prstGeom prst="rect">
              <a:avLst/>
            </a:prstGeom>
            <a:ln w="3175">
              <a:solidFill>
                <a:schemeClr val="bg1">
                  <a:lumMod val="75000"/>
                </a:schemeClr>
              </a:solidFill>
            </a:ln>
            <a:effectLst/>
          </p:spPr>
        </p:pic>
        <p:sp>
          <p:nvSpPr>
            <p:cNvPr id="11" name="矩形 10"/>
            <p:cNvSpPr/>
            <p:nvPr/>
          </p:nvSpPr>
          <p:spPr>
            <a:xfrm>
              <a:off x="6037942" y="1309687"/>
              <a:ext cx="1872343" cy="3635375"/>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4"/>
          <p:cNvSpPr txBox="1"/>
          <p:nvPr/>
        </p:nvSpPr>
        <p:spPr>
          <a:xfrm>
            <a:off x="6168570" y="1557713"/>
            <a:ext cx="1611085" cy="3139321"/>
          </a:xfrm>
          <a:prstGeom prst="rect">
            <a:avLst/>
          </a:prstGeom>
          <a:noFill/>
        </p:spPr>
        <p:txBody>
          <a:bodyPr wrap="square" rtlCol="0">
            <a:spAutoFit/>
          </a:bodyPr>
          <a:lstStyle/>
          <a:p>
            <a:pPr>
              <a:lnSpc>
                <a:spcPct val="150000"/>
              </a:lnSpc>
            </a:pPr>
            <a:r>
              <a:rPr lang="zh-CN" altLang="en-US" sz="1200" b="1" dirty="0" smtClean="0">
                <a:solidFill>
                  <a:schemeClr val="bg1">
                    <a:lumMod val="95000"/>
                  </a:schemeClr>
                </a:solidFill>
                <a:latin typeface="微软雅黑" panose="020B0503020204020204" pitchFamily="34" charset="-122"/>
                <a:ea typeface="微软雅黑" panose="020B0503020204020204" pitchFamily="34" charset="-122"/>
              </a:rPr>
              <a:t>    北楼楼梯以“红色中北”为主题，以</a:t>
            </a:r>
            <a:r>
              <a:rPr lang="zh-CN" altLang="en-US" sz="1200" b="1" dirty="0">
                <a:solidFill>
                  <a:schemeClr val="bg1">
                    <a:lumMod val="95000"/>
                  </a:schemeClr>
                </a:solidFill>
                <a:latin typeface="微软雅黑" panose="020B0503020204020204" pitchFamily="34" charset="-122"/>
                <a:ea typeface="微软雅黑" panose="020B0503020204020204" pitchFamily="34" charset="-122"/>
              </a:rPr>
              <a:t>“寻找中北那一抹红”</a:t>
            </a:r>
            <a:r>
              <a:rPr lang="zh-CN" altLang="en-US" sz="1200" b="1" dirty="0" smtClean="0">
                <a:solidFill>
                  <a:schemeClr val="bg1">
                    <a:lumMod val="95000"/>
                  </a:schemeClr>
                </a:solidFill>
                <a:latin typeface="微软雅黑" panose="020B0503020204020204" pitchFamily="34" charset="-122"/>
                <a:ea typeface="微软雅黑" panose="020B0503020204020204" pitchFamily="34" charset="-122"/>
              </a:rPr>
              <a:t>为内容规划线索，</a:t>
            </a:r>
            <a:r>
              <a:rPr lang="zh-CN" altLang="en-US" sz="1200" b="1" dirty="0">
                <a:solidFill>
                  <a:schemeClr val="bg1">
                    <a:lumMod val="95000"/>
                  </a:schemeClr>
                </a:solidFill>
                <a:latin typeface="微软雅黑" panose="020B0503020204020204" pitchFamily="34" charset="-122"/>
                <a:ea typeface="微软雅黑" panose="020B0503020204020204" pitchFamily="34" charset="-122"/>
              </a:rPr>
              <a:t>通过国旗、校徽、炮火库红房子等校内红色标志性印记来介绍中北大学历史文化</a:t>
            </a:r>
            <a:r>
              <a:rPr lang="zh-CN" altLang="en-US" sz="1200" b="1" dirty="0" smtClean="0">
                <a:solidFill>
                  <a:schemeClr val="bg1">
                    <a:lumMod val="95000"/>
                  </a:schemeClr>
                </a:solidFill>
                <a:latin typeface="微软雅黑" panose="020B0503020204020204" pitchFamily="34" charset="-122"/>
                <a:ea typeface="微软雅黑" panose="020B0503020204020204" pitchFamily="34" charset="-122"/>
              </a:rPr>
              <a:t>。形式上主要通过常规展板与异形展板结合的方式进行设计。</a:t>
            </a:r>
            <a:endParaRPr lang="zh-CN" altLang="en-US" sz="1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燕尾形 12"/>
          <p:cNvSpPr>
            <a:spLocks noChangeAspect="1"/>
          </p:cNvSpPr>
          <p:nvPr/>
        </p:nvSpPr>
        <p:spPr>
          <a:xfrm>
            <a:off x="183923" y="625252"/>
            <a:ext cx="2553255" cy="446923"/>
          </a:xfrm>
          <a:prstGeom prst="chevron">
            <a:avLst/>
          </a:prstGeom>
          <a:solidFill>
            <a:srgbClr val="00B0F0"/>
          </a:solidFill>
          <a:ln w="6350" cap="flat" cmpd="sng" algn="ctr">
            <a:noFill/>
            <a:prstDash val="solid"/>
            <a:miter lim="800000"/>
          </a:ln>
          <a:effectLst/>
        </p:spPr>
        <p:txBody>
          <a:bodyPr rtlCol="0" anchor="ctr"/>
          <a:lstStyle/>
          <a:p>
            <a:pPr lvl="0"/>
            <a:r>
              <a:rPr lang="zh-CN" altLang="en-US" b="1" kern="0" dirty="0">
                <a:solidFill>
                  <a:schemeClr val="bg1"/>
                </a:solidFill>
                <a:latin typeface="微软雅黑" panose="020B0503020204020204" pitchFamily="34" charset="-122"/>
                <a:ea typeface="微软雅黑" panose="020B0503020204020204" pitchFamily="34" charset="-122"/>
              </a:rPr>
              <a:t>南楼楼梯规划意向</a:t>
            </a:r>
          </a:p>
        </p:txBody>
      </p:sp>
      <p:sp>
        <p:nvSpPr>
          <p:cNvPr id="1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30</a:t>
            </a:r>
            <a:endParaRPr lang="zh-CN" altLang="en-US" sz="1200" b="1" dirty="0">
              <a:solidFill>
                <a:prstClr val="white"/>
              </a:solidFill>
            </a:endParaRPr>
          </a:p>
        </p:txBody>
      </p:sp>
    </p:spTree>
    <p:extLst>
      <p:ext uri="{BB962C8B-B14F-4D97-AF65-F5344CB8AC3E}">
        <p14:creationId xmlns:p14="http://schemas.microsoft.com/office/powerpoint/2010/main" val="159600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899592" y="1304922"/>
            <a:ext cx="7010691" cy="3635375"/>
            <a:chOff x="663352" y="1304923"/>
            <a:chExt cx="7010691" cy="3635375"/>
          </a:xfrm>
        </p:grpSpPr>
        <p:grpSp>
          <p:nvGrpSpPr>
            <p:cNvPr id="11" name="组合 10"/>
            <p:cNvGrpSpPr/>
            <p:nvPr/>
          </p:nvGrpSpPr>
          <p:grpSpPr>
            <a:xfrm>
              <a:off x="663352" y="1392468"/>
              <a:ext cx="4794020" cy="3480026"/>
              <a:chOff x="663352" y="1392468"/>
              <a:chExt cx="4794020" cy="3480026"/>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r="12471"/>
              <a:stretch/>
            </p:blipFill>
            <p:spPr>
              <a:xfrm>
                <a:off x="663352" y="1392468"/>
                <a:ext cx="4794020" cy="3480026"/>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357" y="2366716"/>
                <a:ext cx="902286" cy="1286367"/>
              </a:xfrm>
              <a:prstGeom prst="rect">
                <a:avLst/>
              </a:prstGeom>
            </p:spPr>
          </p:pic>
        </p:grpSp>
        <p:sp>
          <p:nvSpPr>
            <p:cNvPr id="10" name="矩形 9"/>
            <p:cNvSpPr/>
            <p:nvPr/>
          </p:nvSpPr>
          <p:spPr>
            <a:xfrm>
              <a:off x="5801700" y="1304923"/>
              <a:ext cx="1872343" cy="3635375"/>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8"/>
          <p:cNvSpPr txBox="1"/>
          <p:nvPr/>
        </p:nvSpPr>
        <p:spPr>
          <a:xfrm>
            <a:off x="6103255" y="1696213"/>
            <a:ext cx="1741715" cy="2862322"/>
          </a:xfrm>
          <a:prstGeom prst="rect">
            <a:avLst/>
          </a:prstGeom>
          <a:noFill/>
        </p:spPr>
        <p:txBody>
          <a:bodyPr wrap="square" rtlCol="0">
            <a:spAutoFit/>
          </a:bodyPr>
          <a:lstStyle/>
          <a:p>
            <a:pPr>
              <a:lnSpc>
                <a:spcPct val="150000"/>
              </a:lnSpc>
            </a:pPr>
            <a:r>
              <a:rPr lang="zh-CN" altLang="en-US" sz="1200" b="1" dirty="0" smtClean="0">
                <a:solidFill>
                  <a:schemeClr val="bg1">
                    <a:lumMod val="95000"/>
                  </a:schemeClr>
                </a:solidFill>
                <a:latin typeface="微软雅黑" panose="020B0503020204020204" pitchFamily="34" charset="-122"/>
                <a:ea typeface="微软雅黑" panose="020B0503020204020204" pitchFamily="34" charset="-122"/>
              </a:rPr>
              <a:t>   工程训练中心走廊规划将根据南、北二楼的格局，分别围绕“创新”和“实践”两大主题展开，分别打造“创新长廊”和“知行长廊”，前者将从楼层场馆出发进行相应规划，后者主要从工匠精神和职业素养出发寓意设计。</a:t>
            </a:r>
            <a:endParaRPr lang="zh-CN" altLang="en-US" sz="1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5" name="燕尾形 14"/>
          <p:cNvSpPr>
            <a:spLocks noChangeAspect="1"/>
          </p:cNvSpPr>
          <p:nvPr/>
        </p:nvSpPr>
        <p:spPr>
          <a:xfrm>
            <a:off x="171694" y="625252"/>
            <a:ext cx="2553255" cy="446923"/>
          </a:xfrm>
          <a:prstGeom prst="chevron">
            <a:avLst/>
          </a:prstGeom>
          <a:solidFill>
            <a:srgbClr val="00B0F0"/>
          </a:solidFill>
          <a:ln w="6350" cap="flat" cmpd="sng" algn="ctr">
            <a:noFill/>
            <a:prstDash val="solid"/>
            <a:miter lim="800000"/>
          </a:ln>
          <a:effectLst/>
        </p:spPr>
        <p:txBody>
          <a:bodyPr rtlCol="0" anchor="ctr"/>
          <a:lstStyle/>
          <a:p>
            <a:pPr lvl="0"/>
            <a:r>
              <a:rPr lang="zh-CN" altLang="en-US" b="1" kern="0" dirty="0">
                <a:solidFill>
                  <a:schemeClr val="bg1"/>
                </a:solidFill>
                <a:latin typeface="微软雅黑" panose="020B0503020204020204" pitchFamily="34" charset="-122"/>
                <a:ea typeface="微软雅黑" panose="020B0503020204020204" pitchFamily="34" charset="-122"/>
              </a:rPr>
              <a:t>北</a:t>
            </a:r>
            <a:r>
              <a:rPr lang="zh-CN" altLang="en-US" b="1" kern="0" dirty="0" smtClean="0">
                <a:solidFill>
                  <a:schemeClr val="bg1"/>
                </a:solidFill>
                <a:latin typeface="微软雅黑" panose="020B0503020204020204" pitchFamily="34" charset="-122"/>
                <a:ea typeface="微软雅黑" panose="020B0503020204020204" pitchFamily="34" charset="-122"/>
              </a:rPr>
              <a:t>楼</a:t>
            </a:r>
            <a:r>
              <a:rPr lang="zh-CN" altLang="en-US" b="1" kern="0" dirty="0">
                <a:solidFill>
                  <a:schemeClr val="bg1"/>
                </a:solidFill>
                <a:latin typeface="微软雅黑" panose="020B0503020204020204" pitchFamily="34" charset="-122"/>
                <a:ea typeface="微软雅黑" panose="020B0503020204020204" pitchFamily="34" charset="-122"/>
              </a:rPr>
              <a:t>楼梯规划意向</a:t>
            </a:r>
          </a:p>
        </p:txBody>
      </p:sp>
      <p:sp>
        <p:nvSpPr>
          <p:cNvPr id="17"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31</a:t>
            </a:r>
            <a:endParaRPr lang="zh-CN" altLang="en-US" sz="1200" b="1" dirty="0">
              <a:solidFill>
                <a:prstClr val="white"/>
              </a:solidFill>
            </a:endParaRPr>
          </a:p>
        </p:txBody>
      </p:sp>
    </p:spTree>
    <p:extLst>
      <p:ext uri="{BB962C8B-B14F-4D97-AF65-F5344CB8AC3E}">
        <p14:creationId xmlns:p14="http://schemas.microsoft.com/office/powerpoint/2010/main" val="996322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b="3212"/>
          <a:stretch/>
        </p:blipFill>
        <p:spPr>
          <a:xfrm>
            <a:off x="2195736" y="1489348"/>
            <a:ext cx="4794023" cy="3480026"/>
          </a:xfrm>
          <a:prstGeom prst="rect">
            <a:avLst/>
          </a:prstGeom>
        </p:spPr>
      </p:pic>
      <p:sp>
        <p:nvSpPr>
          <p:cNvPr id="12" name="燕尾形 11"/>
          <p:cNvSpPr>
            <a:spLocks noChangeAspect="1"/>
          </p:cNvSpPr>
          <p:nvPr/>
        </p:nvSpPr>
        <p:spPr>
          <a:xfrm>
            <a:off x="171694" y="625252"/>
            <a:ext cx="2409239" cy="446923"/>
          </a:xfrm>
          <a:prstGeom prst="chevron">
            <a:avLst/>
          </a:prstGeom>
          <a:solidFill>
            <a:srgbClr val="00B0F0"/>
          </a:solidFill>
          <a:ln w="6350" cap="flat" cmpd="sng" algn="ctr">
            <a:noFill/>
            <a:prstDash val="solid"/>
            <a:miter lim="800000"/>
          </a:ln>
          <a:effectLst/>
        </p:spPr>
        <p:txBody>
          <a:bodyPr rtlCol="0" anchor="ctr"/>
          <a:lstStyle/>
          <a:p>
            <a:pPr lvl="0"/>
            <a:r>
              <a:rPr lang="zh-CN" altLang="en-US" b="1" kern="0" dirty="0" smtClean="0">
                <a:solidFill>
                  <a:schemeClr val="bg1"/>
                </a:solidFill>
                <a:latin typeface="微软雅黑" panose="020B0503020204020204" pitchFamily="34" charset="-122"/>
                <a:ea typeface="微软雅黑" panose="020B0503020204020204" pitchFamily="34" charset="-122"/>
              </a:rPr>
              <a:t>走廊规划意向</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14"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32</a:t>
            </a:r>
            <a:endParaRPr lang="zh-CN" altLang="en-US" sz="1200" b="1" dirty="0">
              <a:solidFill>
                <a:prstClr val="white"/>
              </a:solidFill>
            </a:endParaRPr>
          </a:p>
        </p:txBody>
      </p:sp>
    </p:spTree>
    <p:extLst>
      <p:ext uri="{BB962C8B-B14F-4D97-AF65-F5344CB8AC3E}">
        <p14:creationId xmlns:p14="http://schemas.microsoft.com/office/powerpoint/2010/main" val="159600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933847" y="1313652"/>
            <a:ext cx="6976436" cy="3635375"/>
            <a:chOff x="663351" y="1314793"/>
            <a:chExt cx="6976436" cy="3635375"/>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51" y="1392468"/>
              <a:ext cx="4799994" cy="3480026"/>
            </a:xfrm>
            <a:prstGeom prst="rect">
              <a:avLst/>
            </a:prstGeom>
          </p:spPr>
        </p:pic>
        <p:sp>
          <p:nvSpPr>
            <p:cNvPr id="11" name="矩形 10"/>
            <p:cNvSpPr/>
            <p:nvPr/>
          </p:nvSpPr>
          <p:spPr>
            <a:xfrm>
              <a:off x="5767444" y="1314793"/>
              <a:ext cx="1872343" cy="3635375"/>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6103255" y="1696213"/>
            <a:ext cx="1741715" cy="2862322"/>
          </a:xfrm>
          <a:prstGeom prst="rect">
            <a:avLst/>
          </a:prstGeom>
          <a:noFill/>
        </p:spPr>
        <p:txBody>
          <a:bodyPr wrap="square" rtlCol="0">
            <a:spAutoFit/>
          </a:bodyPr>
          <a:lstStyle/>
          <a:p>
            <a:pPr>
              <a:lnSpc>
                <a:spcPct val="150000"/>
              </a:lnSpc>
            </a:pPr>
            <a:r>
              <a:rPr lang="zh-CN" altLang="en-US" sz="1200" b="1" dirty="0" smtClean="0">
                <a:solidFill>
                  <a:schemeClr val="bg1">
                    <a:lumMod val="95000"/>
                  </a:schemeClr>
                </a:solidFill>
                <a:latin typeface="微软雅黑" panose="020B0503020204020204" pitchFamily="34" charset="-122"/>
                <a:ea typeface="微软雅黑" panose="020B0503020204020204" pitchFamily="34" charset="-122"/>
              </a:rPr>
              <a:t>   工程训练中心走廊规划将根据南、北二楼的格局，分别围绕“创新”和“实践”两大主题展开，分别打造“创新长廊”和“知行长廊”，前者将从楼层场馆出发进行相应规划，后者主要从工匠精神和职业素养出发寓意设计。</a:t>
            </a:r>
            <a:endParaRPr lang="zh-CN" altLang="en-US" sz="1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燕尾形 12"/>
          <p:cNvSpPr>
            <a:spLocks noChangeAspect="1"/>
          </p:cNvSpPr>
          <p:nvPr/>
        </p:nvSpPr>
        <p:spPr>
          <a:xfrm>
            <a:off x="171694" y="625252"/>
            <a:ext cx="2409239" cy="446923"/>
          </a:xfrm>
          <a:prstGeom prst="chevron">
            <a:avLst/>
          </a:prstGeom>
          <a:solidFill>
            <a:srgbClr val="00B0F0"/>
          </a:solidFill>
          <a:ln w="6350" cap="flat" cmpd="sng" algn="ctr">
            <a:noFill/>
            <a:prstDash val="solid"/>
            <a:miter lim="800000"/>
          </a:ln>
          <a:effectLst/>
        </p:spPr>
        <p:txBody>
          <a:bodyPr rtlCol="0" anchor="ctr"/>
          <a:lstStyle/>
          <a:p>
            <a:pPr lvl="0"/>
            <a:r>
              <a:rPr lang="zh-CN" altLang="en-US" b="1" kern="0" dirty="0" smtClean="0">
                <a:solidFill>
                  <a:schemeClr val="bg1"/>
                </a:solidFill>
                <a:latin typeface="微软雅黑" panose="020B0503020204020204" pitchFamily="34" charset="-122"/>
                <a:ea typeface="微软雅黑" panose="020B0503020204020204" pitchFamily="34" charset="-122"/>
              </a:rPr>
              <a:t>走廊规划意向</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16"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33</a:t>
            </a:r>
            <a:endParaRPr lang="zh-CN" altLang="en-US" sz="1200" b="1" dirty="0">
              <a:solidFill>
                <a:prstClr val="white"/>
              </a:solidFill>
            </a:endParaRPr>
          </a:p>
        </p:txBody>
      </p:sp>
    </p:spTree>
    <p:extLst>
      <p:ext uri="{BB962C8B-B14F-4D97-AF65-F5344CB8AC3E}">
        <p14:creationId xmlns:p14="http://schemas.microsoft.com/office/powerpoint/2010/main" val="996322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5231" r="5226"/>
          <a:stretch/>
        </p:blipFill>
        <p:spPr>
          <a:xfrm>
            <a:off x="2157528" y="1465037"/>
            <a:ext cx="4794020" cy="3480026"/>
          </a:xfrm>
          <a:prstGeom prst="rect">
            <a:avLst/>
          </a:prstGeom>
        </p:spPr>
      </p:pic>
      <p:sp>
        <p:nvSpPr>
          <p:cNvPr id="13" name="燕尾形 12"/>
          <p:cNvSpPr>
            <a:spLocks noChangeAspect="1"/>
          </p:cNvSpPr>
          <p:nvPr/>
        </p:nvSpPr>
        <p:spPr>
          <a:xfrm>
            <a:off x="171694" y="625252"/>
            <a:ext cx="2409239" cy="446923"/>
          </a:xfrm>
          <a:prstGeom prst="chevron">
            <a:avLst/>
          </a:prstGeom>
          <a:solidFill>
            <a:srgbClr val="00B0F0"/>
          </a:solidFill>
          <a:ln w="6350" cap="flat" cmpd="sng" algn="ctr">
            <a:noFill/>
            <a:prstDash val="solid"/>
            <a:miter lim="800000"/>
          </a:ln>
          <a:effectLst/>
        </p:spPr>
        <p:txBody>
          <a:bodyPr rtlCol="0" anchor="ctr"/>
          <a:lstStyle/>
          <a:p>
            <a:pPr lvl="0"/>
            <a:r>
              <a:rPr lang="zh-CN" altLang="en-US" b="1" kern="0" dirty="0" smtClean="0">
                <a:solidFill>
                  <a:schemeClr val="bg1"/>
                </a:solidFill>
                <a:latin typeface="微软雅黑" panose="020B0503020204020204" pitchFamily="34" charset="-122"/>
                <a:ea typeface="微软雅黑" panose="020B0503020204020204" pitchFamily="34" charset="-122"/>
              </a:rPr>
              <a:t>走廊规划意向</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1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34</a:t>
            </a:r>
            <a:endParaRPr lang="zh-CN" altLang="en-US" sz="1200" b="1" dirty="0">
              <a:solidFill>
                <a:prstClr val="white"/>
              </a:solidFill>
            </a:endParaRPr>
          </a:p>
        </p:txBody>
      </p:sp>
    </p:spTree>
    <p:extLst>
      <p:ext uri="{BB962C8B-B14F-4D97-AF65-F5344CB8AC3E}">
        <p14:creationId xmlns:p14="http://schemas.microsoft.com/office/powerpoint/2010/main" val="159600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326312" y="337344"/>
            <a:ext cx="7346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664501" y="2943275"/>
            <a:ext cx="7888454" cy="2376900"/>
            <a:chOff x="-252536" y="2695871"/>
            <a:chExt cx="10521625" cy="3311575"/>
          </a:xfrm>
        </p:grpSpPr>
        <p:grpSp>
          <p:nvGrpSpPr>
            <p:cNvPr id="18" name="组合 17"/>
            <p:cNvGrpSpPr/>
            <p:nvPr/>
          </p:nvGrpSpPr>
          <p:grpSpPr>
            <a:xfrm>
              <a:off x="-252536" y="3651261"/>
              <a:ext cx="1440160" cy="964671"/>
              <a:chOff x="1587" y="1831578"/>
              <a:chExt cx="1603374" cy="896952"/>
            </a:xfrm>
          </p:grpSpPr>
          <p:sp>
            <p:nvSpPr>
              <p:cNvPr id="53" name="圆角矩形 52"/>
              <p:cNvSpPr/>
              <p:nvPr/>
            </p:nvSpPr>
            <p:spPr>
              <a:xfrm>
                <a:off x="1587" y="1831578"/>
                <a:ext cx="1603374" cy="89695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a:solidFill>
                      <a:prstClr val="white"/>
                    </a:solidFill>
                    <a:latin typeface="微软雅黑" panose="020B0503020204020204" pitchFamily="34" charset="-122"/>
                    <a:ea typeface="微软雅黑" panose="020B0503020204020204" pitchFamily="34" charset="-122"/>
                  </a:rPr>
                  <a:t>产教融合</a:t>
                </a:r>
                <a:endParaRPr lang="en-US" altLang="zh-CN" sz="1600" b="1">
                  <a:solidFill>
                    <a:prstClr val="white"/>
                  </a:solidFill>
                  <a:latin typeface="微软雅黑" panose="020B0503020204020204" pitchFamily="34" charset="-122"/>
                  <a:ea typeface="微软雅黑" panose="020B0503020204020204" pitchFamily="34" charset="-122"/>
                </a:endParaRPr>
              </a:p>
            </p:txBody>
          </p:sp>
          <p:sp>
            <p:nvSpPr>
              <p:cNvPr id="54"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1594866">
                  <a:lnSpc>
                    <a:spcPct val="90000"/>
                  </a:lnSpc>
                  <a:spcBef>
                    <a:spcPct val="0"/>
                  </a:spcBef>
                  <a:spcAft>
                    <a:spcPct val="35000"/>
                  </a:spcAft>
                </a:pPr>
                <a:endParaRPr lang="zh-CN" altLang="en-US" sz="360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684556" y="3749728"/>
              <a:ext cx="2584533" cy="1058752"/>
              <a:chOff x="4514518" y="1552652"/>
              <a:chExt cx="3782446" cy="856710"/>
            </a:xfrm>
          </p:grpSpPr>
          <p:sp>
            <p:nvSpPr>
              <p:cNvPr id="46" name="圆角矩形 45"/>
              <p:cNvSpPr/>
              <p:nvPr/>
            </p:nvSpPr>
            <p:spPr>
              <a:xfrm>
                <a:off x="6189534" y="1552652"/>
                <a:ext cx="2107430" cy="84425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共同发展</a:t>
                </a:r>
              </a:p>
            </p:txBody>
          </p:sp>
          <p:sp>
            <p:nvSpPr>
              <p:cNvPr id="47"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1594866">
                  <a:lnSpc>
                    <a:spcPct val="90000"/>
                  </a:lnSpc>
                  <a:spcBef>
                    <a:spcPct val="0"/>
                  </a:spcBef>
                  <a:spcAft>
                    <a:spcPct val="35000"/>
                  </a:spcAft>
                </a:pPr>
                <a:endParaRPr lang="zh-CN" altLang="en-US" sz="360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921035" y="2695871"/>
              <a:ext cx="6295266" cy="1755246"/>
              <a:chOff x="1921035" y="2496580"/>
              <a:chExt cx="6295266" cy="1755246"/>
            </a:xfrm>
          </p:grpSpPr>
          <p:sp>
            <p:nvSpPr>
              <p:cNvPr id="39" name="矩形 38"/>
              <p:cNvSpPr/>
              <p:nvPr/>
            </p:nvSpPr>
            <p:spPr>
              <a:xfrm>
                <a:off x="1921035" y="2563859"/>
                <a:ext cx="6295266" cy="1687967"/>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2019925" y="2503464"/>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5206629" y="2503464"/>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42" name="TextBox 35"/>
              <p:cNvSpPr txBox="1"/>
              <p:nvPr/>
            </p:nvSpPr>
            <p:spPr>
              <a:xfrm>
                <a:off x="1947747" y="3144374"/>
                <a:ext cx="2678567" cy="762765"/>
              </a:xfrm>
              <a:prstGeom prst="rect">
                <a:avLst/>
              </a:prstGeom>
              <a:noFill/>
            </p:spPr>
            <p:txBody>
              <a:bodyPr wrap="square" rtlCol="0">
                <a:spAutoFit/>
              </a:bodyPr>
              <a:lstStyle/>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职业教育为产业发展提供高素质技能人才；</a:t>
                </a:r>
                <a:endParaRPr lang="en-US" altLang="zh-CN" sz="900" dirty="0">
                  <a:solidFill>
                    <a:prstClr val="black"/>
                  </a:solidFill>
                  <a:latin typeface="微软雅黑" panose="020B0503020204020204" pitchFamily="34" charset="-122"/>
                  <a:ea typeface="微软雅黑" panose="020B0503020204020204" pitchFamily="34" charset="-122"/>
                </a:endParaRPr>
              </a:p>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产业资源可转化为教育资源</a:t>
                </a:r>
              </a:p>
            </p:txBody>
          </p:sp>
          <p:sp>
            <p:nvSpPr>
              <p:cNvPr id="43" name="TextBox 36"/>
              <p:cNvSpPr txBox="1"/>
              <p:nvPr/>
            </p:nvSpPr>
            <p:spPr>
              <a:xfrm>
                <a:off x="5162642" y="3127216"/>
                <a:ext cx="2925333" cy="762765"/>
              </a:xfrm>
              <a:prstGeom prst="rect">
                <a:avLst/>
              </a:prstGeom>
              <a:noFill/>
            </p:spPr>
            <p:txBody>
              <a:bodyPr wrap="square" rtlCol="0">
                <a:spAutoFit/>
              </a:bodyPr>
              <a:lstStyle/>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endParaRPr lang="en-US" altLang="zh-CN" sz="900" dirty="0">
                  <a:solidFill>
                    <a:prstClr val="black"/>
                  </a:solidFill>
                  <a:latin typeface="微软雅黑" panose="020B0503020204020204" pitchFamily="34" charset="-122"/>
                  <a:ea typeface="微软雅黑" panose="020B0503020204020204" pitchFamily="34" charset="-122"/>
                </a:endParaRPr>
              </a:p>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产业发展带动职业教育的发展</a:t>
                </a:r>
              </a:p>
            </p:txBody>
          </p:sp>
          <p:sp>
            <p:nvSpPr>
              <p:cNvPr id="44" name="KSO_Shape"/>
              <p:cNvSpPr/>
              <p:nvPr/>
            </p:nvSpPr>
            <p:spPr>
              <a:xfrm>
                <a:off x="4626315" y="2496580"/>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1" name="直接箭头连接符 20"/>
            <p:cNvCxnSpPr>
              <a:stCxn id="53" idx="3"/>
              <a:endCxn id="39" idx="1"/>
            </p:cNvCxnSpPr>
            <p:nvPr/>
          </p:nvCxnSpPr>
          <p:spPr>
            <a:xfrm flipV="1">
              <a:off x="1187625" y="3607134"/>
              <a:ext cx="733410" cy="52646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3" idx="3"/>
              <a:endCxn id="31" idx="1"/>
            </p:cNvCxnSpPr>
            <p:nvPr/>
          </p:nvCxnSpPr>
          <p:spPr>
            <a:xfrm>
              <a:off x="1187625" y="4133597"/>
              <a:ext cx="730556" cy="105031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6" idx="1"/>
            </p:cNvCxnSpPr>
            <p:nvPr/>
          </p:nvCxnSpPr>
          <p:spPr>
            <a:xfrm>
              <a:off x="8252857" y="3505914"/>
              <a:ext cx="576232" cy="76548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918181" y="4271402"/>
              <a:ext cx="6910908" cy="1736044"/>
              <a:chOff x="1918181" y="4529308"/>
              <a:chExt cx="6910908" cy="1736044"/>
            </a:xfrm>
          </p:grpSpPr>
          <p:sp>
            <p:nvSpPr>
              <p:cNvPr id="31" name="矩形 30"/>
              <p:cNvSpPr/>
              <p:nvPr/>
            </p:nvSpPr>
            <p:spPr>
              <a:xfrm>
                <a:off x="1918181" y="4618281"/>
                <a:ext cx="6285392" cy="1647071"/>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TextBox 37"/>
              <p:cNvSpPr txBox="1"/>
              <p:nvPr/>
            </p:nvSpPr>
            <p:spPr>
              <a:xfrm>
                <a:off x="1955987" y="5235946"/>
                <a:ext cx="2678567" cy="762765"/>
              </a:xfrm>
              <a:prstGeom prst="rect">
                <a:avLst/>
              </a:prstGeom>
              <a:noFill/>
            </p:spPr>
            <p:txBody>
              <a:bodyPr wrap="square" rtlCol="0">
                <a:spAutoFit/>
              </a:bodyPr>
              <a:lstStyle/>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聚集产业、人才、技术、资本等要素，产生规模效应，实现职业教育和产业的集约发展。</a:t>
                </a:r>
              </a:p>
            </p:txBody>
          </p:sp>
          <p:sp>
            <p:nvSpPr>
              <p:cNvPr id="36" name="TextBox 38"/>
              <p:cNvSpPr txBox="1"/>
              <p:nvPr/>
            </p:nvSpPr>
            <p:spPr>
              <a:xfrm>
                <a:off x="5291833" y="5294560"/>
                <a:ext cx="2867309" cy="970792"/>
              </a:xfrm>
              <a:prstGeom prst="rect">
                <a:avLst/>
              </a:prstGeom>
              <a:noFill/>
            </p:spPr>
            <p:txBody>
              <a:bodyPr wrap="square" rtlCol="0">
                <a:spAutoFit/>
              </a:bodyPr>
              <a:lstStyle/>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职业教育：中</a:t>
                </a:r>
                <a:r>
                  <a:rPr lang="en-US" altLang="zh-CN" sz="900" dirty="0">
                    <a:solidFill>
                      <a:prstClr val="black"/>
                    </a:solidFill>
                    <a:latin typeface="微软雅黑" panose="020B0503020204020204" pitchFamily="34" charset="-122"/>
                    <a:ea typeface="微软雅黑" panose="020B0503020204020204" pitchFamily="34" charset="-122"/>
                  </a:rPr>
                  <a:t>-</a:t>
                </a:r>
                <a:r>
                  <a:rPr lang="zh-CN" altLang="en-US" sz="900" dirty="0">
                    <a:solidFill>
                      <a:prstClr val="black"/>
                    </a:solidFill>
                    <a:latin typeface="微软雅黑" panose="020B0503020204020204" pitchFamily="34" charset="-122"/>
                    <a:ea typeface="微软雅黑" panose="020B0503020204020204" pitchFamily="34" charset="-122"/>
                  </a:rPr>
                  <a:t>高</a:t>
                </a:r>
                <a:r>
                  <a:rPr lang="en-US" altLang="zh-CN" sz="900" dirty="0">
                    <a:solidFill>
                      <a:prstClr val="black"/>
                    </a:solidFill>
                    <a:latin typeface="微软雅黑" panose="020B0503020204020204" pitchFamily="34" charset="-122"/>
                    <a:ea typeface="微软雅黑" panose="020B0503020204020204" pitchFamily="34" charset="-122"/>
                  </a:rPr>
                  <a:t>-</a:t>
                </a:r>
                <a:r>
                  <a:rPr lang="zh-CN" altLang="en-US" sz="900" dirty="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900" dirty="0">
                  <a:solidFill>
                    <a:prstClr val="black"/>
                  </a:solidFill>
                  <a:latin typeface="微软雅黑" panose="020B0503020204020204" pitchFamily="34" charset="-122"/>
                  <a:ea typeface="微软雅黑" panose="020B0503020204020204" pitchFamily="34" charset="-122"/>
                </a:endParaRPr>
              </a:p>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产业发展：职业教育贯穿产业发展全链条。</a:t>
                </a:r>
              </a:p>
            </p:txBody>
          </p:sp>
          <p:sp>
            <p:nvSpPr>
              <p:cNvPr id="37"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38" name="直接箭头连接符 37"/>
              <p:cNvCxnSpPr>
                <a:endCxn id="46" idx="1"/>
              </p:cNvCxnSpPr>
              <p:nvPr/>
            </p:nvCxnSpPr>
            <p:spPr>
              <a:xfrm flipV="1">
                <a:off x="8262731" y="4529308"/>
                <a:ext cx="566358" cy="118314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529554" y="1517306"/>
            <a:ext cx="8218909" cy="1284774"/>
            <a:chOff x="539551" y="1705372"/>
            <a:chExt cx="8218909" cy="1284774"/>
          </a:xfrm>
        </p:grpSpPr>
        <p:sp>
          <p:nvSpPr>
            <p:cNvPr id="58" name="矩形 57"/>
            <p:cNvSpPr/>
            <p:nvPr/>
          </p:nvSpPr>
          <p:spPr>
            <a:xfrm>
              <a:off x="539551" y="1705372"/>
              <a:ext cx="8208912" cy="1284774"/>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549549" y="1705372"/>
              <a:ext cx="8208911" cy="1196674"/>
            </a:xfrm>
            <a:prstGeom prst="rect">
              <a:avLst/>
            </a:prstGeom>
          </p:spPr>
          <p:txBody>
            <a:bodyPr wrap="square">
              <a:spAutoFit/>
            </a:bodyPr>
            <a:lstStyle/>
            <a:p>
              <a:pPr marL="222885" indent="-222885">
                <a:lnSpc>
                  <a:spcPts val="3000"/>
                </a:lnSpc>
                <a:buFont typeface="Wingdings" panose="05000000000000000000" pitchFamily="2" charset="2"/>
                <a:buChar char="Ø"/>
              </a:pPr>
              <a:r>
                <a:rPr lang="zh-CN" altLang="zh-CN" sz="1400" dirty="0">
                  <a:ea typeface="微软雅黑" panose="020B0503020204020204" pitchFamily="34" charset="-122"/>
                  <a:cs typeface="Times New Roman" panose="02020603050405020304" pitchFamily="18" charset="0"/>
                </a:rPr>
                <a:t>习近平总书记在</a:t>
              </a:r>
              <a:r>
                <a:rPr lang="zh-CN" altLang="zh-CN" sz="1400" b="1" dirty="0">
                  <a:ea typeface="微软雅黑" panose="020B0503020204020204" pitchFamily="34" charset="-122"/>
                  <a:cs typeface="Times New Roman" panose="02020603050405020304" pitchFamily="18" charset="0"/>
                </a:rPr>
                <a:t>十九大报告</a:t>
              </a:r>
              <a:r>
                <a:rPr lang="zh-CN" altLang="zh-CN" sz="1400" dirty="0">
                  <a:ea typeface="微软雅黑" panose="020B0503020204020204" pitchFamily="34" charset="-122"/>
                  <a:cs typeface="Times New Roman" panose="02020603050405020304" pitchFamily="18" charset="0"/>
                </a:rPr>
                <a:t>中</a:t>
              </a:r>
              <a:r>
                <a:rPr lang="zh-CN" altLang="zh-CN" sz="1400" dirty="0" smtClean="0">
                  <a:ea typeface="微软雅黑" panose="020B0503020204020204" pitchFamily="34" charset="-122"/>
                  <a:cs typeface="Times New Roman" panose="02020603050405020304" pitchFamily="18" charset="0"/>
                </a:rPr>
                <a:t>提出</a:t>
              </a:r>
              <a:r>
                <a:rPr lang="zh-CN" altLang="en-US" sz="1400" dirty="0" smtClean="0">
                  <a:ea typeface="微软雅黑" panose="020B0503020204020204" pitchFamily="34" charset="-122"/>
                  <a:cs typeface="Times New Roman" panose="02020603050405020304" pitchFamily="18" charset="0"/>
                </a:rPr>
                <a:t>：</a:t>
              </a:r>
              <a:r>
                <a:rPr lang="zh-CN" altLang="zh-CN" sz="1400" dirty="0" smtClean="0">
                  <a:ea typeface="微软雅黑" panose="020B0503020204020204" pitchFamily="34" charset="-122"/>
                  <a:cs typeface="Times New Roman" panose="02020603050405020304" pitchFamily="18" charset="0"/>
                </a:rPr>
                <a:t>要</a:t>
              </a:r>
              <a:r>
                <a:rPr lang="zh-CN" altLang="zh-CN" sz="1400" dirty="0">
                  <a:ea typeface="微软雅黑" panose="020B0503020204020204" pitchFamily="34" charset="-122"/>
                  <a:cs typeface="Times New Roman" panose="02020603050405020304" pitchFamily="18" charset="0"/>
                </a:rPr>
                <a:t>完善职业教育和培训体系，深化产教融合、校企合作</a:t>
              </a:r>
              <a:r>
                <a:rPr lang="zh-CN" altLang="zh-CN" sz="1400" dirty="0" smtClean="0">
                  <a:ea typeface="微软雅黑" panose="020B0503020204020204" pitchFamily="34" charset="-122"/>
                  <a:cs typeface="Times New Roman" panose="02020603050405020304" pitchFamily="18" charset="0"/>
                </a:rPr>
                <a:t>。</a:t>
              </a:r>
              <a:endParaRPr lang="en-US" altLang="zh-CN" sz="1400" dirty="0">
                <a:ea typeface="微软雅黑" panose="020B0503020204020204" pitchFamily="34" charset="-122"/>
                <a:cs typeface="Times New Roman" panose="02020603050405020304" pitchFamily="18" charset="0"/>
              </a:endParaRPr>
            </a:p>
            <a:p>
              <a:pPr marL="222885" indent="-222885">
                <a:lnSpc>
                  <a:spcPts val="3000"/>
                </a:lnSpc>
                <a:buFont typeface="Wingdings" panose="05000000000000000000" pitchFamily="2" charset="2"/>
                <a:buChar char="Ø"/>
              </a:pPr>
              <a:r>
                <a:rPr lang="zh-CN" altLang="zh-CN" sz="1400" dirty="0" smtClean="0">
                  <a:ea typeface="微软雅黑" panose="020B0503020204020204" pitchFamily="34" charset="-122"/>
                  <a:cs typeface="Times New Roman" panose="02020603050405020304" pitchFamily="18" charset="0"/>
                </a:rPr>
                <a:t>国务院办公厅</a:t>
              </a:r>
              <a:r>
                <a:rPr lang="zh-CN" altLang="zh-CN" sz="1400" dirty="0">
                  <a:ea typeface="微软雅黑" panose="020B0503020204020204" pitchFamily="34" charset="-122"/>
                  <a:cs typeface="Times New Roman" panose="02020603050405020304" pitchFamily="18" charset="0"/>
                </a:rPr>
                <a:t>《关于深化产教融合的若干意见》和教育部、发改委、工信部、财政部、人社部、国税总局《职业学校校企合作促进办法》相继出台。</a:t>
              </a:r>
              <a:endParaRPr lang="zh-CN" altLang="en-US" sz="1400" dirty="0"/>
            </a:p>
          </p:txBody>
        </p:sp>
      </p:grpSp>
      <p:sp>
        <p:nvSpPr>
          <p:cNvPr id="49" name="矩形 48"/>
          <p:cNvSpPr/>
          <p:nvPr/>
        </p:nvSpPr>
        <p:spPr>
          <a:xfrm>
            <a:off x="-180529" y="909513"/>
            <a:ext cx="2880321"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政策引领</a:t>
            </a:r>
            <a:endParaRPr lang="zh-CN" altLang="en-US" b="1" dirty="0">
              <a:latin typeface="微软雅黑" pitchFamily="34" charset="-122"/>
              <a:ea typeface="微软雅黑" pitchFamily="34" charset="-122"/>
            </a:endParaRPr>
          </a:p>
        </p:txBody>
      </p:sp>
      <p:sp>
        <p:nvSpPr>
          <p:cNvPr id="50" name="矩形 49"/>
          <p:cNvSpPr/>
          <p:nvPr/>
        </p:nvSpPr>
        <p:spPr>
          <a:xfrm>
            <a:off x="149545" y="591461"/>
            <a:ext cx="2308645"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6. </a:t>
            </a:r>
            <a:r>
              <a:rPr lang="zh-CN" altLang="en-US" b="1" dirty="0" smtClean="0">
                <a:solidFill>
                  <a:srgbClr val="C00000"/>
                </a:solidFill>
                <a:latin typeface="微软雅黑" pitchFamily="34" charset="-122"/>
                <a:ea typeface="微软雅黑" pitchFamily="34" charset="-122"/>
              </a:rPr>
              <a:t>产教融合协同育人</a:t>
            </a:r>
            <a:endParaRPr lang="zh-CN" altLang="en-US" b="1" dirty="0">
              <a:solidFill>
                <a:srgbClr val="C00000"/>
              </a:solidFill>
              <a:ea typeface="微软雅黑" pitchFamily="34" charset="-122"/>
            </a:endParaRPr>
          </a:p>
        </p:txBody>
      </p:sp>
      <p:sp>
        <p:nvSpPr>
          <p:cNvPr id="51"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35</a:t>
            </a:r>
            <a:endParaRPr lang="zh-CN" altLang="en-US" sz="1200" b="1" dirty="0">
              <a:solidFill>
                <a:prstClr val="white"/>
              </a:solidFill>
            </a:endParaRPr>
          </a:p>
        </p:txBody>
      </p:sp>
    </p:spTree>
    <p:extLst>
      <p:ext uri="{BB962C8B-B14F-4D97-AF65-F5344CB8AC3E}">
        <p14:creationId xmlns:p14="http://schemas.microsoft.com/office/powerpoint/2010/main" val="1121738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39552" y="1561356"/>
            <a:ext cx="7581207" cy="3528392"/>
            <a:chOff x="789332" y="1888927"/>
            <a:chExt cx="7581207" cy="3528392"/>
          </a:xfrm>
        </p:grpSpPr>
        <p:pic>
          <p:nvPicPr>
            <p:cNvPr id="10" name="图片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332" y="1888927"/>
              <a:ext cx="4195531" cy="3528392"/>
            </a:xfrm>
            <a:prstGeom prst="rect">
              <a:avLst/>
            </a:prstGeom>
            <a:noFill/>
          </p:spPr>
        </p:pic>
        <p:sp>
          <p:nvSpPr>
            <p:cNvPr id="11" name="文本框 2"/>
            <p:cNvSpPr txBox="1">
              <a:spLocks noChangeArrowheads="1"/>
            </p:cNvSpPr>
            <p:nvPr/>
          </p:nvSpPr>
          <p:spPr bwMode="auto">
            <a:xfrm>
              <a:off x="5274195" y="2125576"/>
              <a:ext cx="3096344" cy="3055094"/>
            </a:xfrm>
            <a:prstGeom prst="rect">
              <a:avLst/>
            </a:prstGeom>
            <a:solidFill>
              <a:srgbClr val="FFFFFF"/>
            </a:solidFill>
            <a:ln w="9525">
              <a:solidFill>
                <a:srgbClr val="000000"/>
              </a:solidFill>
              <a:miter lim="800000"/>
              <a:headEnd/>
              <a:tailEnd/>
            </a:ln>
          </p:spPr>
          <p:txBody>
            <a:bodyPr vert="horz" wrap="square" lIns="62892" tIns="31446" rIns="62892" bIns="31446" numCol="1" anchor="t" anchorCtr="0" compatLnSpc="1">
              <a:prstTxWarp prst="textNoShape">
                <a:avLst/>
              </a:prstTxWarp>
              <a:spAutoFit/>
            </a:bodyPr>
            <a:lstStyle/>
            <a:p>
              <a:pPr algn="just" defTabSz="628924" fontAlgn="base">
                <a:lnSpc>
                  <a:spcPct val="120000"/>
                </a:lnSpc>
                <a:spcBef>
                  <a:spcPct val="0"/>
                </a:spcBef>
                <a:spcAft>
                  <a:spcPct val="0"/>
                </a:spcAft>
              </a:pP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    基于职业教育实践性、开放性、职业性和共享性的特点，国泰安公司与职业院校联合构建</a:t>
              </a:r>
              <a:r>
                <a:rPr kumimoji="0" lang="zh-CN" altLang="en-US" b="1" i="0" u="none" strike="noStrike" cap="none" normalizeH="0" baseline="0" dirty="0" smtClean="0">
                  <a:ln>
                    <a:noFill/>
                  </a:ln>
                  <a:solidFill>
                    <a:schemeClr val="accent1"/>
                  </a:solidFill>
                  <a:effectLst/>
                  <a:latin typeface="Arial"/>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横向多元化、纵向多层次</a:t>
              </a:r>
              <a:r>
                <a:rPr kumimoji="0" lang="zh-CN" altLang="en-US" b="1" i="0" u="none" strike="noStrike" cap="none" normalizeH="0" baseline="0" dirty="0" smtClean="0">
                  <a:ln>
                    <a:noFill/>
                  </a:ln>
                  <a:solidFill>
                    <a:schemeClr val="accent1"/>
                  </a:solidFill>
                  <a:effectLst/>
                  <a:latin typeface="Arial"/>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的合作办学框架，搭建</a:t>
              </a:r>
              <a:r>
                <a:rPr kumimoji="0" lang="zh-CN" altLang="en-US" b="1" i="0" u="none" strike="noStrike" cap="none" normalizeH="0" baseline="0" dirty="0" smtClean="0">
                  <a:ln>
                    <a:noFill/>
                  </a:ln>
                  <a:solidFill>
                    <a:schemeClr val="accent1"/>
                  </a:solidFill>
                  <a:effectLst/>
                  <a:latin typeface="Arial"/>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基地</a:t>
              </a:r>
              <a:r>
                <a:rPr kumimoji="0" lang="en-US" altLang="zh-CN"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中心</a:t>
              </a:r>
              <a:r>
                <a:rPr kumimoji="0" lang="en-US" altLang="zh-CN"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工作室</a:t>
              </a:r>
              <a:r>
                <a:rPr kumimoji="0" lang="zh-CN" altLang="en-US" b="1" i="0" u="none" strike="noStrike" cap="none" normalizeH="0" baseline="0" dirty="0" smtClean="0">
                  <a:ln>
                    <a:noFill/>
                  </a:ln>
                  <a:solidFill>
                    <a:schemeClr val="accent1"/>
                  </a:solidFill>
                  <a:effectLst/>
                  <a:latin typeface="Arial"/>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三位一体育人的平台，促进</a:t>
              </a:r>
              <a:r>
                <a:rPr kumimoji="0" lang="zh-CN" altLang="en-US" b="1" i="0" u="none" strike="noStrike" cap="none" normalizeH="0" baseline="0" dirty="0" smtClean="0">
                  <a:ln>
                    <a:noFill/>
                  </a:ln>
                  <a:solidFill>
                    <a:schemeClr val="accent1"/>
                  </a:solidFill>
                  <a:effectLst/>
                  <a:latin typeface="Arial"/>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企业</a:t>
              </a:r>
              <a:r>
                <a:rPr kumimoji="0" lang="en-US" altLang="zh-CN"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基地</a:t>
              </a:r>
              <a:r>
                <a:rPr kumimoji="0" lang="en-US" altLang="zh-CN"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中心</a:t>
              </a:r>
              <a:r>
                <a:rPr kumimoji="0" lang="en-US" altLang="zh-CN"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工作室</a:t>
              </a:r>
              <a:r>
                <a:rPr kumimoji="0" lang="en-US" altLang="zh-CN"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学院</a:t>
              </a:r>
              <a:r>
                <a:rPr kumimoji="0" lang="zh-CN" altLang="en-US" b="1" i="0" u="none" strike="noStrike" cap="none" normalizeH="0" baseline="0" dirty="0" smtClean="0">
                  <a:ln>
                    <a:noFill/>
                  </a:ln>
                  <a:solidFill>
                    <a:schemeClr val="accent1"/>
                  </a:solidFill>
                  <a:effectLst/>
                  <a:latin typeface="Arial"/>
                  <a:ea typeface="仿宋" pitchFamily="49" charset="-122"/>
                  <a:cs typeface="宋体" pitchFamily="2" charset="-122"/>
                </a:rPr>
                <a:t>”</a:t>
              </a:r>
              <a:r>
                <a:rPr kumimoji="0" lang="zh-CN" altLang="en-US" b="1" i="0" u="none" strike="noStrike" cap="none" normalizeH="0" baseline="0" dirty="0" smtClean="0">
                  <a:ln>
                    <a:noFill/>
                  </a:ln>
                  <a:solidFill>
                    <a:schemeClr val="accent1"/>
                  </a:solidFill>
                  <a:effectLst/>
                  <a:latin typeface="仿宋" pitchFamily="49" charset="-122"/>
                  <a:ea typeface="仿宋" pitchFamily="49" charset="-122"/>
                  <a:cs typeface="宋体" pitchFamily="2" charset="-122"/>
                </a:rPr>
                <a:t>之间的贯通交融。</a:t>
              </a:r>
            </a:p>
          </p:txBody>
        </p:sp>
      </p:grpSp>
      <p:sp>
        <p:nvSpPr>
          <p:cNvPr id="12" name="矩形 11"/>
          <p:cNvSpPr/>
          <p:nvPr/>
        </p:nvSpPr>
        <p:spPr>
          <a:xfrm>
            <a:off x="-198351" y="481236"/>
            <a:ext cx="4626335"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构建</a:t>
            </a:r>
            <a:r>
              <a:rPr lang="zh-CN" altLang="en-US" b="1" dirty="0">
                <a:latin typeface="微软雅黑" pitchFamily="34" charset="-122"/>
                <a:ea typeface="微软雅黑" pitchFamily="34" charset="-122"/>
              </a:rPr>
              <a:t>创新产教融合协同育人</a:t>
            </a:r>
            <a:r>
              <a:rPr lang="zh-CN" altLang="en-US" b="1" dirty="0" smtClean="0">
                <a:latin typeface="微软雅黑" pitchFamily="34" charset="-122"/>
                <a:ea typeface="微软雅黑" pitchFamily="34" charset="-122"/>
              </a:rPr>
              <a:t>机制</a:t>
            </a:r>
            <a:endParaRPr lang="zh-CN" altLang="en-US" b="1" dirty="0">
              <a:latin typeface="微软雅黑" pitchFamily="34" charset="-122"/>
              <a:ea typeface="微软雅黑" pitchFamily="34" charset="-122"/>
            </a:endParaRPr>
          </a:p>
        </p:txBody>
      </p:sp>
      <p:sp>
        <p:nvSpPr>
          <p:cNvPr id="1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36</a:t>
            </a:r>
            <a:endParaRPr lang="zh-CN" altLang="en-US" sz="1200" b="1" dirty="0">
              <a:solidFill>
                <a:prstClr val="white"/>
              </a:solidFill>
            </a:endParaRPr>
          </a:p>
        </p:txBody>
      </p:sp>
    </p:spTree>
    <p:extLst>
      <p:ext uri="{BB962C8B-B14F-4D97-AF65-F5344CB8AC3E}">
        <p14:creationId xmlns:p14="http://schemas.microsoft.com/office/powerpoint/2010/main" val="159600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727615" y="1489348"/>
            <a:ext cx="7810828" cy="3960440"/>
            <a:chOff x="727615" y="1348904"/>
            <a:chExt cx="7810828" cy="3960440"/>
          </a:xfrm>
        </p:grpSpPr>
        <p:pic>
          <p:nvPicPr>
            <p:cNvPr id="13" name="图片 1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615" y="2857500"/>
              <a:ext cx="2667000" cy="2376805"/>
            </a:xfrm>
            <a:prstGeom prst="rect">
              <a:avLst/>
            </a:prstGeom>
            <a:noFill/>
          </p:spPr>
        </p:pic>
        <p:sp>
          <p:nvSpPr>
            <p:cNvPr id="14" name="矩形 13"/>
            <p:cNvSpPr/>
            <p:nvPr/>
          </p:nvSpPr>
          <p:spPr>
            <a:xfrm>
              <a:off x="727615" y="1348904"/>
              <a:ext cx="7810828" cy="1199174"/>
            </a:xfrm>
            <a:prstGeom prst="rect">
              <a:avLst/>
            </a:prstGeom>
          </p:spPr>
          <p:txBody>
            <a:bodyPr wrap="square">
              <a:spAutoFit/>
            </a:bodyPr>
            <a:lstStyle/>
            <a:p>
              <a:pPr algn="just">
                <a:lnSpc>
                  <a:spcPts val="3000"/>
                </a:lnSpc>
              </a:pPr>
              <a:r>
                <a:rPr lang="zh-CN" altLang="en-US" sz="1600" dirty="0" smtClean="0">
                  <a:latin typeface="微软雅黑" panose="020B0503020204020204" pitchFamily="34" charset="-122"/>
                  <a:ea typeface="微软雅黑" panose="020B0503020204020204" pitchFamily="34" charset="-122"/>
                </a:rPr>
                <a:t>     以</a:t>
              </a:r>
              <a:r>
                <a:rPr lang="zh-CN" altLang="en-US" sz="1600" dirty="0">
                  <a:latin typeface="微软雅黑" panose="020B0503020204020204" pitchFamily="34" charset="-122"/>
                  <a:ea typeface="微软雅黑" panose="020B0503020204020204" pitchFamily="34" charset="-122"/>
                </a:rPr>
                <a:t>培养</a:t>
              </a:r>
              <a:r>
                <a:rPr lang="zh-CN" altLang="en-US" sz="1600" b="1" dirty="0">
                  <a:solidFill>
                    <a:schemeClr val="tx2">
                      <a:lumMod val="60000"/>
                      <a:lumOff val="40000"/>
                    </a:schemeClr>
                  </a:solidFill>
                  <a:latin typeface="微软雅黑" panose="020B0503020204020204" pitchFamily="34" charset="-122"/>
                  <a:ea typeface="微软雅黑" panose="020B0503020204020204" pitchFamily="34" charset="-122"/>
                </a:rPr>
                <a:t>“多维度复合型专业创新创业人才”</a:t>
              </a:r>
              <a:r>
                <a:rPr lang="zh-CN" altLang="en-US" sz="1600" dirty="0">
                  <a:latin typeface="微软雅黑" panose="020B0503020204020204" pitchFamily="34" charset="-122"/>
                  <a:ea typeface="微软雅黑" panose="020B0503020204020204" pitchFamily="34" charset="-122"/>
                </a:rPr>
                <a:t>为总体目标，采用“</a:t>
              </a:r>
              <a:r>
                <a:rPr lang="zh-CN" altLang="en-US" sz="1600" b="1" dirty="0">
                  <a:solidFill>
                    <a:schemeClr val="tx2">
                      <a:lumMod val="60000"/>
                      <a:lumOff val="40000"/>
                    </a:schemeClr>
                  </a:solidFill>
                  <a:latin typeface="微软雅黑" panose="020B0503020204020204" pitchFamily="34" charset="-122"/>
                  <a:ea typeface="微软雅黑" panose="020B0503020204020204" pitchFamily="34" charset="-122"/>
                </a:rPr>
                <a:t>专业技能</a:t>
              </a:r>
              <a:r>
                <a:rPr lang="en-US" altLang="zh-CN" sz="1600" b="1" dirty="0">
                  <a:solidFill>
                    <a:schemeClr val="tx2">
                      <a:lumMod val="60000"/>
                      <a:lumOff val="40000"/>
                    </a:schemeClr>
                  </a:solidFill>
                  <a:latin typeface="微软雅黑" panose="020B0503020204020204" pitchFamily="34" charset="-122"/>
                  <a:ea typeface="微软雅黑" panose="020B0503020204020204" pitchFamily="34" charset="-122"/>
                </a:rPr>
                <a:t>+</a:t>
              </a:r>
              <a:r>
                <a:rPr lang="zh-CN" altLang="en-US" sz="1600" b="1" dirty="0">
                  <a:solidFill>
                    <a:schemeClr val="tx2">
                      <a:lumMod val="60000"/>
                      <a:lumOff val="40000"/>
                    </a:schemeClr>
                  </a:solidFill>
                  <a:latin typeface="微软雅黑" panose="020B0503020204020204" pitchFamily="34" charset="-122"/>
                  <a:ea typeface="微软雅黑" panose="020B0503020204020204" pitchFamily="34" charset="-122"/>
                </a:rPr>
                <a:t>创业技能”</a:t>
              </a:r>
              <a:r>
                <a:rPr lang="zh-CN" altLang="en-US" sz="1600" dirty="0">
                  <a:latin typeface="微软雅黑" panose="020B0503020204020204" pitchFamily="34" charset="-122"/>
                  <a:ea typeface="微软雅黑" panose="020B0503020204020204" pitchFamily="34" charset="-122"/>
                </a:rPr>
                <a:t>复合式人才培养模式，将创业教育与专业课程有效结合，打造以</a:t>
              </a:r>
              <a:r>
                <a:rPr lang="zh-CN" altLang="en-US" sz="1600" b="1" dirty="0">
                  <a:solidFill>
                    <a:schemeClr val="tx2">
                      <a:lumMod val="60000"/>
                      <a:lumOff val="40000"/>
                    </a:schemeClr>
                  </a:solidFill>
                  <a:latin typeface="微软雅黑" panose="020B0503020204020204" pitchFamily="34" charset="-122"/>
                  <a:ea typeface="微软雅黑" panose="020B0503020204020204" pitchFamily="34" charset="-122"/>
                </a:rPr>
                <a:t>“创业兴趣、创业意识、创业知识、创业能力、创业精神”</a:t>
              </a:r>
              <a:r>
                <a:rPr lang="zh-CN" altLang="en-US" sz="1600" dirty="0">
                  <a:latin typeface="微软雅黑" panose="020B0503020204020204" pitchFamily="34" charset="-122"/>
                  <a:ea typeface="微软雅黑" panose="020B0503020204020204" pitchFamily="34" charset="-122"/>
                </a:rPr>
                <a:t>培养为主线的创新创业教育体系</a:t>
              </a:r>
            </a:p>
          </p:txBody>
        </p:sp>
        <p:pic>
          <p:nvPicPr>
            <p:cNvPr id="15" name="Picture 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9" y="2645048"/>
              <a:ext cx="4254782" cy="2664296"/>
            </a:xfrm>
            <a:prstGeom prst="rect">
              <a:avLst/>
            </a:prstGeom>
            <a:noFill/>
            <a:ln>
              <a:noFill/>
            </a:ln>
            <a:effectLst/>
            <a:extLst/>
          </p:spPr>
        </p:pic>
      </p:grpSp>
      <p:sp>
        <p:nvSpPr>
          <p:cNvPr id="16" name="矩形 15"/>
          <p:cNvSpPr/>
          <p:nvPr/>
        </p:nvSpPr>
        <p:spPr>
          <a:xfrm>
            <a:off x="-210845" y="481236"/>
            <a:ext cx="3990757"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搭建</a:t>
            </a:r>
            <a:r>
              <a:rPr lang="zh-CN" altLang="en-US" b="1" dirty="0">
                <a:latin typeface="微软雅黑" pitchFamily="34" charset="-122"/>
                <a:ea typeface="微软雅黑" pitchFamily="34" charset="-122"/>
              </a:rPr>
              <a:t>创新创业教育</a:t>
            </a:r>
            <a:r>
              <a:rPr lang="zh-CN" altLang="en-US" b="1" dirty="0" smtClean="0">
                <a:latin typeface="微软雅黑" pitchFamily="34" charset="-122"/>
                <a:ea typeface="微软雅黑" pitchFamily="34" charset="-122"/>
              </a:rPr>
              <a:t>体系</a:t>
            </a:r>
            <a:endParaRPr lang="zh-CN" altLang="en-US" b="1" dirty="0">
              <a:latin typeface="微软雅黑" pitchFamily="34" charset="-122"/>
              <a:ea typeface="微软雅黑" pitchFamily="34" charset="-122"/>
            </a:endParaRPr>
          </a:p>
        </p:txBody>
      </p:sp>
      <p:sp>
        <p:nvSpPr>
          <p:cNvPr id="19"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37</a:t>
            </a:r>
            <a:endParaRPr lang="zh-CN" altLang="en-US" sz="1200" b="1" dirty="0">
              <a:solidFill>
                <a:prstClr val="white"/>
              </a:solidFill>
            </a:endParaRPr>
          </a:p>
        </p:txBody>
      </p:sp>
    </p:spTree>
    <p:extLst>
      <p:ext uri="{BB962C8B-B14F-4D97-AF65-F5344CB8AC3E}">
        <p14:creationId xmlns:p14="http://schemas.microsoft.com/office/powerpoint/2010/main" val="268420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326312" y="337344"/>
            <a:ext cx="7346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786402" y="1144415"/>
            <a:ext cx="7588839" cy="1667749"/>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grpSp>
        <p:nvGrpSpPr>
          <p:cNvPr id="17" name="组合 16"/>
          <p:cNvGrpSpPr/>
          <p:nvPr/>
        </p:nvGrpSpPr>
        <p:grpSpPr>
          <a:xfrm>
            <a:off x="664501" y="3059845"/>
            <a:ext cx="7888454" cy="2245927"/>
            <a:chOff x="-252536" y="2655415"/>
            <a:chExt cx="10521625" cy="3373395"/>
          </a:xfrm>
        </p:grpSpPr>
        <p:grpSp>
          <p:nvGrpSpPr>
            <p:cNvPr id="18" name="组合 17"/>
            <p:cNvGrpSpPr/>
            <p:nvPr/>
          </p:nvGrpSpPr>
          <p:grpSpPr>
            <a:xfrm>
              <a:off x="-252536" y="3651261"/>
              <a:ext cx="1440160" cy="964671"/>
              <a:chOff x="1587" y="1831578"/>
              <a:chExt cx="1603374" cy="896952"/>
            </a:xfrm>
          </p:grpSpPr>
          <p:sp>
            <p:nvSpPr>
              <p:cNvPr id="53" name="圆角矩形 52"/>
              <p:cNvSpPr/>
              <p:nvPr/>
            </p:nvSpPr>
            <p:spPr>
              <a:xfrm>
                <a:off x="1587" y="1831578"/>
                <a:ext cx="1603374" cy="89695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a:solidFill>
                      <a:prstClr val="white"/>
                    </a:solidFill>
                    <a:latin typeface="微软雅黑" panose="020B0503020204020204" pitchFamily="34" charset="-122"/>
                    <a:ea typeface="微软雅黑" panose="020B0503020204020204" pitchFamily="34" charset="-122"/>
                  </a:rPr>
                  <a:t>产教融合</a:t>
                </a:r>
                <a:endParaRPr lang="en-US" altLang="zh-CN" sz="1600" b="1">
                  <a:solidFill>
                    <a:prstClr val="white"/>
                  </a:solidFill>
                  <a:latin typeface="微软雅黑" panose="020B0503020204020204" pitchFamily="34" charset="-122"/>
                  <a:ea typeface="微软雅黑" panose="020B0503020204020204" pitchFamily="34" charset="-122"/>
                </a:endParaRPr>
              </a:p>
            </p:txBody>
          </p:sp>
          <p:sp>
            <p:nvSpPr>
              <p:cNvPr id="54"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1594866">
                  <a:lnSpc>
                    <a:spcPct val="90000"/>
                  </a:lnSpc>
                  <a:spcBef>
                    <a:spcPct val="0"/>
                  </a:spcBef>
                  <a:spcAft>
                    <a:spcPct val="35000"/>
                  </a:spcAft>
                </a:pPr>
                <a:endParaRPr lang="zh-CN" altLang="en-US" sz="360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684556" y="3749728"/>
              <a:ext cx="2584533" cy="1058752"/>
              <a:chOff x="4514518" y="1552652"/>
              <a:chExt cx="3782446" cy="856710"/>
            </a:xfrm>
          </p:grpSpPr>
          <p:sp>
            <p:nvSpPr>
              <p:cNvPr id="46" name="圆角矩形 45"/>
              <p:cNvSpPr/>
              <p:nvPr/>
            </p:nvSpPr>
            <p:spPr>
              <a:xfrm>
                <a:off x="6189534" y="1552652"/>
                <a:ext cx="2107430" cy="84425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共同发展</a:t>
                </a:r>
              </a:p>
            </p:txBody>
          </p:sp>
          <p:sp>
            <p:nvSpPr>
              <p:cNvPr id="47"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1594866">
                  <a:lnSpc>
                    <a:spcPct val="90000"/>
                  </a:lnSpc>
                  <a:spcBef>
                    <a:spcPct val="0"/>
                  </a:spcBef>
                  <a:spcAft>
                    <a:spcPct val="35000"/>
                  </a:spcAft>
                </a:pPr>
                <a:endParaRPr lang="zh-CN" altLang="en-US" sz="360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921035" y="2655415"/>
              <a:ext cx="6295266" cy="1485529"/>
              <a:chOff x="1921035" y="2456124"/>
              <a:chExt cx="6295266" cy="1485529"/>
            </a:xfrm>
          </p:grpSpPr>
          <p:sp>
            <p:nvSpPr>
              <p:cNvPr id="39" name="矩形 38"/>
              <p:cNvSpPr/>
              <p:nvPr/>
            </p:nvSpPr>
            <p:spPr>
              <a:xfrm>
                <a:off x="1921035" y="2456124"/>
                <a:ext cx="6295266" cy="1485529"/>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2019925" y="2503464"/>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5206629" y="2503464"/>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42" name="TextBox 35"/>
              <p:cNvSpPr txBox="1"/>
              <p:nvPr/>
            </p:nvSpPr>
            <p:spPr>
              <a:xfrm>
                <a:off x="1947747" y="3144374"/>
                <a:ext cx="2678567" cy="762765"/>
              </a:xfrm>
              <a:prstGeom prst="rect">
                <a:avLst/>
              </a:prstGeom>
              <a:noFill/>
            </p:spPr>
            <p:txBody>
              <a:bodyPr wrap="square" rtlCol="0">
                <a:spAutoFit/>
              </a:bodyPr>
              <a:lstStyle/>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职业教育为产业发展提供高素质技能人才；</a:t>
                </a:r>
                <a:endParaRPr lang="en-US" altLang="zh-CN" sz="900" dirty="0">
                  <a:solidFill>
                    <a:prstClr val="black"/>
                  </a:solidFill>
                  <a:latin typeface="微软雅黑" panose="020B0503020204020204" pitchFamily="34" charset="-122"/>
                  <a:ea typeface="微软雅黑" panose="020B0503020204020204" pitchFamily="34" charset="-122"/>
                </a:endParaRPr>
              </a:p>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产业资源可转化为教育资源</a:t>
                </a:r>
              </a:p>
            </p:txBody>
          </p:sp>
          <p:sp>
            <p:nvSpPr>
              <p:cNvPr id="43" name="TextBox 36"/>
              <p:cNvSpPr txBox="1"/>
              <p:nvPr/>
            </p:nvSpPr>
            <p:spPr>
              <a:xfrm>
                <a:off x="5162642" y="3127216"/>
                <a:ext cx="2925333" cy="762765"/>
              </a:xfrm>
              <a:prstGeom prst="rect">
                <a:avLst/>
              </a:prstGeom>
              <a:noFill/>
            </p:spPr>
            <p:txBody>
              <a:bodyPr wrap="square" rtlCol="0">
                <a:spAutoFit/>
              </a:bodyPr>
              <a:lstStyle/>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endParaRPr lang="en-US" altLang="zh-CN" sz="900" dirty="0">
                  <a:solidFill>
                    <a:prstClr val="black"/>
                  </a:solidFill>
                  <a:latin typeface="微软雅黑" panose="020B0503020204020204" pitchFamily="34" charset="-122"/>
                  <a:ea typeface="微软雅黑" panose="020B0503020204020204" pitchFamily="34" charset="-122"/>
                </a:endParaRPr>
              </a:p>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产业发展带动职业教育的发展</a:t>
                </a:r>
              </a:p>
            </p:txBody>
          </p:sp>
          <p:sp>
            <p:nvSpPr>
              <p:cNvPr id="44" name="KSO_Shape"/>
              <p:cNvSpPr/>
              <p:nvPr/>
            </p:nvSpPr>
            <p:spPr>
              <a:xfrm>
                <a:off x="4626315" y="2496580"/>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1" name="直接箭头连接符 20"/>
            <p:cNvCxnSpPr>
              <a:stCxn id="53" idx="3"/>
              <a:endCxn id="39" idx="1"/>
            </p:cNvCxnSpPr>
            <p:nvPr/>
          </p:nvCxnSpPr>
          <p:spPr>
            <a:xfrm flipV="1">
              <a:off x="1187624" y="3398181"/>
              <a:ext cx="733412" cy="7354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3" idx="3"/>
              <a:endCxn id="31" idx="1"/>
            </p:cNvCxnSpPr>
            <p:nvPr/>
          </p:nvCxnSpPr>
          <p:spPr>
            <a:xfrm>
              <a:off x="1187624" y="4133596"/>
              <a:ext cx="743285" cy="9964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6" idx="1"/>
            </p:cNvCxnSpPr>
            <p:nvPr/>
          </p:nvCxnSpPr>
          <p:spPr>
            <a:xfrm>
              <a:off x="8252857" y="3505914"/>
              <a:ext cx="576232" cy="76548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930909" y="4231365"/>
              <a:ext cx="6898180" cy="1797445"/>
              <a:chOff x="1930909" y="4489271"/>
              <a:chExt cx="6898180" cy="1797445"/>
            </a:xfrm>
          </p:grpSpPr>
          <p:sp>
            <p:nvSpPr>
              <p:cNvPr id="31" name="矩形 30"/>
              <p:cNvSpPr/>
              <p:nvPr/>
            </p:nvSpPr>
            <p:spPr>
              <a:xfrm>
                <a:off x="1930909" y="4489271"/>
                <a:ext cx="6285392" cy="1797445"/>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TextBox 37"/>
              <p:cNvSpPr txBox="1"/>
              <p:nvPr/>
            </p:nvSpPr>
            <p:spPr>
              <a:xfrm>
                <a:off x="1955987" y="5235946"/>
                <a:ext cx="2678567" cy="762765"/>
              </a:xfrm>
              <a:prstGeom prst="rect">
                <a:avLst/>
              </a:prstGeom>
              <a:noFill/>
            </p:spPr>
            <p:txBody>
              <a:bodyPr wrap="square" rtlCol="0">
                <a:spAutoFit/>
              </a:bodyPr>
              <a:lstStyle/>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聚集产业、人才、技术、资本等要素，产生规模效应，实现职业教育和产业的集约发展。</a:t>
                </a:r>
              </a:p>
            </p:txBody>
          </p:sp>
          <p:sp>
            <p:nvSpPr>
              <p:cNvPr id="36" name="TextBox 38"/>
              <p:cNvSpPr txBox="1"/>
              <p:nvPr/>
            </p:nvSpPr>
            <p:spPr>
              <a:xfrm>
                <a:off x="5291833" y="5294560"/>
                <a:ext cx="2867309" cy="970792"/>
              </a:xfrm>
              <a:prstGeom prst="rect">
                <a:avLst/>
              </a:prstGeom>
              <a:noFill/>
            </p:spPr>
            <p:txBody>
              <a:bodyPr wrap="square" rtlCol="0">
                <a:spAutoFit/>
              </a:bodyPr>
              <a:lstStyle/>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职业教育：中</a:t>
                </a:r>
                <a:r>
                  <a:rPr lang="en-US" altLang="zh-CN" sz="900" dirty="0">
                    <a:solidFill>
                      <a:prstClr val="black"/>
                    </a:solidFill>
                    <a:latin typeface="微软雅黑" panose="020B0503020204020204" pitchFamily="34" charset="-122"/>
                    <a:ea typeface="微软雅黑" panose="020B0503020204020204" pitchFamily="34" charset="-122"/>
                  </a:rPr>
                  <a:t>-</a:t>
                </a:r>
                <a:r>
                  <a:rPr lang="zh-CN" altLang="en-US" sz="900" dirty="0">
                    <a:solidFill>
                      <a:prstClr val="black"/>
                    </a:solidFill>
                    <a:latin typeface="微软雅黑" panose="020B0503020204020204" pitchFamily="34" charset="-122"/>
                    <a:ea typeface="微软雅黑" panose="020B0503020204020204" pitchFamily="34" charset="-122"/>
                  </a:rPr>
                  <a:t>高</a:t>
                </a:r>
                <a:r>
                  <a:rPr lang="en-US" altLang="zh-CN" sz="900" dirty="0">
                    <a:solidFill>
                      <a:prstClr val="black"/>
                    </a:solidFill>
                    <a:latin typeface="微软雅黑" panose="020B0503020204020204" pitchFamily="34" charset="-122"/>
                    <a:ea typeface="微软雅黑" panose="020B0503020204020204" pitchFamily="34" charset="-122"/>
                  </a:rPr>
                  <a:t>-</a:t>
                </a:r>
                <a:r>
                  <a:rPr lang="zh-CN" altLang="en-US" sz="900" dirty="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900" dirty="0">
                  <a:solidFill>
                    <a:prstClr val="black"/>
                  </a:solidFill>
                  <a:latin typeface="微软雅黑" panose="020B0503020204020204" pitchFamily="34" charset="-122"/>
                  <a:ea typeface="微软雅黑" panose="020B0503020204020204" pitchFamily="34" charset="-122"/>
                </a:endParaRPr>
              </a:p>
              <a:p>
                <a:pPr marL="133731" indent="-133731">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产业发展：职业教育贯穿产业发展全链条。</a:t>
                </a:r>
              </a:p>
            </p:txBody>
          </p:sp>
          <p:sp>
            <p:nvSpPr>
              <p:cNvPr id="37"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38" name="直接箭头连接符 37"/>
              <p:cNvCxnSpPr>
                <a:endCxn id="46" idx="1"/>
              </p:cNvCxnSpPr>
              <p:nvPr/>
            </p:nvCxnSpPr>
            <p:spPr>
              <a:xfrm flipV="1">
                <a:off x="8262731" y="4529308"/>
                <a:ext cx="566358" cy="118314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sp>
        <p:nvSpPr>
          <p:cNvPr id="4" name="矩形 3"/>
          <p:cNvSpPr/>
          <p:nvPr/>
        </p:nvSpPr>
        <p:spPr>
          <a:xfrm>
            <a:off x="739164" y="1144415"/>
            <a:ext cx="7683317" cy="1569660"/>
          </a:xfrm>
          <a:prstGeom prst="rect">
            <a:avLst/>
          </a:prstGeom>
        </p:spPr>
        <p:txBody>
          <a:bodyPr wrap="square">
            <a:spAutoFit/>
          </a:bodyPr>
          <a:lstStyle/>
          <a:p>
            <a:pPr marL="222885" indent="-222885">
              <a:lnSpc>
                <a:spcPct val="150000"/>
              </a:lnSpc>
              <a:buFont typeface="Wingdings" panose="05000000000000000000" pitchFamily="2" charset="2"/>
              <a:buChar char="Ø"/>
            </a:pPr>
            <a:r>
              <a:rPr lang="zh-CN" altLang="zh-CN" sz="1600" dirty="0">
                <a:ea typeface="微软雅黑" panose="020B0503020204020204" pitchFamily="34" charset="-122"/>
                <a:cs typeface="Times New Roman" panose="02020603050405020304" pitchFamily="18" charset="0"/>
              </a:rPr>
              <a:t>习近平总书记在</a:t>
            </a:r>
            <a:r>
              <a:rPr lang="zh-CN" altLang="zh-CN" sz="1600" b="1" dirty="0">
                <a:ea typeface="微软雅黑" panose="020B0503020204020204" pitchFamily="34" charset="-122"/>
                <a:cs typeface="Times New Roman" panose="02020603050405020304" pitchFamily="18" charset="0"/>
              </a:rPr>
              <a:t>十九大报告</a:t>
            </a:r>
            <a:r>
              <a:rPr lang="zh-CN" altLang="zh-CN" sz="1600" dirty="0">
                <a:ea typeface="微软雅黑" panose="020B0503020204020204" pitchFamily="34" charset="-122"/>
                <a:cs typeface="Times New Roman" panose="02020603050405020304" pitchFamily="18" charset="0"/>
              </a:rPr>
              <a:t>中</a:t>
            </a:r>
            <a:r>
              <a:rPr lang="zh-CN" altLang="zh-CN" sz="1600" dirty="0" smtClean="0">
                <a:ea typeface="微软雅黑" panose="020B0503020204020204" pitchFamily="34" charset="-122"/>
                <a:cs typeface="Times New Roman" panose="02020603050405020304" pitchFamily="18" charset="0"/>
              </a:rPr>
              <a:t>提出</a:t>
            </a:r>
            <a:r>
              <a:rPr lang="zh-CN" altLang="en-US" sz="1600" dirty="0" smtClean="0">
                <a:ea typeface="微软雅黑" panose="020B0503020204020204" pitchFamily="34" charset="-122"/>
                <a:cs typeface="Times New Roman" panose="02020603050405020304" pitchFamily="18" charset="0"/>
              </a:rPr>
              <a:t>：</a:t>
            </a:r>
            <a:r>
              <a:rPr lang="zh-CN" altLang="zh-CN" sz="1600" dirty="0" smtClean="0">
                <a:ea typeface="微软雅黑" panose="020B0503020204020204" pitchFamily="34" charset="-122"/>
                <a:cs typeface="Times New Roman" panose="02020603050405020304" pitchFamily="18" charset="0"/>
              </a:rPr>
              <a:t>要</a:t>
            </a:r>
            <a:r>
              <a:rPr lang="zh-CN" altLang="zh-CN" sz="1600" dirty="0">
                <a:ea typeface="微软雅黑" panose="020B0503020204020204" pitchFamily="34" charset="-122"/>
                <a:cs typeface="Times New Roman" panose="02020603050405020304" pitchFamily="18" charset="0"/>
              </a:rPr>
              <a:t>完善职业教育和培训体系，深化产教融合、校企合作</a:t>
            </a:r>
            <a:r>
              <a:rPr lang="zh-CN" altLang="zh-CN" sz="1600" dirty="0" smtClean="0">
                <a:ea typeface="微软雅黑" panose="020B0503020204020204" pitchFamily="34" charset="-122"/>
                <a:cs typeface="Times New Roman" panose="02020603050405020304" pitchFamily="18" charset="0"/>
              </a:rPr>
              <a:t>。</a:t>
            </a:r>
            <a:endParaRPr lang="en-US" altLang="zh-CN" sz="1600" dirty="0">
              <a:ea typeface="微软雅黑" panose="020B0503020204020204" pitchFamily="34" charset="-122"/>
              <a:cs typeface="Times New Roman" panose="02020603050405020304" pitchFamily="18" charset="0"/>
            </a:endParaRPr>
          </a:p>
          <a:p>
            <a:pPr marL="222885" indent="-222885">
              <a:lnSpc>
                <a:spcPct val="150000"/>
              </a:lnSpc>
              <a:buFont typeface="Wingdings" panose="05000000000000000000" pitchFamily="2" charset="2"/>
              <a:buChar char="Ø"/>
            </a:pPr>
            <a:r>
              <a:rPr lang="zh-CN" altLang="zh-CN" sz="1600" dirty="0" smtClean="0">
                <a:ea typeface="微软雅黑" panose="020B0503020204020204" pitchFamily="34" charset="-122"/>
                <a:cs typeface="Times New Roman" panose="02020603050405020304" pitchFamily="18" charset="0"/>
              </a:rPr>
              <a:t>国务院办公厅</a:t>
            </a:r>
            <a:r>
              <a:rPr lang="zh-CN" altLang="zh-CN" sz="1600" dirty="0">
                <a:ea typeface="微软雅黑" panose="020B0503020204020204" pitchFamily="34" charset="-122"/>
                <a:cs typeface="Times New Roman" panose="02020603050405020304" pitchFamily="18" charset="0"/>
              </a:rPr>
              <a:t>《关于深化产教融合的若干意见》和教育部、发改委、工信部、财政部、人社部、国税总局《职业学校校企合作促进办法》相继出台。</a:t>
            </a:r>
            <a:endParaRPr lang="zh-CN" altLang="en-US" sz="1600" dirty="0"/>
          </a:p>
        </p:txBody>
      </p:sp>
      <p:sp>
        <p:nvSpPr>
          <p:cNvPr id="48" name="矩形 47"/>
          <p:cNvSpPr/>
          <p:nvPr/>
        </p:nvSpPr>
        <p:spPr>
          <a:xfrm>
            <a:off x="35496" y="553244"/>
            <a:ext cx="2840082" cy="417358"/>
          </a:xfrm>
          <a:prstGeom prst="rect">
            <a:avLst/>
          </a:prstGeom>
        </p:spPr>
        <p:txBody>
          <a:bodyPr wrap="square">
            <a:spAutoFit/>
          </a:bodyPr>
          <a:lstStyle/>
          <a:p>
            <a:pPr marL="267462" indent="-267462">
              <a:lnSpc>
                <a:spcPct val="130000"/>
              </a:lnSpc>
              <a:defRPr/>
            </a:pPr>
            <a:r>
              <a:rPr lang="en-US" altLang="zh-CN" b="1" dirty="0">
                <a:solidFill>
                  <a:srgbClr val="C00000"/>
                </a:solidFill>
                <a:latin typeface="微软雅黑" panose="020B0503020204020204" pitchFamily="34" charset="-122"/>
                <a:ea typeface="微软雅黑" panose="020B0503020204020204" pitchFamily="34" charset="-122"/>
              </a:rPr>
              <a:t> </a:t>
            </a:r>
            <a:r>
              <a:rPr lang="en-US" altLang="zh-CN" b="1" dirty="0" smtClean="0">
                <a:solidFill>
                  <a:srgbClr val="C00000"/>
                </a:solidFill>
                <a:latin typeface="微软雅黑" panose="020B0503020204020204" pitchFamily="34" charset="-122"/>
                <a:ea typeface="微软雅黑" panose="020B0503020204020204" pitchFamily="34" charset="-122"/>
              </a:rPr>
              <a:t>3. </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产</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教融合新</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引领</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49" name="文本框 2"/>
          <p:cNvSpPr txBox="1"/>
          <p:nvPr/>
        </p:nvSpPr>
        <p:spPr>
          <a:xfrm>
            <a:off x="8888026" y="193204"/>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02</a:t>
            </a:r>
            <a:endParaRPr lang="zh-CN" altLang="en-US" sz="1200" b="1" dirty="0">
              <a:solidFill>
                <a:prstClr val="white"/>
              </a:solidFill>
            </a:endParaRPr>
          </a:p>
        </p:txBody>
      </p:sp>
    </p:spTree>
    <p:extLst>
      <p:ext uri="{BB962C8B-B14F-4D97-AF65-F5344CB8AC3E}">
        <p14:creationId xmlns:p14="http://schemas.microsoft.com/office/powerpoint/2010/main" val="3891700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31382" y="1417339"/>
            <a:ext cx="8977122" cy="3915734"/>
            <a:chOff x="131382" y="1390044"/>
            <a:chExt cx="8977122" cy="3915734"/>
          </a:xfrm>
        </p:grpSpPr>
        <p:grpSp>
          <p:nvGrpSpPr>
            <p:cNvPr id="10" name="组合 9"/>
            <p:cNvGrpSpPr/>
            <p:nvPr/>
          </p:nvGrpSpPr>
          <p:grpSpPr>
            <a:xfrm>
              <a:off x="131382" y="2366999"/>
              <a:ext cx="8977122" cy="2938779"/>
              <a:chOff x="107504" y="2102856"/>
              <a:chExt cx="8977122" cy="2938779"/>
            </a:xfrm>
          </p:grpSpPr>
          <p:grpSp>
            <p:nvGrpSpPr>
              <p:cNvPr id="17" name="组合 16"/>
              <p:cNvGrpSpPr/>
              <p:nvPr/>
            </p:nvGrpSpPr>
            <p:grpSpPr>
              <a:xfrm>
                <a:off x="107504" y="2102856"/>
                <a:ext cx="8977122" cy="2938779"/>
                <a:chOff x="272480" y="2845062"/>
                <a:chExt cx="9645936" cy="3248234"/>
              </a:xfrm>
            </p:grpSpPr>
            <p:cxnSp>
              <p:nvCxnSpPr>
                <p:cNvPr id="19" name="直接连接符 18"/>
                <p:cNvCxnSpPr/>
                <p:nvPr/>
              </p:nvCxnSpPr>
              <p:spPr>
                <a:xfrm>
                  <a:off x="4127122" y="3143349"/>
                  <a:ext cx="0" cy="2877939"/>
                </a:xfrm>
                <a:prstGeom prst="line">
                  <a:avLst/>
                </a:prstGeom>
                <a:noFill/>
                <a:ln w="9525" cap="flat" cmpd="sng" algn="ctr">
                  <a:solidFill>
                    <a:srgbClr val="4F81BD">
                      <a:shade val="95000"/>
                      <a:satMod val="105000"/>
                    </a:srgbClr>
                  </a:solidFill>
                  <a:prstDash val="lgDash"/>
                </a:ln>
                <a:effectLst/>
              </p:spPr>
            </p:cxnSp>
            <p:cxnSp>
              <p:nvCxnSpPr>
                <p:cNvPr id="20" name="直接连接符 19"/>
                <p:cNvCxnSpPr/>
                <p:nvPr/>
              </p:nvCxnSpPr>
              <p:spPr>
                <a:xfrm>
                  <a:off x="6106560" y="3133333"/>
                  <a:ext cx="0" cy="2877939"/>
                </a:xfrm>
                <a:prstGeom prst="line">
                  <a:avLst/>
                </a:prstGeom>
                <a:noFill/>
                <a:ln w="9525" cap="flat" cmpd="sng" algn="ctr">
                  <a:solidFill>
                    <a:srgbClr val="4F81BD">
                      <a:shade val="95000"/>
                      <a:satMod val="105000"/>
                    </a:srgbClr>
                  </a:solidFill>
                  <a:prstDash val="lgDash"/>
                </a:ln>
                <a:effectLst/>
              </p:spPr>
            </p:cxnSp>
            <p:cxnSp>
              <p:nvCxnSpPr>
                <p:cNvPr id="21" name="直接连接符 20"/>
                <p:cNvCxnSpPr/>
                <p:nvPr/>
              </p:nvCxnSpPr>
              <p:spPr>
                <a:xfrm flipH="1">
                  <a:off x="279168" y="5085184"/>
                  <a:ext cx="9570376" cy="0"/>
                </a:xfrm>
                <a:prstGeom prst="line">
                  <a:avLst/>
                </a:prstGeom>
                <a:noFill/>
                <a:ln w="9525" cap="flat" cmpd="sng" algn="ctr">
                  <a:solidFill>
                    <a:srgbClr val="4F81BD">
                      <a:shade val="95000"/>
                      <a:satMod val="105000"/>
                    </a:srgbClr>
                  </a:solidFill>
                  <a:prstDash val="lgDash"/>
                </a:ln>
                <a:effectLst/>
              </p:spPr>
            </p:cxnSp>
            <p:cxnSp>
              <p:nvCxnSpPr>
                <p:cNvPr id="22" name="直接连接符 21"/>
                <p:cNvCxnSpPr/>
                <p:nvPr/>
              </p:nvCxnSpPr>
              <p:spPr>
                <a:xfrm flipH="1">
                  <a:off x="272480" y="6021288"/>
                  <a:ext cx="9577064" cy="0"/>
                </a:xfrm>
                <a:prstGeom prst="line">
                  <a:avLst/>
                </a:prstGeom>
                <a:noFill/>
                <a:ln w="9525" cap="flat" cmpd="sng" algn="ctr">
                  <a:solidFill>
                    <a:srgbClr val="4F81BD">
                      <a:shade val="95000"/>
                      <a:satMod val="105000"/>
                    </a:srgbClr>
                  </a:solidFill>
                  <a:prstDash val="lgDash"/>
                </a:ln>
                <a:effectLst/>
              </p:spPr>
            </p:cxnSp>
            <p:sp>
              <p:nvSpPr>
                <p:cNvPr id="23" name="矩形 22"/>
                <p:cNvSpPr/>
                <p:nvPr/>
              </p:nvSpPr>
              <p:spPr>
                <a:xfrm>
                  <a:off x="4333741" y="5133093"/>
                  <a:ext cx="1541919" cy="905744"/>
                </a:xfrm>
                <a:prstGeom prst="rect">
                  <a:avLst/>
                </a:prstGeom>
              </p:spPr>
              <p:txBody>
                <a:bodyPr wrap="none">
                  <a:spAutoFit/>
                </a:bodyPr>
                <a:lstStyle/>
                <a:p>
                  <a:pPr marL="171450" indent="-171450" fontAlgn="base">
                    <a:lnSpc>
                      <a:spcPct val="150000"/>
                    </a:lnSpc>
                    <a:spcBef>
                      <a:spcPct val="0"/>
                    </a:spcBef>
                    <a:spcAft>
                      <a:spcPct val="0"/>
                    </a:spcAft>
                    <a:buFont typeface="Wingdings" pitchFamily="2" charset="2"/>
                    <a:buChar char="u"/>
                    <a:defRPr/>
                  </a:pPr>
                  <a:r>
                    <a:rPr lang="zh-CN" altLang="en-US" sz="1050" b="1" kern="0" dirty="0" smtClean="0">
                      <a:solidFill>
                        <a:srgbClr val="000000"/>
                      </a:solidFill>
                      <a:latin typeface="微软雅黑" pitchFamily="34" charset="-122"/>
                      <a:ea typeface="微软雅黑" pitchFamily="34" charset="-122"/>
                    </a:rPr>
                    <a:t>开放式创意交流</a:t>
                  </a:r>
                  <a:endParaRPr lang="en-US" altLang="zh-CN" sz="1050" b="1" kern="0" dirty="0" smtClean="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defRPr/>
                  </a:pPr>
                  <a:r>
                    <a:rPr lang="zh-CN" altLang="en-US" sz="1050" b="1" kern="0" dirty="0" smtClean="0">
                      <a:solidFill>
                        <a:srgbClr val="000000"/>
                      </a:solidFill>
                      <a:latin typeface="微软雅黑" pitchFamily="34" charset="-122"/>
                      <a:ea typeface="微软雅黑" pitchFamily="34" charset="-122"/>
                    </a:rPr>
                    <a:t>探索式创客小项目</a:t>
                  </a:r>
                  <a:endParaRPr lang="en-US" altLang="zh-CN" sz="1050" b="1" kern="0" dirty="0" smtClean="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defRPr/>
                  </a:pPr>
                  <a:r>
                    <a:rPr lang="zh-CN" altLang="en-US" sz="1050" b="1" kern="0" dirty="0" smtClean="0">
                      <a:solidFill>
                        <a:srgbClr val="000000"/>
                      </a:solidFill>
                      <a:latin typeface="微软雅黑" pitchFamily="34" charset="-122"/>
                      <a:ea typeface="微软雅黑" pitchFamily="34" charset="-122"/>
                    </a:rPr>
                    <a:t>主题式创客工坊</a:t>
                  </a:r>
                  <a:endParaRPr lang="en-US" altLang="zh-CN" sz="1050" b="1" kern="0" dirty="0" smtClean="0">
                    <a:solidFill>
                      <a:srgbClr val="000000"/>
                    </a:solidFill>
                    <a:latin typeface="微软雅黑" pitchFamily="34" charset="-122"/>
                    <a:ea typeface="微软雅黑" pitchFamily="34" charset="-122"/>
                  </a:endParaRPr>
                </a:p>
              </p:txBody>
            </p:sp>
            <p:sp>
              <p:nvSpPr>
                <p:cNvPr id="24" name="矩形 23"/>
                <p:cNvSpPr/>
                <p:nvPr/>
              </p:nvSpPr>
              <p:spPr>
                <a:xfrm>
                  <a:off x="2380834" y="5613137"/>
                  <a:ext cx="384446" cy="382709"/>
                </a:xfrm>
                <a:prstGeom prst="rect">
                  <a:avLst/>
                </a:prstGeom>
              </p:spPr>
              <p:txBody>
                <a:bodyPr wrap="none">
                  <a:spAutoFit/>
                </a:bodyPr>
                <a:lstStyle/>
                <a:p>
                  <a:pPr marL="171450" indent="-171450" fontAlgn="base">
                    <a:lnSpc>
                      <a:spcPct val="150000"/>
                    </a:lnSpc>
                    <a:spcBef>
                      <a:spcPct val="0"/>
                    </a:spcBef>
                    <a:spcAft>
                      <a:spcPct val="0"/>
                    </a:spcAft>
                    <a:buFont typeface="Wingdings" pitchFamily="2" charset="2"/>
                    <a:buChar char="u"/>
                    <a:defRPr/>
                  </a:pPr>
                  <a:endParaRPr lang="zh-CN" altLang="en-US" sz="1100" kern="0" dirty="0">
                    <a:solidFill>
                      <a:srgbClr val="000000"/>
                    </a:solidFill>
                    <a:latin typeface="微软雅黑" pitchFamily="34" charset="-122"/>
                    <a:ea typeface="微软雅黑" pitchFamily="34" charset="-122"/>
                  </a:endParaRPr>
                </a:p>
              </p:txBody>
            </p:sp>
            <p:sp>
              <p:nvSpPr>
                <p:cNvPr id="25" name="矩形 24"/>
                <p:cNvSpPr/>
                <p:nvPr/>
              </p:nvSpPr>
              <p:spPr>
                <a:xfrm>
                  <a:off x="6349965" y="5133093"/>
                  <a:ext cx="1252551" cy="905744"/>
                </a:xfrm>
                <a:prstGeom prst="rect">
                  <a:avLst/>
                </a:prstGeom>
              </p:spPr>
              <p:txBody>
                <a:bodyPr wrap="none">
                  <a:spAutoFit/>
                </a:bodyPr>
                <a:lstStyle/>
                <a:p>
                  <a:pPr marL="171450" indent="-171450" fontAlgn="base">
                    <a:lnSpc>
                      <a:spcPct val="150000"/>
                    </a:lnSpc>
                    <a:spcBef>
                      <a:spcPct val="0"/>
                    </a:spcBef>
                    <a:spcAft>
                      <a:spcPct val="0"/>
                    </a:spcAft>
                    <a:buFont typeface="Wingdings" pitchFamily="2" charset="2"/>
                    <a:buChar char="u"/>
                    <a:defRPr/>
                  </a:pPr>
                  <a:r>
                    <a:rPr lang="zh-CN" altLang="en-US" sz="1050" b="1" kern="0" dirty="0" smtClean="0">
                      <a:solidFill>
                        <a:srgbClr val="000000"/>
                      </a:solidFill>
                      <a:latin typeface="微软雅黑" pitchFamily="34" charset="-122"/>
                      <a:ea typeface="微软雅黑" pitchFamily="34" charset="-122"/>
                    </a:rPr>
                    <a:t>创业实训实战</a:t>
                  </a:r>
                  <a:endParaRPr lang="en-US" altLang="zh-CN" sz="1050" b="1" kern="0" dirty="0" smtClean="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defRPr/>
                  </a:pPr>
                  <a:r>
                    <a:rPr lang="zh-CN" altLang="en-US" sz="1050" b="1" kern="0" dirty="0">
                      <a:solidFill>
                        <a:srgbClr val="000000"/>
                      </a:solidFill>
                      <a:latin typeface="微软雅黑" pitchFamily="34" charset="-122"/>
                      <a:ea typeface="微软雅黑" pitchFamily="34" charset="-122"/>
                    </a:rPr>
                    <a:t>双</a:t>
                  </a:r>
                  <a:r>
                    <a:rPr lang="zh-CN" altLang="en-US" sz="1050" b="1" kern="0" dirty="0" smtClean="0">
                      <a:solidFill>
                        <a:srgbClr val="000000"/>
                      </a:solidFill>
                      <a:latin typeface="微软雅黑" pitchFamily="34" charset="-122"/>
                      <a:ea typeface="微软雅黑" pitchFamily="34" charset="-122"/>
                    </a:rPr>
                    <a:t>创教学培训</a:t>
                  </a:r>
                  <a:endParaRPr lang="en-US" altLang="zh-CN" sz="1050" b="1" kern="0" dirty="0" smtClean="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defRPr/>
                  </a:pPr>
                  <a:r>
                    <a:rPr lang="zh-CN" altLang="en-US" sz="1050" b="1" kern="0" dirty="0" smtClean="0">
                      <a:solidFill>
                        <a:srgbClr val="000000"/>
                      </a:solidFill>
                      <a:latin typeface="微软雅黑" pitchFamily="34" charset="-122"/>
                      <a:ea typeface="微软雅黑" pitchFamily="34" charset="-122"/>
                    </a:rPr>
                    <a:t>商业模式验证</a:t>
                  </a:r>
                  <a:endParaRPr lang="en-US" altLang="zh-CN" sz="1050" b="1" kern="0" dirty="0" smtClean="0">
                    <a:solidFill>
                      <a:srgbClr val="000000"/>
                    </a:solidFill>
                    <a:latin typeface="微软雅黑" pitchFamily="34" charset="-122"/>
                    <a:ea typeface="微软雅黑" pitchFamily="34" charset="-122"/>
                  </a:endParaRPr>
                </a:p>
              </p:txBody>
            </p:sp>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r="-692"/>
                <a:stretch/>
              </p:blipFill>
              <p:spPr>
                <a:xfrm>
                  <a:off x="6400080" y="4151459"/>
                  <a:ext cx="1392555" cy="853104"/>
                </a:xfrm>
                <a:prstGeom prst="rect">
                  <a:avLst/>
                </a:prstGeom>
              </p:spPr>
            </p:pic>
            <p:sp>
              <p:nvSpPr>
                <p:cNvPr id="31" name="矩形 30"/>
                <p:cNvSpPr/>
                <p:nvPr/>
              </p:nvSpPr>
              <p:spPr>
                <a:xfrm>
                  <a:off x="2280228" y="5133093"/>
                  <a:ext cx="1975972" cy="905744"/>
                </a:xfrm>
                <a:prstGeom prst="rect">
                  <a:avLst/>
                </a:prstGeom>
              </p:spPr>
              <p:txBody>
                <a:bodyPr wrap="none">
                  <a:spAutoFit/>
                </a:bodyPr>
                <a:lstStyle/>
                <a:p>
                  <a:pPr marL="171450" indent="-171450" fontAlgn="base">
                    <a:lnSpc>
                      <a:spcPct val="150000"/>
                    </a:lnSpc>
                    <a:spcBef>
                      <a:spcPct val="0"/>
                    </a:spcBef>
                    <a:spcAft>
                      <a:spcPct val="0"/>
                    </a:spcAft>
                    <a:buFont typeface="Wingdings" pitchFamily="2" charset="2"/>
                    <a:buChar char="u"/>
                    <a:defRPr/>
                  </a:pPr>
                  <a:r>
                    <a:rPr lang="zh-CN" altLang="en-US" sz="1050" b="1" kern="0" dirty="0" smtClean="0">
                      <a:solidFill>
                        <a:srgbClr val="000000"/>
                      </a:solidFill>
                      <a:latin typeface="微软雅黑" pitchFamily="34" charset="-122"/>
                      <a:ea typeface="微软雅黑" pitchFamily="34" charset="-122"/>
                    </a:rPr>
                    <a:t>创新启蒙与评估</a:t>
                  </a:r>
                  <a:endParaRPr lang="en-US" altLang="zh-CN" sz="1050" b="1" kern="0" dirty="0" smtClean="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defRPr/>
                  </a:pPr>
                  <a:r>
                    <a:rPr lang="zh-CN" altLang="en-US" sz="1050" b="1" kern="0" dirty="0" smtClean="0">
                      <a:solidFill>
                        <a:srgbClr val="000000"/>
                      </a:solidFill>
                      <a:latin typeface="微软雅黑" pitchFamily="34" charset="-122"/>
                      <a:ea typeface="微软雅黑" pitchFamily="34" charset="-122"/>
                    </a:rPr>
                    <a:t>创新技法训练、头脑风暴</a:t>
                  </a:r>
                  <a:endParaRPr lang="en-US" altLang="zh-CN" sz="1050" b="1" kern="0" dirty="0" smtClean="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defRPr/>
                  </a:pPr>
                  <a:r>
                    <a:rPr lang="zh-CN" altLang="en-US" sz="1050" b="1" kern="0" dirty="0" smtClean="0">
                      <a:solidFill>
                        <a:srgbClr val="000000"/>
                      </a:solidFill>
                      <a:latin typeface="微软雅黑" pitchFamily="34" charset="-122"/>
                      <a:ea typeface="微软雅黑" pitchFamily="34" charset="-122"/>
                    </a:rPr>
                    <a:t>专业</a:t>
                  </a:r>
                  <a:r>
                    <a:rPr lang="en-US" altLang="zh-CN" sz="1050" b="1" kern="0" dirty="0" smtClean="0">
                      <a:solidFill>
                        <a:srgbClr val="000000"/>
                      </a:solidFill>
                      <a:latin typeface="微软雅黑" pitchFamily="34" charset="-122"/>
                      <a:ea typeface="微软雅黑" pitchFamily="34" charset="-122"/>
                    </a:rPr>
                    <a:t>/</a:t>
                  </a:r>
                  <a:r>
                    <a:rPr lang="zh-CN" altLang="en-US" sz="1050" b="1" kern="0" dirty="0" smtClean="0">
                      <a:solidFill>
                        <a:srgbClr val="000000"/>
                      </a:solidFill>
                      <a:latin typeface="微软雅黑" pitchFamily="34" charset="-122"/>
                      <a:ea typeface="微软雅黑" pitchFamily="34" charset="-122"/>
                    </a:rPr>
                    <a:t>产业创新拓展</a:t>
                  </a:r>
                  <a:endParaRPr lang="zh-CN" altLang="en-US" sz="1050" b="1" kern="0" dirty="0">
                    <a:solidFill>
                      <a:srgbClr val="000000"/>
                    </a:solidFill>
                    <a:latin typeface="微软雅黑" pitchFamily="34" charset="-122"/>
                    <a:ea typeface="微软雅黑" pitchFamily="34" charset="-122"/>
                  </a:endParaRPr>
                </a:p>
              </p:txBody>
            </p:sp>
            <p:cxnSp>
              <p:nvCxnSpPr>
                <p:cNvPr id="33" name="直接连接符 32"/>
                <p:cNvCxnSpPr/>
                <p:nvPr/>
              </p:nvCxnSpPr>
              <p:spPr>
                <a:xfrm>
                  <a:off x="2173501" y="3143349"/>
                  <a:ext cx="0" cy="2877939"/>
                </a:xfrm>
                <a:prstGeom prst="line">
                  <a:avLst/>
                </a:prstGeom>
                <a:noFill/>
                <a:ln w="9525" cap="flat" cmpd="sng" algn="ctr">
                  <a:solidFill>
                    <a:srgbClr val="4F81BD">
                      <a:shade val="95000"/>
                      <a:satMod val="105000"/>
                    </a:srgbClr>
                  </a:solidFill>
                  <a:prstDash val="lgDash"/>
                </a:ln>
                <a:effectLst/>
              </p:spPr>
            </p:cxnSp>
            <p:sp>
              <p:nvSpPr>
                <p:cNvPr id="34" name="矩形 33"/>
                <p:cNvSpPr/>
                <p:nvPr/>
              </p:nvSpPr>
              <p:spPr>
                <a:xfrm>
                  <a:off x="373301" y="5133093"/>
                  <a:ext cx="1686603" cy="905744"/>
                </a:xfrm>
                <a:prstGeom prst="rect">
                  <a:avLst/>
                </a:prstGeom>
              </p:spPr>
              <p:txBody>
                <a:bodyPr wrap="none">
                  <a:spAutoFit/>
                </a:bodyPr>
                <a:lstStyle/>
                <a:p>
                  <a:pPr marL="171450" indent="-171450" fontAlgn="base">
                    <a:lnSpc>
                      <a:spcPct val="150000"/>
                    </a:lnSpc>
                    <a:spcBef>
                      <a:spcPct val="0"/>
                    </a:spcBef>
                    <a:spcAft>
                      <a:spcPct val="0"/>
                    </a:spcAft>
                    <a:buFont typeface="Wingdings" pitchFamily="2" charset="2"/>
                    <a:buChar char="u"/>
                    <a:defRPr/>
                  </a:pPr>
                  <a:r>
                    <a:rPr lang="zh-CN" altLang="en-US" sz="1050" b="1" kern="0" dirty="0">
                      <a:solidFill>
                        <a:srgbClr val="000000"/>
                      </a:solidFill>
                      <a:latin typeface="微软雅黑" pitchFamily="34" charset="-122"/>
                      <a:ea typeface="微软雅黑" pitchFamily="34" charset="-122"/>
                    </a:rPr>
                    <a:t>文化熏陶、创新体验</a:t>
                  </a:r>
                  <a:endParaRPr lang="en-US" altLang="zh-CN" sz="1050" b="1" kern="0" dirty="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defRPr/>
                  </a:pPr>
                  <a:r>
                    <a:rPr lang="zh-CN" altLang="en-US" sz="1050" b="1" kern="0" dirty="0">
                      <a:solidFill>
                        <a:srgbClr val="000000"/>
                      </a:solidFill>
                      <a:latin typeface="微软雅黑" pitchFamily="34" charset="-122"/>
                      <a:ea typeface="微软雅黑" pitchFamily="34" charset="-122"/>
                    </a:rPr>
                    <a:t>创意作品</a:t>
                  </a:r>
                  <a:r>
                    <a:rPr lang="zh-CN" altLang="en-US" sz="1050" b="1" kern="0" dirty="0" smtClean="0">
                      <a:solidFill>
                        <a:srgbClr val="000000"/>
                      </a:solidFill>
                      <a:latin typeface="微软雅黑" pitchFamily="34" charset="-122"/>
                      <a:ea typeface="微软雅黑" pitchFamily="34" charset="-122"/>
                    </a:rPr>
                    <a:t>展示</a:t>
                  </a:r>
                  <a:endParaRPr lang="en-US" altLang="zh-CN" sz="1050" b="1" kern="0" dirty="0" smtClean="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defRPr/>
                  </a:pPr>
                  <a:r>
                    <a:rPr lang="zh-CN" altLang="en-US" sz="1050" b="1" kern="0" dirty="0" smtClean="0">
                      <a:solidFill>
                        <a:srgbClr val="000000"/>
                      </a:solidFill>
                      <a:latin typeface="微软雅黑" pitchFamily="34" charset="-122"/>
                      <a:ea typeface="微软雅黑" pitchFamily="34" charset="-122"/>
                    </a:rPr>
                    <a:t>信息咨询</a:t>
                  </a:r>
                  <a:endParaRPr lang="en-US" altLang="zh-CN" sz="1050" b="1" kern="0" dirty="0">
                    <a:solidFill>
                      <a:srgbClr val="000000"/>
                    </a:solidFill>
                    <a:latin typeface="微软雅黑" pitchFamily="34" charset="-122"/>
                    <a:ea typeface="微软雅黑" pitchFamily="34" charset="-122"/>
                  </a:endParaRPr>
                </a:p>
              </p:txBody>
            </p:sp>
            <p:sp>
              <p:nvSpPr>
                <p:cNvPr id="35" name="矩形 34"/>
                <p:cNvSpPr/>
                <p:nvPr/>
              </p:nvSpPr>
              <p:spPr>
                <a:xfrm>
                  <a:off x="415023" y="2845301"/>
                  <a:ext cx="1483353"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a:defRPr/>
                  </a:pPr>
                  <a:r>
                    <a:rPr lang="zh-CN" altLang="en-US" sz="1300" b="1" kern="0" dirty="0">
                      <a:solidFill>
                        <a:srgbClr val="000000">
                          <a:lumMod val="75000"/>
                          <a:lumOff val="25000"/>
                        </a:srgbClr>
                      </a:solidFill>
                      <a:latin typeface="微软雅黑" pitchFamily="34" charset="-122"/>
                      <a:ea typeface="微软雅黑" pitchFamily="34" charset="-122"/>
                    </a:rPr>
                    <a:t>多功能体验中心</a:t>
                  </a:r>
                  <a:endParaRPr lang="zh-CN" altLang="en-US" sz="1300" kern="0" dirty="0">
                    <a:solidFill>
                      <a:prstClr val="white"/>
                    </a:solidFill>
                  </a:endParaRPr>
                </a:p>
              </p:txBody>
            </p:sp>
            <p:pic>
              <p:nvPicPr>
                <p:cNvPr id="36" name="Picture 7" descr="http://gtb.baidu.com/HttpService/get?p=dHlwZT1pbWFnZS9qcGVnJm49dmlzJnQ9YWRpbWdfdGImYz10YjppZyZyPTMwNTU4NTkxNDEsMTc1NTk5OTg4NwAAAA=="/>
                <p:cNvPicPr/>
                <p:nvPr/>
              </p:nvPicPr>
              <p:blipFill rotWithShape="1">
                <a:blip r:embed="rId3" cstate="print">
                  <a:extLst>
                    <a:ext uri="{28A0092B-C50C-407E-A947-70E740481C1C}">
                      <a14:useLocalDpi xmlns:a14="http://schemas.microsoft.com/office/drawing/2010/main" val="0"/>
                    </a:ext>
                  </a:extLst>
                </a:blip>
                <a:srcRect/>
                <a:stretch/>
              </p:blipFill>
              <p:spPr bwMode="auto">
                <a:xfrm>
                  <a:off x="489469" y="4153588"/>
                  <a:ext cx="1392555" cy="846981"/>
                </a:xfrm>
                <a:prstGeom prst="rect">
                  <a:avLst/>
                </a:prstGeom>
                <a:extLst>
                  <a:ext uri="{909E8E84-426E-40DD-AFC4-6F175D3DCCD1}">
                    <a14:hiddenFill xmlns:a14="http://schemas.microsoft.com/office/drawing/2010/main">
                      <a:solidFill>
                        <a:srgbClr val="FFFFFF"/>
                      </a:solidFill>
                    </a14:hiddenFill>
                  </a:ext>
                </a:extLst>
              </p:spPr>
            </p:pic>
            <p:sp>
              <p:nvSpPr>
                <p:cNvPr id="37" name="矩形 36"/>
                <p:cNvSpPr/>
                <p:nvPr/>
              </p:nvSpPr>
              <p:spPr>
                <a:xfrm>
                  <a:off x="2450239" y="2845301"/>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a:defRPr/>
                  </a:pPr>
                  <a:r>
                    <a:rPr lang="zh-CN" altLang="en-US" sz="1400" b="1" kern="0" dirty="0" smtClean="0">
                      <a:solidFill>
                        <a:srgbClr val="000000">
                          <a:lumMod val="75000"/>
                          <a:lumOff val="25000"/>
                        </a:srgbClr>
                      </a:solidFill>
                      <a:latin typeface="微软雅黑" pitchFamily="34" charset="-122"/>
                      <a:ea typeface="微软雅黑" pitchFamily="34" charset="-122"/>
                    </a:rPr>
                    <a:t>创新实训中心</a:t>
                  </a:r>
                  <a:endParaRPr lang="zh-CN" altLang="en-US" sz="1400" b="1" kern="0" dirty="0">
                    <a:solidFill>
                      <a:srgbClr val="000000">
                        <a:lumMod val="75000"/>
                        <a:lumOff val="25000"/>
                      </a:srgbClr>
                    </a:solidFill>
                    <a:latin typeface="微软雅黑" pitchFamily="34" charset="-122"/>
                    <a:ea typeface="微软雅黑" pitchFamily="34" charset="-122"/>
                  </a:endParaRPr>
                </a:p>
              </p:txBody>
            </p:sp>
            <p:sp>
              <p:nvSpPr>
                <p:cNvPr id="38" name="矩形 37"/>
                <p:cNvSpPr/>
                <p:nvPr/>
              </p:nvSpPr>
              <p:spPr>
                <a:xfrm>
                  <a:off x="4419234" y="2845062"/>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a:defRPr/>
                  </a:pPr>
                  <a:r>
                    <a:rPr lang="zh-CN" altLang="en-US" sz="1400" b="1" kern="0" dirty="0" smtClean="0">
                      <a:solidFill>
                        <a:srgbClr val="000000">
                          <a:lumMod val="75000"/>
                          <a:lumOff val="25000"/>
                        </a:srgbClr>
                      </a:solidFill>
                      <a:latin typeface="微软雅黑" pitchFamily="34" charset="-122"/>
                      <a:ea typeface="微软雅黑" pitchFamily="34" charset="-122"/>
                    </a:rPr>
                    <a:t>创客工坊</a:t>
                  </a:r>
                  <a:endParaRPr lang="zh-CN" altLang="en-US" sz="1400" b="1" kern="0" dirty="0">
                    <a:solidFill>
                      <a:srgbClr val="000000">
                        <a:lumMod val="75000"/>
                        <a:lumOff val="25000"/>
                      </a:srgbClr>
                    </a:solidFill>
                    <a:latin typeface="微软雅黑" pitchFamily="34" charset="-122"/>
                    <a:ea typeface="微软雅黑" pitchFamily="34" charset="-122"/>
                  </a:endParaRPr>
                </a:p>
              </p:txBody>
            </p:sp>
            <p:sp>
              <p:nvSpPr>
                <p:cNvPr id="39" name="矩形 38"/>
                <p:cNvSpPr/>
                <p:nvPr/>
              </p:nvSpPr>
              <p:spPr>
                <a:xfrm>
                  <a:off x="6393172" y="2845301"/>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a:defRPr/>
                  </a:pPr>
                  <a:r>
                    <a:rPr lang="zh-CN" altLang="en-US" sz="1400" b="1" kern="0" dirty="0" smtClean="0">
                      <a:solidFill>
                        <a:srgbClr val="000000">
                          <a:lumMod val="75000"/>
                          <a:lumOff val="25000"/>
                        </a:srgbClr>
                      </a:solidFill>
                      <a:latin typeface="微软雅黑" pitchFamily="34" charset="-122"/>
                      <a:ea typeface="微软雅黑" pitchFamily="34" charset="-122"/>
                    </a:rPr>
                    <a:t>创业实验中心</a:t>
                  </a:r>
                  <a:endParaRPr lang="zh-CN" altLang="en-US" sz="1400" b="1" kern="0" dirty="0">
                    <a:solidFill>
                      <a:srgbClr val="000000">
                        <a:lumMod val="75000"/>
                        <a:lumOff val="25000"/>
                      </a:srgbClr>
                    </a:solidFill>
                    <a:latin typeface="微软雅黑" pitchFamily="34" charset="-122"/>
                    <a:ea typeface="微软雅黑" pitchFamily="34" charset="-122"/>
                  </a:endParaRPr>
                </a:p>
              </p:txBody>
            </p:sp>
            <p:cxnSp>
              <p:nvCxnSpPr>
                <p:cNvPr id="40" name="直接箭头连接符 39"/>
                <p:cNvCxnSpPr>
                  <a:stCxn id="35" idx="3"/>
                  <a:endCxn id="37" idx="1"/>
                </p:cNvCxnSpPr>
                <p:nvPr/>
              </p:nvCxnSpPr>
              <p:spPr>
                <a:xfrm>
                  <a:off x="1898377" y="2989317"/>
                  <a:ext cx="551862" cy="0"/>
                </a:xfrm>
                <a:prstGeom prst="straightConnector1">
                  <a:avLst/>
                </a:prstGeom>
                <a:noFill/>
                <a:ln w="19050" cap="flat" cmpd="sng" algn="ctr">
                  <a:solidFill>
                    <a:srgbClr val="0070C0"/>
                  </a:solidFill>
                  <a:prstDash val="lgDash"/>
                  <a:miter lim="800000"/>
                  <a:tailEnd type="arrow"/>
                </a:ln>
                <a:effectLst/>
              </p:spPr>
            </p:cxnSp>
            <p:cxnSp>
              <p:nvCxnSpPr>
                <p:cNvPr id="41" name="直接箭头连接符 40"/>
                <p:cNvCxnSpPr/>
                <p:nvPr/>
              </p:nvCxnSpPr>
              <p:spPr>
                <a:xfrm>
                  <a:off x="3818390" y="2989317"/>
                  <a:ext cx="605787" cy="0"/>
                </a:xfrm>
                <a:prstGeom prst="straightConnector1">
                  <a:avLst/>
                </a:prstGeom>
                <a:noFill/>
                <a:ln w="19050" cap="flat" cmpd="sng" algn="ctr">
                  <a:solidFill>
                    <a:srgbClr val="0070C0"/>
                  </a:solidFill>
                  <a:prstDash val="lgDash"/>
                  <a:miter lim="800000"/>
                  <a:tailEnd type="arrow"/>
                </a:ln>
                <a:effectLst/>
              </p:spPr>
            </p:cxnSp>
            <p:cxnSp>
              <p:nvCxnSpPr>
                <p:cNvPr id="42" name="直接箭头连接符 41"/>
                <p:cNvCxnSpPr/>
                <p:nvPr/>
              </p:nvCxnSpPr>
              <p:spPr>
                <a:xfrm>
                  <a:off x="5787386" y="2989317"/>
                  <a:ext cx="605787" cy="0"/>
                </a:xfrm>
                <a:prstGeom prst="straightConnector1">
                  <a:avLst/>
                </a:prstGeom>
                <a:noFill/>
                <a:ln w="19050" cap="flat" cmpd="sng" algn="ctr">
                  <a:solidFill>
                    <a:srgbClr val="0070C0"/>
                  </a:solidFill>
                  <a:prstDash val="lgDash"/>
                  <a:miter lim="800000"/>
                  <a:tailEnd type="arrow"/>
                </a:ln>
                <a:effectLst/>
              </p:spPr>
            </p:cxnSp>
            <p:sp>
              <p:nvSpPr>
                <p:cNvPr id="43" name="矩形 42"/>
                <p:cNvSpPr/>
                <p:nvPr/>
              </p:nvSpPr>
              <p:spPr>
                <a:xfrm>
                  <a:off x="272480" y="2845062"/>
                  <a:ext cx="9577064" cy="3248234"/>
                </a:xfrm>
                <a:prstGeom prst="rect">
                  <a:avLst/>
                </a:prstGeom>
                <a:noFill/>
                <a:ln w="9525" cap="flat" cmpd="sng" algn="ctr">
                  <a:solidFill>
                    <a:sysClr val="window" lastClr="FFFFFF">
                      <a:lumMod val="50000"/>
                    </a:sysClr>
                  </a:solidFill>
                  <a:prstDash val="solid"/>
                  <a:miter lim="800000"/>
                </a:ln>
                <a:effectLst/>
              </p:spPr>
              <p:txBody>
                <a:bodyPr rtlCol="0" anchor="ctr"/>
                <a:lstStyle/>
                <a:p>
                  <a:pPr algn="ctr">
                    <a:defRPr/>
                  </a:pPr>
                  <a:endParaRPr lang="zh-CN" altLang="en-US" kern="0">
                    <a:solidFill>
                      <a:prstClr val="white"/>
                    </a:solidFill>
                  </a:endParaRPr>
                </a:p>
              </p:txBody>
            </p:sp>
            <p:cxnSp>
              <p:nvCxnSpPr>
                <p:cNvPr id="44" name="直接连接符 43"/>
                <p:cNvCxnSpPr/>
                <p:nvPr/>
              </p:nvCxnSpPr>
              <p:spPr>
                <a:xfrm>
                  <a:off x="8049344" y="3133333"/>
                  <a:ext cx="0" cy="2877939"/>
                </a:xfrm>
                <a:prstGeom prst="line">
                  <a:avLst/>
                </a:prstGeom>
                <a:noFill/>
                <a:ln w="9525" cap="flat" cmpd="sng" algn="ctr">
                  <a:solidFill>
                    <a:srgbClr val="4F81BD">
                      <a:shade val="95000"/>
                      <a:satMod val="105000"/>
                    </a:srgbClr>
                  </a:solidFill>
                  <a:prstDash val="lgDash"/>
                </a:ln>
                <a:effectLst/>
              </p:spPr>
            </p:cxnSp>
            <p:pic>
              <p:nvPicPr>
                <p:cNvPr id="4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0719" y="3182425"/>
                  <a:ext cx="1392555" cy="936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0719" y="4153587"/>
                  <a:ext cx="1392555" cy="8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8087128" y="5133093"/>
                  <a:ext cx="1831288" cy="905744"/>
                </a:xfrm>
                <a:prstGeom prst="rect">
                  <a:avLst/>
                </a:prstGeom>
              </p:spPr>
              <p:txBody>
                <a:bodyPr wrap="none">
                  <a:spAutoFit/>
                </a:bodyPr>
                <a:lstStyle/>
                <a:p>
                  <a:pPr marL="171450" indent="-171450" fontAlgn="base">
                    <a:lnSpc>
                      <a:spcPct val="150000"/>
                    </a:lnSpc>
                    <a:spcBef>
                      <a:spcPct val="0"/>
                    </a:spcBef>
                    <a:spcAft>
                      <a:spcPct val="0"/>
                    </a:spcAft>
                    <a:buFont typeface="Wingdings" pitchFamily="2" charset="2"/>
                    <a:buChar char="u"/>
                  </a:pPr>
                  <a:r>
                    <a:rPr lang="zh-CN" altLang="en-US" sz="1050" b="1" kern="0" dirty="0" smtClean="0">
                      <a:solidFill>
                        <a:srgbClr val="000000"/>
                      </a:solidFill>
                      <a:latin typeface="微软雅黑" pitchFamily="34" charset="-122"/>
                      <a:ea typeface="微软雅黑" pitchFamily="34" charset="-122"/>
                    </a:rPr>
                    <a:t>专业指导咨询</a:t>
                  </a:r>
                  <a:endParaRPr lang="en-US" altLang="zh-CN" sz="1050" b="1" kern="0" dirty="0" smtClean="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pPr>
                  <a:r>
                    <a:rPr lang="zh-CN" altLang="en-US" sz="1050" b="1" kern="0" dirty="0" smtClean="0">
                      <a:solidFill>
                        <a:srgbClr val="000000"/>
                      </a:solidFill>
                      <a:latin typeface="微软雅黑" pitchFamily="34" charset="-122"/>
                      <a:ea typeface="微软雅黑" pitchFamily="34" charset="-122"/>
                    </a:rPr>
                    <a:t>孵化</a:t>
                  </a:r>
                  <a:r>
                    <a:rPr lang="zh-CN" altLang="en-US" sz="1050" b="1" kern="0" dirty="0">
                      <a:solidFill>
                        <a:srgbClr val="000000"/>
                      </a:solidFill>
                      <a:latin typeface="微软雅黑" pitchFamily="34" charset="-122"/>
                      <a:ea typeface="微软雅黑" pitchFamily="34" charset="-122"/>
                    </a:rPr>
                    <a:t>办公、投融资洽谈</a:t>
                  </a:r>
                </a:p>
                <a:p>
                  <a:pPr marL="171450" indent="-171450" fontAlgn="base">
                    <a:lnSpc>
                      <a:spcPct val="150000"/>
                    </a:lnSpc>
                    <a:spcBef>
                      <a:spcPct val="0"/>
                    </a:spcBef>
                    <a:spcAft>
                      <a:spcPct val="0"/>
                    </a:spcAft>
                    <a:buFont typeface="Wingdings" pitchFamily="2" charset="2"/>
                    <a:buChar char="u"/>
                  </a:pPr>
                  <a:r>
                    <a:rPr lang="zh-CN" altLang="en-US" sz="1050" b="1" kern="0" dirty="0">
                      <a:solidFill>
                        <a:srgbClr val="000000"/>
                      </a:solidFill>
                      <a:latin typeface="微软雅黑" pitchFamily="34" charset="-122"/>
                      <a:ea typeface="微软雅黑" pitchFamily="34" charset="-122"/>
                    </a:rPr>
                    <a:t>项目路演</a:t>
                  </a:r>
                  <a:r>
                    <a:rPr lang="en-US" altLang="zh-CN" sz="1050" b="1" kern="0" dirty="0">
                      <a:solidFill>
                        <a:srgbClr val="000000"/>
                      </a:solidFill>
                      <a:latin typeface="微软雅黑" pitchFamily="34" charset="-122"/>
                      <a:ea typeface="微软雅黑" pitchFamily="34" charset="-122"/>
                    </a:rPr>
                    <a:t>(</a:t>
                  </a:r>
                  <a:r>
                    <a:rPr lang="zh-CN" altLang="en-US" sz="1050" b="1" kern="0" dirty="0">
                      <a:solidFill>
                        <a:srgbClr val="000000"/>
                      </a:solidFill>
                      <a:latin typeface="微软雅黑" pitchFamily="34" charset="-122"/>
                      <a:ea typeface="微软雅黑" pitchFamily="34" charset="-122"/>
                    </a:rPr>
                    <a:t>创意录播</a:t>
                  </a:r>
                  <a:r>
                    <a:rPr lang="en-US" altLang="zh-CN" sz="1050" b="1" kern="0" dirty="0">
                      <a:solidFill>
                        <a:srgbClr val="000000"/>
                      </a:solidFill>
                      <a:latin typeface="微软雅黑" pitchFamily="34" charset="-122"/>
                      <a:ea typeface="微软雅黑" pitchFamily="34" charset="-122"/>
                    </a:rPr>
                    <a:t>)</a:t>
                  </a:r>
                </a:p>
              </p:txBody>
            </p:sp>
            <p:cxnSp>
              <p:nvCxnSpPr>
                <p:cNvPr id="49" name="直接箭头连接符 48"/>
                <p:cNvCxnSpPr/>
                <p:nvPr/>
              </p:nvCxnSpPr>
              <p:spPr>
                <a:xfrm>
                  <a:off x="7791395" y="2989317"/>
                  <a:ext cx="605787" cy="0"/>
                </a:xfrm>
                <a:prstGeom prst="straightConnector1">
                  <a:avLst/>
                </a:prstGeom>
                <a:noFill/>
                <a:ln w="19050" cap="flat" cmpd="sng" algn="ctr">
                  <a:solidFill>
                    <a:srgbClr val="0070C0"/>
                  </a:solidFill>
                  <a:prstDash val="lgDash"/>
                  <a:miter lim="800000"/>
                  <a:tailEnd type="arrow"/>
                </a:ln>
                <a:effectLst/>
              </p:spPr>
            </p:cxnSp>
            <p:sp>
              <p:nvSpPr>
                <p:cNvPr id="50" name="矩形 49"/>
                <p:cNvSpPr/>
                <p:nvPr/>
              </p:nvSpPr>
              <p:spPr>
                <a:xfrm>
                  <a:off x="8397182" y="2845301"/>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a:defRPr/>
                  </a:pPr>
                  <a:r>
                    <a:rPr lang="zh-CN" altLang="en-US" sz="1400" b="1" kern="0" dirty="0">
                      <a:solidFill>
                        <a:srgbClr val="000000">
                          <a:lumMod val="75000"/>
                          <a:lumOff val="25000"/>
                        </a:srgbClr>
                      </a:solidFill>
                      <a:latin typeface="微软雅黑" pitchFamily="34" charset="-122"/>
                      <a:ea typeface="微软雅黑" pitchFamily="34" charset="-122"/>
                    </a:rPr>
                    <a:t>孵化</a:t>
                  </a:r>
                  <a:r>
                    <a:rPr lang="zh-CN" altLang="en-US" sz="1400" b="1" kern="0" dirty="0" smtClean="0">
                      <a:solidFill>
                        <a:srgbClr val="000000">
                          <a:lumMod val="75000"/>
                          <a:lumOff val="25000"/>
                        </a:srgbClr>
                      </a:solidFill>
                      <a:latin typeface="微软雅黑" pitchFamily="34" charset="-122"/>
                      <a:ea typeface="微软雅黑" pitchFamily="34" charset="-122"/>
                    </a:rPr>
                    <a:t>服务中心</a:t>
                  </a:r>
                  <a:endParaRPr lang="zh-CN" altLang="en-US" sz="1400" b="1" kern="0" dirty="0">
                    <a:solidFill>
                      <a:srgbClr val="000000">
                        <a:lumMod val="75000"/>
                        <a:lumOff val="25000"/>
                      </a:srgbClr>
                    </a:solidFill>
                    <a:latin typeface="微软雅黑" pitchFamily="34" charset="-122"/>
                    <a:ea typeface="微软雅黑" pitchFamily="34" charset="-122"/>
                  </a:endParaRPr>
                </a:p>
              </p:txBody>
            </p:sp>
          </p:grpSp>
          <p:pic>
            <p:nvPicPr>
              <p:cNvPr id="18" name="Picture 5" descr="C:\Users\chang.li\Desktop\20170330 实训室参考效果图\百色效果图\创客空间-加水印.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995936" y="3286720"/>
                <a:ext cx="1296000" cy="794849"/>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6" descr="C:\Users\chang.li\Desktop\20170330 实训室参考效果图\百色效果图\创业实训室-加水印.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816333" y="2729417"/>
              <a:ext cx="1296000" cy="78176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55667" y="1390044"/>
              <a:ext cx="8664454" cy="938719"/>
            </a:xfrm>
            <a:prstGeom prst="rect">
              <a:avLst/>
            </a:prstGeom>
          </p:spPr>
          <p:txBody>
            <a:bodyPr wrap="square">
              <a:spAutoFit/>
            </a:bodyPr>
            <a:lstStyle/>
            <a:p>
              <a:pPr algn="just">
                <a:lnSpc>
                  <a:spcPct val="125000"/>
                </a:lnSpc>
              </a:pPr>
              <a:r>
                <a:rPr lang="zh-CN" altLang="en-US" sz="1400" dirty="0" smtClean="0">
                  <a:solidFill>
                    <a:prstClr val="black"/>
                  </a:solidFill>
                  <a:latin typeface="微软雅黑" pitchFamily="34" charset="-122"/>
                  <a:ea typeface="微软雅黑" pitchFamily="34" charset="-122"/>
                </a:rPr>
                <a:t>       秉承</a:t>
              </a:r>
              <a:r>
                <a:rPr lang="zh-CN" altLang="en-US" sz="1400" b="1" dirty="0">
                  <a:solidFill>
                    <a:srgbClr val="0070C0"/>
                  </a:solidFill>
                  <a:latin typeface="微软雅黑" pitchFamily="34" charset="-122"/>
                  <a:ea typeface="微软雅黑" pitchFamily="34" charset="-122"/>
                </a:rPr>
                <a:t>“实践、融合、开放、分享”</a:t>
              </a:r>
              <a:r>
                <a:rPr lang="zh-CN" altLang="en-US" sz="1400" dirty="0">
                  <a:solidFill>
                    <a:prstClr val="black"/>
                  </a:solidFill>
                  <a:latin typeface="微软雅黑" pitchFamily="34" charset="-122"/>
                  <a:ea typeface="微软雅黑" pitchFamily="34" charset="-122"/>
                </a:rPr>
                <a:t>理念，以</a:t>
              </a:r>
              <a:r>
                <a:rPr lang="zh-CN" altLang="en-US" sz="1400" b="1" dirty="0">
                  <a:solidFill>
                    <a:srgbClr val="0070C0"/>
                  </a:solidFill>
                  <a:latin typeface="微软雅黑" pitchFamily="34" charset="-122"/>
                  <a:ea typeface="微软雅黑" pitchFamily="34" charset="-122"/>
                </a:rPr>
                <a:t>“创新创业文化熏陶</a:t>
              </a:r>
              <a:r>
                <a:rPr lang="en-US" altLang="zh-CN" sz="1400" b="1" dirty="0">
                  <a:solidFill>
                    <a:srgbClr val="0070C0"/>
                  </a:solidFill>
                  <a:latin typeface="微软雅黑" pitchFamily="34" charset="-122"/>
                  <a:ea typeface="微软雅黑" pitchFamily="34" charset="-122"/>
                </a:rPr>
                <a:t>—</a:t>
              </a:r>
              <a:r>
                <a:rPr lang="zh-CN" altLang="en-US" sz="1400" b="1" dirty="0">
                  <a:solidFill>
                    <a:srgbClr val="0070C0"/>
                  </a:solidFill>
                  <a:latin typeface="微软雅黑" pitchFamily="34" charset="-122"/>
                  <a:ea typeface="微软雅黑" pitchFamily="34" charset="-122"/>
                </a:rPr>
                <a:t>创新思维训练</a:t>
              </a:r>
              <a:r>
                <a:rPr lang="en-US" altLang="zh-CN" sz="1400" b="1" dirty="0">
                  <a:solidFill>
                    <a:srgbClr val="0070C0"/>
                  </a:solidFill>
                  <a:latin typeface="微软雅黑" pitchFamily="34" charset="-122"/>
                  <a:ea typeface="微软雅黑" pitchFamily="34" charset="-122"/>
                </a:rPr>
                <a:t>—</a:t>
              </a:r>
              <a:r>
                <a:rPr lang="zh-CN" altLang="en-US" sz="1400" b="1" dirty="0">
                  <a:solidFill>
                    <a:srgbClr val="0070C0"/>
                  </a:solidFill>
                  <a:latin typeface="微软雅黑" pitchFamily="34" charset="-122"/>
                  <a:ea typeface="微软雅黑" pitchFamily="34" charset="-122"/>
                </a:rPr>
                <a:t>创客实践</a:t>
              </a:r>
              <a:r>
                <a:rPr lang="en-US" altLang="zh-CN" sz="1400" b="1" dirty="0">
                  <a:solidFill>
                    <a:srgbClr val="0070C0"/>
                  </a:solidFill>
                  <a:latin typeface="微软雅黑" pitchFamily="34" charset="-122"/>
                  <a:ea typeface="微软雅黑" pitchFamily="34" charset="-122"/>
                </a:rPr>
                <a:t>—</a:t>
              </a:r>
              <a:r>
                <a:rPr lang="zh-CN" altLang="en-US" sz="1400" b="1" dirty="0">
                  <a:solidFill>
                    <a:srgbClr val="0070C0"/>
                  </a:solidFill>
                  <a:latin typeface="微软雅黑" pitchFamily="34" charset="-122"/>
                  <a:ea typeface="微软雅黑" pitchFamily="34" charset="-122"/>
                </a:rPr>
                <a:t>创业能力培养</a:t>
              </a:r>
              <a:r>
                <a:rPr lang="en-US" altLang="zh-CN" sz="1400" b="1" dirty="0">
                  <a:solidFill>
                    <a:srgbClr val="0070C0"/>
                  </a:solidFill>
                  <a:latin typeface="微软雅黑" pitchFamily="34" charset="-122"/>
                  <a:ea typeface="微软雅黑" pitchFamily="34" charset="-122"/>
                </a:rPr>
                <a:t>—</a:t>
              </a:r>
              <a:r>
                <a:rPr lang="zh-CN" altLang="en-US" sz="1400" b="1" dirty="0">
                  <a:solidFill>
                    <a:srgbClr val="0070C0"/>
                  </a:solidFill>
                  <a:latin typeface="微软雅黑" pitchFamily="34" charset="-122"/>
                  <a:ea typeface="微软雅黑" pitchFamily="34" charset="-122"/>
                </a:rPr>
                <a:t>创业孵化引领”</a:t>
              </a:r>
              <a:r>
                <a:rPr lang="zh-CN" altLang="en-US" sz="1400" dirty="0">
                  <a:solidFill>
                    <a:prstClr val="black"/>
                  </a:solidFill>
                  <a:latin typeface="微软雅黑" pitchFamily="34" charset="-122"/>
                  <a:ea typeface="微软雅黑" pitchFamily="34" charset="-122"/>
                </a:rPr>
                <a:t>为</a:t>
              </a:r>
              <a:r>
                <a:rPr lang="zh-CN" altLang="en-US" sz="1400" dirty="0" smtClean="0">
                  <a:solidFill>
                    <a:prstClr val="black"/>
                  </a:solidFill>
                  <a:latin typeface="微软雅黑" pitchFamily="34" charset="-122"/>
                  <a:ea typeface="微软雅黑" pitchFamily="34" charset="-122"/>
                </a:rPr>
                <a:t>逻辑线条，以</a:t>
              </a:r>
              <a:r>
                <a:rPr lang="zh-CN" altLang="en-US" sz="1400" dirty="0">
                  <a:solidFill>
                    <a:prstClr val="black"/>
                  </a:solidFill>
                  <a:latin typeface="微软雅黑" pitchFamily="34" charset="-122"/>
                  <a:ea typeface="微软雅黑" pitchFamily="34" charset="-122"/>
                </a:rPr>
                <a:t>创新创业教育及培训为主线</a:t>
              </a:r>
              <a:r>
                <a:rPr lang="zh-CN" altLang="en-US" sz="1400" dirty="0" smtClean="0">
                  <a:solidFill>
                    <a:prstClr val="black"/>
                  </a:solidFill>
                  <a:latin typeface="微软雅黑" pitchFamily="34" charset="-122"/>
                  <a:ea typeface="微软雅黑" pitchFamily="34" charset="-122"/>
                </a:rPr>
                <a:t>，以技术应用、技术创新搭载</a:t>
              </a:r>
              <a:r>
                <a:rPr lang="zh-CN" altLang="en-US" sz="1400" dirty="0">
                  <a:solidFill>
                    <a:prstClr val="black"/>
                  </a:solidFill>
                  <a:latin typeface="微软雅黑" pitchFamily="34" charset="-122"/>
                  <a:ea typeface="微软雅黑" pitchFamily="34" charset="-122"/>
                </a:rPr>
                <a:t>创新</a:t>
              </a:r>
              <a:r>
                <a:rPr lang="zh-CN" altLang="en-US" sz="1400" dirty="0" smtClean="0">
                  <a:solidFill>
                    <a:prstClr val="black"/>
                  </a:solidFill>
                  <a:latin typeface="微软雅黑" pitchFamily="34" charset="-122"/>
                  <a:ea typeface="微软雅黑" pitchFamily="34" charset="-122"/>
                </a:rPr>
                <a:t>创业为</a:t>
              </a:r>
              <a:r>
                <a:rPr lang="zh-CN" altLang="en-US" sz="1400" dirty="0">
                  <a:solidFill>
                    <a:prstClr val="black"/>
                  </a:solidFill>
                  <a:latin typeface="微软雅黑" pitchFamily="34" charset="-122"/>
                  <a:ea typeface="微软雅黑" pitchFamily="34" charset="-122"/>
                </a:rPr>
                <a:t>内涵</a:t>
              </a:r>
              <a:r>
                <a:rPr lang="zh-CN" altLang="en-US" sz="1400" dirty="0" smtClean="0">
                  <a:solidFill>
                    <a:prstClr val="black"/>
                  </a:solidFill>
                  <a:latin typeface="微软雅黑" pitchFamily="34" charset="-122"/>
                  <a:ea typeface="微软雅黑" pitchFamily="34" charset="-122"/>
                </a:rPr>
                <a:t>，打造集</a:t>
              </a:r>
              <a:r>
                <a:rPr lang="zh-CN" altLang="en-US" sz="1400" b="1" dirty="0">
                  <a:solidFill>
                    <a:srgbClr val="0070C0"/>
                  </a:solidFill>
                  <a:latin typeface="微软雅黑" pitchFamily="34" charset="-122"/>
                  <a:ea typeface="微软雅黑" pitchFamily="34" charset="-122"/>
                </a:rPr>
                <a:t>创新创业“体验、教学、培训、实训、孵化”</a:t>
              </a:r>
              <a:r>
                <a:rPr lang="zh-CN" altLang="en-US" sz="1400" dirty="0" smtClean="0">
                  <a:solidFill>
                    <a:prstClr val="black"/>
                  </a:solidFill>
                  <a:latin typeface="微软雅黑" pitchFamily="34" charset="-122"/>
                  <a:ea typeface="微软雅黑" pitchFamily="34" charset="-122"/>
                </a:rPr>
                <a:t>为一体的创新创业中心</a:t>
              </a:r>
              <a:r>
                <a:rPr lang="zh-CN" altLang="en-US" sz="1600" dirty="0" smtClean="0">
                  <a:solidFill>
                    <a:prstClr val="black"/>
                  </a:solidFill>
                  <a:latin typeface="微软雅黑" pitchFamily="34" charset="-122"/>
                  <a:ea typeface="微软雅黑" pitchFamily="34" charset="-122"/>
                </a:rPr>
                <a:t>。</a:t>
              </a:r>
              <a:endParaRPr lang="zh-CN" altLang="en-US" sz="1600" dirty="0">
                <a:solidFill>
                  <a:prstClr val="black"/>
                </a:solidFill>
                <a:latin typeface="微软雅黑" pitchFamily="34" charset="-122"/>
                <a:ea typeface="微软雅黑" pitchFamily="34" charset="-122"/>
              </a:endParaRPr>
            </a:p>
          </p:txBody>
        </p:sp>
        <p:pic>
          <p:nvPicPr>
            <p:cNvPr id="13"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09448" y="2709012"/>
              <a:ext cx="1296000" cy="81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2146788" y="2693328"/>
              <a:ext cx="1296000" cy="82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2122910" y="3550857"/>
              <a:ext cx="1296000" cy="79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
            <a:stretch/>
          </p:blipFill>
          <p:spPr bwMode="auto">
            <a:xfrm>
              <a:off x="4019814" y="2723567"/>
              <a:ext cx="1296000" cy="81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2" name="矩形 51"/>
          <p:cNvSpPr/>
          <p:nvPr/>
        </p:nvSpPr>
        <p:spPr>
          <a:xfrm>
            <a:off x="-180528" y="481236"/>
            <a:ext cx="4104456" cy="458904"/>
          </a:xfrm>
          <a:prstGeom prst="rect">
            <a:avLst/>
          </a:prstGeom>
        </p:spPr>
        <p:txBody>
          <a:bodyPr wrap="square" lIns="91436" tIns="45718" rIns="91436" bIns="45718">
            <a:spAutoFit/>
          </a:bodyPr>
          <a:lstStyle/>
          <a:p>
            <a:pPr indent="355586">
              <a:lnSpc>
                <a:spcPct val="150000"/>
              </a:lnSpc>
            </a:pP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建设</a:t>
            </a:r>
            <a:r>
              <a:rPr lang="zh-CN" altLang="en-US" b="1" dirty="0">
                <a:latin typeface="微软雅黑" pitchFamily="34" charset="-122"/>
                <a:ea typeface="微软雅黑" pitchFamily="34" charset="-122"/>
              </a:rPr>
              <a:t>创新创业教育</a:t>
            </a:r>
            <a:r>
              <a:rPr lang="zh-CN" altLang="en-US" b="1" dirty="0" smtClean="0">
                <a:latin typeface="微软雅黑" pitchFamily="34" charset="-122"/>
                <a:ea typeface="微软雅黑" pitchFamily="34" charset="-122"/>
              </a:rPr>
              <a:t>服务中心</a:t>
            </a:r>
            <a:endParaRPr lang="zh-CN" altLang="en-US" b="1" dirty="0">
              <a:latin typeface="微软雅黑" pitchFamily="34" charset="-122"/>
              <a:ea typeface="微软雅黑" pitchFamily="34" charset="-122"/>
            </a:endParaRPr>
          </a:p>
        </p:txBody>
      </p:sp>
      <p:sp>
        <p:nvSpPr>
          <p:cNvPr id="53"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38</a:t>
            </a:r>
            <a:endParaRPr lang="zh-CN" altLang="en-US" sz="1200" b="1" dirty="0">
              <a:solidFill>
                <a:prstClr val="white"/>
              </a:solidFill>
            </a:endParaRPr>
          </a:p>
        </p:txBody>
      </p:sp>
    </p:spTree>
    <p:extLst>
      <p:ext uri="{BB962C8B-B14F-4D97-AF65-F5344CB8AC3E}">
        <p14:creationId xmlns:p14="http://schemas.microsoft.com/office/powerpoint/2010/main" val="413903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39</a:t>
            </a:r>
            <a:endParaRPr lang="zh-CN" altLang="en-US" sz="1200" b="1" dirty="0">
              <a:solidFill>
                <a:prstClr val="white"/>
              </a:solidFill>
            </a:endParaRPr>
          </a:p>
        </p:txBody>
      </p:sp>
      <p:cxnSp>
        <p:nvCxnSpPr>
          <p:cNvPr id="32" name="直接连接符 31"/>
          <p:cNvCxnSpPr>
            <a:endCxn id="37" idx="1"/>
          </p:cNvCxnSpPr>
          <p:nvPr/>
        </p:nvCxnSpPr>
        <p:spPr>
          <a:xfrm>
            <a:off x="1326312" y="337345"/>
            <a:ext cx="4757856" cy="1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6084168" y="139558"/>
            <a:ext cx="2655744" cy="398811"/>
          </a:xfrm>
          <a:prstGeom prst="rect">
            <a:avLst/>
          </a:prstGeom>
        </p:spPr>
        <p:txBody>
          <a:bodyPr lIns="71323" tIns="35662" rIns="71323" bIns="35662"/>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四、项目实施保障</a:t>
            </a:r>
            <a:endParaRPr lang="zh-CN" altLang="en-US" b="1" dirty="0">
              <a:solidFill>
                <a:prstClr val="black"/>
              </a:solidFill>
            </a:endParaRPr>
          </a:p>
        </p:txBody>
      </p:sp>
      <p:graphicFrame>
        <p:nvGraphicFramePr>
          <p:cNvPr id="118" name="表格 117"/>
          <p:cNvGraphicFramePr>
            <a:graphicFrameLocks noGrp="1"/>
          </p:cNvGraphicFramePr>
          <p:nvPr>
            <p:extLst>
              <p:ext uri="{D42A27DB-BD31-4B8C-83A1-F6EECF244321}">
                <p14:modId xmlns:p14="http://schemas.microsoft.com/office/powerpoint/2010/main" val="344920932"/>
              </p:ext>
            </p:extLst>
          </p:nvPr>
        </p:nvGraphicFramePr>
        <p:xfrm>
          <a:off x="2140888" y="2785492"/>
          <a:ext cx="4698523" cy="2072640"/>
        </p:xfrm>
        <a:graphic>
          <a:graphicData uri="http://schemas.openxmlformats.org/drawingml/2006/table">
            <a:tbl>
              <a:tblPr firstRow="1" bandRow="1"/>
              <a:tblGrid>
                <a:gridCol w="486054"/>
                <a:gridCol w="553400"/>
                <a:gridCol w="1899799"/>
                <a:gridCol w="1759270"/>
              </a:tblGrid>
              <a:tr h="22860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000" dirty="0" smtClean="0">
                          <a:latin typeface="微软雅黑" panose="020B0503020204020204" pitchFamily="34" charset="-122"/>
                          <a:ea typeface="微软雅黑" panose="020B0503020204020204" pitchFamily="34" charset="-122"/>
                        </a:rPr>
                        <a:t>序号</a:t>
                      </a:r>
                      <a:endParaRPr lang="zh-CN" altLang="en-US" sz="100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000" dirty="0" smtClean="0">
                          <a:latin typeface="微软雅黑" panose="020B0503020204020204" pitchFamily="34" charset="-122"/>
                          <a:ea typeface="微软雅黑" panose="020B0503020204020204" pitchFamily="34" charset="-122"/>
                        </a:rPr>
                        <a:t>阶段</a:t>
                      </a:r>
                      <a:endParaRPr lang="zh-CN" altLang="en-US" sz="100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hMerge="1">
                  <a:txBody>
                    <a:bodyPr/>
                    <a:lstStyle/>
                    <a:p>
                      <a:endParaRPr lang="zh-CN" altLang="en-US" dirty="0"/>
                    </a:p>
                  </a:txBody>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000" dirty="0" smtClean="0">
                          <a:latin typeface="微软雅黑" panose="020B0503020204020204" pitchFamily="34" charset="-122"/>
                          <a:ea typeface="微软雅黑" panose="020B0503020204020204" pitchFamily="34" charset="-122"/>
                        </a:rPr>
                        <a:t>时间（工作日）</a:t>
                      </a:r>
                      <a:endParaRPr lang="zh-CN" altLang="en-US" sz="100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r>
              <a:tr h="25400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000" b="0" dirty="0" smtClean="0">
                          <a:latin typeface="微软雅黑" panose="020B0503020204020204" pitchFamily="34" charset="-122"/>
                          <a:ea typeface="微软雅黑" panose="020B0503020204020204" pitchFamily="34" charset="-122"/>
                        </a:rPr>
                        <a:t>调研</a:t>
                      </a:r>
                      <a:endParaRPr lang="zh-CN" altLang="en-US" sz="1000" b="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000" dirty="0" smtClean="0">
                          <a:latin typeface="微软雅黑" panose="020B0503020204020204" pitchFamily="34" charset="-122"/>
                          <a:ea typeface="微软雅黑" panose="020B0503020204020204" pitchFamily="34" charset="-122"/>
                        </a:rPr>
                        <a:t>5-8</a:t>
                      </a:r>
                      <a:endParaRPr lang="zh-CN" altLang="en-US" sz="100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5400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2</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000" b="0" dirty="0" smtClean="0">
                          <a:latin typeface="微软雅黑" panose="020B0503020204020204" pitchFamily="34" charset="-122"/>
                          <a:ea typeface="微软雅黑" panose="020B0503020204020204" pitchFamily="34" charset="-122"/>
                        </a:rPr>
                        <a:t>对标</a:t>
                      </a:r>
                      <a:endParaRPr lang="zh-CN" altLang="en-US" sz="1000" b="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hMerge="1">
                  <a:txBody>
                    <a:bodyPr/>
                    <a:lstStyle/>
                    <a:p>
                      <a:endParaRPr lang="zh-CN" altLang="en-US" dirty="0"/>
                    </a:p>
                  </a:txBody>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000" dirty="0" smtClean="0">
                          <a:latin typeface="微软雅黑" panose="020B0503020204020204" pitchFamily="34" charset="-122"/>
                          <a:ea typeface="微软雅黑" panose="020B0503020204020204" pitchFamily="34" charset="-122"/>
                        </a:rPr>
                        <a:t>10-15</a:t>
                      </a:r>
                      <a:endParaRPr lang="zh-CN" altLang="en-US" sz="100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5400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3</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000" b="0" dirty="0" smtClean="0">
                          <a:latin typeface="微软雅黑" panose="020B0503020204020204" pitchFamily="34" charset="-122"/>
                          <a:ea typeface="微软雅黑" panose="020B0503020204020204" pitchFamily="34" charset="-122"/>
                        </a:rPr>
                        <a:t>诊断</a:t>
                      </a:r>
                      <a:endParaRPr lang="zh-CN" altLang="en-US" sz="1000" b="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vMerge="1">
                  <a:txBody>
                    <a:bodyPr/>
                    <a:lstStyle/>
                    <a:p>
                      <a:endParaRPr lang="zh-CN" altLang="en-US" dirty="0"/>
                    </a:p>
                  </a:txBody>
                  <a:tcPr/>
                </a:tc>
              </a:tr>
              <a:tr h="228600">
                <a:tc rowSpan="3">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4</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rowSpan="3">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000" b="0" dirty="0" smtClean="0">
                          <a:latin typeface="微软雅黑" panose="020B0503020204020204" pitchFamily="34" charset="-122"/>
                          <a:ea typeface="微软雅黑" panose="020B0503020204020204" pitchFamily="34" charset="-122"/>
                        </a:rPr>
                        <a:t>方案输出</a:t>
                      </a:r>
                      <a:endParaRPr lang="zh-CN" altLang="en-US" sz="1000" b="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000" b="0" dirty="0" smtClean="0">
                          <a:latin typeface="微软雅黑" panose="020B0503020204020204" pitchFamily="34" charset="-122"/>
                          <a:ea typeface="微软雅黑" panose="020B0503020204020204" pitchFamily="34" charset="-122"/>
                        </a:rPr>
                        <a:t>顶层设计（发展规划）</a:t>
                      </a:r>
                      <a:endParaRPr lang="zh-CN" altLang="en-US" sz="1000" b="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latin typeface="微软雅黑" panose="020B0503020204020204" pitchFamily="34" charset="-122"/>
                          <a:ea typeface="微软雅黑" panose="020B0503020204020204" pitchFamily="34" charset="-122"/>
                        </a:rPr>
                        <a:t>8-15</a:t>
                      </a:r>
                      <a:endParaRPr lang="zh-CN" altLang="en-US" sz="1000" dirty="0" smtClean="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28600">
                <a:tc vMerge="1">
                  <a:txBody>
                    <a:bodyPr/>
                    <a:lstStyle/>
                    <a:p>
                      <a:endParaRPr lang="zh-CN" altLang="en-US" dirty="0"/>
                    </a:p>
                  </a:txBody>
                  <a:tcPr/>
                </a:tc>
                <a:tc v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000" b="0" dirty="0" smtClean="0">
                          <a:latin typeface="微软雅黑" panose="020B0503020204020204" pitchFamily="34" charset="-122"/>
                          <a:ea typeface="微软雅黑" panose="020B0503020204020204" pitchFamily="34" charset="-122"/>
                        </a:rPr>
                        <a:t>专项评估报告</a:t>
                      </a:r>
                      <a:endParaRPr lang="zh-CN" altLang="en-US" sz="1000" b="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000" dirty="0" smtClean="0">
                          <a:latin typeface="微软雅黑" panose="020B0503020204020204" pitchFamily="34" charset="-122"/>
                          <a:ea typeface="微软雅黑" panose="020B0503020204020204" pitchFamily="34" charset="-122"/>
                        </a:rPr>
                        <a:t>10-15</a:t>
                      </a:r>
                      <a:endParaRPr lang="zh-CN" altLang="en-US" sz="100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28600">
                <a:tc vMerge="1">
                  <a:txBody>
                    <a:bodyPr/>
                    <a:lstStyle/>
                    <a:p>
                      <a:endParaRPr lang="zh-CN" altLang="en-US" dirty="0"/>
                    </a:p>
                  </a:txBody>
                  <a:tcPr/>
                </a:tc>
                <a:tc v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000" b="0" dirty="0" smtClean="0">
                          <a:latin typeface="微软雅黑" panose="020B0503020204020204" pitchFamily="34" charset="-122"/>
                          <a:ea typeface="微软雅黑" panose="020B0503020204020204" pitchFamily="34" charset="-122"/>
                        </a:rPr>
                        <a:t>专项建设方案</a:t>
                      </a:r>
                      <a:endParaRPr lang="zh-CN" altLang="en-US" sz="1000" b="0" dirty="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latin typeface="微软雅黑" panose="020B0503020204020204" pitchFamily="34" charset="-122"/>
                          <a:ea typeface="微软雅黑" panose="020B0503020204020204" pitchFamily="34" charset="-122"/>
                        </a:rPr>
                        <a:t>15-20</a:t>
                      </a:r>
                      <a:endParaRPr lang="zh-CN" altLang="en-US" sz="1000" dirty="0" smtClean="0">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38100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5</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marL="68580" marR="68580" marT="38100" marB="381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000" b="0" dirty="0" smtClean="0">
                          <a:latin typeface="微软雅黑" panose="020B0503020204020204" pitchFamily="34" charset="-122"/>
                          <a:ea typeface="微软雅黑" panose="020B0503020204020204" pitchFamily="34" charset="-122"/>
                        </a:rPr>
                        <a:t>建设实施</a:t>
                      </a:r>
                      <a:endParaRPr lang="en-US" altLang="zh-CN" sz="1000" b="0" dirty="0" smtClean="0">
                        <a:latin typeface="微软雅黑" panose="020B0503020204020204" pitchFamily="34" charset="-122"/>
                        <a:ea typeface="微软雅黑" panose="020B0503020204020204" pitchFamily="34" charset="-122"/>
                      </a:endParaRPr>
                    </a:p>
                    <a:p>
                      <a:pPr algn="ctr"/>
                      <a:r>
                        <a:rPr lang="zh-CN" altLang="en-US" sz="1000" b="0" dirty="0" smtClean="0">
                          <a:latin typeface="微软雅黑" panose="020B0503020204020204" pitchFamily="34" charset="-122"/>
                          <a:ea typeface="微软雅黑" panose="020B0503020204020204" pitchFamily="34" charset="-122"/>
                        </a:rPr>
                        <a:t>（由各事业部实施落地）</a:t>
                      </a:r>
                      <a:endParaRPr lang="zh-CN" altLang="en-US" sz="1000" b="0" dirty="0">
                        <a:latin typeface="微软雅黑" panose="020B0503020204020204" pitchFamily="34" charset="-122"/>
                        <a:ea typeface="微软雅黑" panose="020B0503020204020204" pitchFamily="34" charset="-122"/>
                      </a:endParaRPr>
                    </a:p>
                  </a:txBody>
                  <a:tcPr marL="68580" marR="68580" marT="38100" marB="381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000" dirty="0" smtClean="0">
                          <a:latin typeface="微软雅黑" panose="020B0503020204020204" pitchFamily="34" charset="-122"/>
                          <a:ea typeface="微软雅黑" panose="020B0503020204020204" pitchFamily="34" charset="-122"/>
                        </a:rPr>
                        <a:t>视具体情况而定</a:t>
                      </a:r>
                      <a:endParaRPr lang="zh-CN" altLang="en-US" sz="1000" dirty="0">
                        <a:latin typeface="微软雅黑" panose="020B0503020204020204" pitchFamily="34" charset="-122"/>
                        <a:ea typeface="微软雅黑" panose="020B0503020204020204" pitchFamily="34" charset="-122"/>
                      </a:endParaRPr>
                    </a:p>
                  </a:txBody>
                  <a:tcPr marL="68580" marR="68580" marT="38100" marB="381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bl>
          </a:graphicData>
        </a:graphic>
      </p:graphicFrame>
      <p:grpSp>
        <p:nvGrpSpPr>
          <p:cNvPr id="119" name="组合 118"/>
          <p:cNvGrpSpPr/>
          <p:nvPr/>
        </p:nvGrpSpPr>
        <p:grpSpPr>
          <a:xfrm>
            <a:off x="1816166" y="1445915"/>
            <a:ext cx="4948197" cy="1260140"/>
            <a:chOff x="1267125" y="927499"/>
            <a:chExt cx="6597596" cy="1512168"/>
          </a:xfrm>
        </p:grpSpPr>
        <p:sp>
          <p:nvSpPr>
            <p:cNvPr id="120" name="燕尾形箭头 119"/>
            <p:cNvSpPr/>
            <p:nvPr/>
          </p:nvSpPr>
          <p:spPr>
            <a:xfrm>
              <a:off x="1267125" y="1359546"/>
              <a:ext cx="6597596" cy="576063"/>
            </a:xfrm>
            <a:prstGeom prst="notchedRightArrow">
              <a:avLst/>
            </a:prstGeom>
            <a:solidFill>
              <a:srgbClr val="1F497D">
                <a:lumMod val="20000"/>
                <a:lumOff val="80000"/>
              </a:srgbClr>
            </a:solidFill>
            <a:ln>
              <a:noFill/>
            </a:ln>
            <a:effectLst/>
          </p:spPr>
        </p:sp>
        <p:grpSp>
          <p:nvGrpSpPr>
            <p:cNvPr id="121" name="组合 120"/>
            <p:cNvGrpSpPr/>
            <p:nvPr/>
          </p:nvGrpSpPr>
          <p:grpSpPr>
            <a:xfrm>
              <a:off x="1267344" y="943402"/>
              <a:ext cx="1432448" cy="512448"/>
              <a:chOff x="219" y="15903"/>
              <a:chExt cx="1047140" cy="512448"/>
            </a:xfrm>
          </p:grpSpPr>
          <p:sp>
            <p:nvSpPr>
              <p:cNvPr id="139" name="矩形 138"/>
              <p:cNvSpPr/>
              <p:nvPr/>
            </p:nvSpPr>
            <p:spPr>
              <a:xfrm>
                <a:off x="219" y="15903"/>
                <a:ext cx="1047140" cy="512448"/>
              </a:xfrm>
              <a:prstGeom prst="rect">
                <a:avLst/>
              </a:prstGeom>
              <a:noFill/>
              <a:ln>
                <a:noFill/>
              </a:ln>
              <a:effectLst/>
            </p:spPr>
          </p:sp>
          <p:sp>
            <p:nvSpPr>
              <p:cNvPr id="140" name="矩形 139"/>
              <p:cNvSpPr/>
              <p:nvPr/>
            </p:nvSpPr>
            <p:spPr>
              <a:xfrm>
                <a:off x="219" y="15903"/>
                <a:ext cx="1047140" cy="512448"/>
              </a:xfrm>
              <a:prstGeom prst="rect">
                <a:avLst/>
              </a:prstGeom>
              <a:noFill/>
              <a:ln>
                <a:noFill/>
              </a:ln>
              <a:effectLst/>
            </p:spPr>
            <p:txBody>
              <a:bodyPr spcFirstLastPara="0" vert="horz" wrap="square" lIns="71120" tIns="71120" rIns="71120" bIns="71120" numCol="1" spcCol="1270" anchor="b" anchorCtr="0">
                <a:noAutofit/>
              </a:bodyPr>
              <a:lstStyle/>
              <a:p>
                <a:pPr algn="ctr" defTabSz="346710">
                  <a:lnSpc>
                    <a:spcPts val="842"/>
                  </a:lnSpc>
                  <a:spcBef>
                    <a:spcPct val="0"/>
                  </a:spcBef>
                  <a:spcAft>
                    <a:spcPct val="35000"/>
                  </a:spcAft>
                  <a:defRPr/>
                </a:pP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调研：</a:t>
                </a:r>
                <a:endParaRPr lang="en-US" altLang="zh-CN"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346710">
                  <a:lnSpc>
                    <a:spcPts val="842"/>
                  </a:lnSpc>
                  <a:spcBef>
                    <a:spcPct val="0"/>
                  </a:spcBef>
                  <a:spcAft>
                    <a:spcPct val="35000"/>
                  </a:spcAft>
                  <a:defRPr/>
                </a:pPr>
                <a:r>
                  <a:rPr lang="en-US" altLang="zh-CN"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5-8</a:t>
                </a: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工作日</a:t>
                </a:r>
              </a:p>
            </p:txBody>
          </p:sp>
        </p:grpSp>
        <p:sp>
          <p:nvSpPr>
            <p:cNvPr id="122" name="椭圆 121"/>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p>
        <p:grpSp>
          <p:nvGrpSpPr>
            <p:cNvPr id="123" name="组合 122"/>
            <p:cNvGrpSpPr/>
            <p:nvPr/>
          </p:nvGrpSpPr>
          <p:grpSpPr>
            <a:xfrm>
              <a:off x="2149581" y="1791594"/>
              <a:ext cx="1749634" cy="612067"/>
              <a:chOff x="941548" y="864095"/>
              <a:chExt cx="1372674" cy="612067"/>
            </a:xfrm>
          </p:grpSpPr>
          <p:sp>
            <p:nvSpPr>
              <p:cNvPr id="137" name="矩形 136"/>
              <p:cNvSpPr/>
              <p:nvPr/>
            </p:nvSpPr>
            <p:spPr>
              <a:xfrm>
                <a:off x="1156725" y="864095"/>
                <a:ext cx="1120391" cy="576063"/>
              </a:xfrm>
              <a:prstGeom prst="rect">
                <a:avLst/>
              </a:prstGeom>
              <a:noFill/>
              <a:ln>
                <a:noFill/>
              </a:ln>
              <a:effectLst/>
            </p:spPr>
          </p:sp>
          <p:sp>
            <p:nvSpPr>
              <p:cNvPr id="138" name="矩形 137"/>
              <p:cNvSpPr/>
              <p:nvPr/>
            </p:nvSpPr>
            <p:spPr>
              <a:xfrm>
                <a:off x="941548" y="972108"/>
                <a:ext cx="1372674" cy="504054"/>
              </a:xfrm>
              <a:prstGeom prst="rect">
                <a:avLst/>
              </a:prstGeom>
              <a:noFill/>
              <a:ln>
                <a:noFill/>
              </a:ln>
              <a:effectLst/>
            </p:spPr>
            <p:txBody>
              <a:bodyPr spcFirstLastPara="0" vert="horz" wrap="square" lIns="71120" tIns="71120" rIns="71120" bIns="71120" numCol="1" spcCol="1270" anchor="t" anchorCtr="0">
                <a:noAutofit/>
              </a:bodyPr>
              <a:lstStyle/>
              <a:p>
                <a:pPr algn="ctr" defTabSz="346710">
                  <a:lnSpc>
                    <a:spcPts val="842"/>
                  </a:lnSpc>
                  <a:spcBef>
                    <a:spcPct val="0"/>
                  </a:spcBef>
                  <a:spcAft>
                    <a:spcPct val="35000"/>
                  </a:spcAft>
                  <a:defRPr/>
                </a:pP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对标与诊断：</a:t>
                </a:r>
                <a:endParaRPr lang="en-US" altLang="zh-CN"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346710">
                  <a:lnSpc>
                    <a:spcPts val="842"/>
                  </a:lnSpc>
                  <a:spcBef>
                    <a:spcPct val="0"/>
                  </a:spcBef>
                  <a:spcAft>
                    <a:spcPct val="35000"/>
                  </a:spcAft>
                  <a:defRPr/>
                </a:pPr>
                <a:r>
                  <a:rPr lang="en-US" altLang="zh-CN"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15-20</a:t>
                </a: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24" name="椭圆 123"/>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grpSp>
          <p:nvGrpSpPr>
            <p:cNvPr id="125" name="组合 124"/>
            <p:cNvGrpSpPr/>
            <p:nvPr/>
          </p:nvGrpSpPr>
          <p:grpSpPr>
            <a:xfrm>
              <a:off x="3677815" y="928381"/>
              <a:ext cx="1647797" cy="572532"/>
              <a:chOff x="2410690" y="882"/>
              <a:chExt cx="1647797" cy="572532"/>
            </a:xfrm>
          </p:grpSpPr>
          <p:sp>
            <p:nvSpPr>
              <p:cNvPr id="135" name="矩形 134"/>
              <p:cNvSpPr/>
              <p:nvPr/>
            </p:nvSpPr>
            <p:spPr>
              <a:xfrm>
                <a:off x="2410690" y="882"/>
                <a:ext cx="1392788" cy="572532"/>
              </a:xfrm>
              <a:prstGeom prst="rect">
                <a:avLst/>
              </a:prstGeom>
              <a:noFill/>
              <a:ln>
                <a:noFill/>
              </a:ln>
              <a:effectLst/>
            </p:spPr>
          </p:sp>
          <p:sp>
            <p:nvSpPr>
              <p:cNvPr id="136" name="矩形 135"/>
              <p:cNvSpPr/>
              <p:nvPr/>
            </p:nvSpPr>
            <p:spPr>
              <a:xfrm>
                <a:off x="2410690" y="882"/>
                <a:ext cx="1647797" cy="572532"/>
              </a:xfrm>
              <a:prstGeom prst="rect">
                <a:avLst/>
              </a:prstGeom>
              <a:noFill/>
              <a:ln>
                <a:noFill/>
              </a:ln>
              <a:effectLst/>
            </p:spPr>
            <p:txBody>
              <a:bodyPr spcFirstLastPara="0" vert="horz" wrap="square" lIns="71120" tIns="71120" rIns="71120" bIns="71120" numCol="1" spcCol="1270" anchor="b" anchorCtr="0">
                <a:noAutofit/>
              </a:bodyPr>
              <a:lstStyle/>
              <a:p>
                <a:pPr algn="ctr" defTabSz="346710">
                  <a:lnSpc>
                    <a:spcPts val="842"/>
                  </a:lnSpc>
                  <a:spcBef>
                    <a:spcPct val="0"/>
                  </a:spcBef>
                  <a:spcAft>
                    <a:spcPct val="35000"/>
                  </a:spcAft>
                  <a:defRPr/>
                </a:pP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方案输出：</a:t>
                </a:r>
                <a:endParaRPr lang="en-US" altLang="zh-CN"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346710">
                  <a:lnSpc>
                    <a:spcPts val="842"/>
                  </a:lnSpc>
                  <a:spcBef>
                    <a:spcPct val="0"/>
                  </a:spcBef>
                  <a:spcAft>
                    <a:spcPct val="35000"/>
                  </a:spcAft>
                  <a:defRPr/>
                </a:pPr>
                <a:r>
                  <a:rPr lang="en-US" altLang="zh-CN"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10-15</a:t>
                </a:r>
                <a:r>
                  <a:rPr lang="zh-CN" altLang="en-US" sz="11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a:t>
                </a: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工作</a:t>
                </a:r>
                <a:r>
                  <a:rPr lang="zh-CN" altLang="en-US" sz="11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日</a:t>
                </a:r>
                <a:endPar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grpSp>
        <p:sp>
          <p:nvSpPr>
            <p:cNvPr id="126" name="椭圆 125"/>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p>
        <p:grpSp>
          <p:nvGrpSpPr>
            <p:cNvPr id="127" name="组合 126"/>
            <p:cNvGrpSpPr/>
            <p:nvPr/>
          </p:nvGrpSpPr>
          <p:grpSpPr>
            <a:xfrm>
              <a:off x="5128416" y="1791594"/>
              <a:ext cx="1603823" cy="648073"/>
              <a:chOff x="3861292" y="864095"/>
              <a:chExt cx="1132074" cy="648073"/>
            </a:xfrm>
          </p:grpSpPr>
          <p:sp>
            <p:nvSpPr>
              <p:cNvPr id="133" name="矩形 132"/>
              <p:cNvSpPr/>
              <p:nvPr/>
            </p:nvSpPr>
            <p:spPr>
              <a:xfrm>
                <a:off x="3861292" y="864095"/>
                <a:ext cx="1132074" cy="576063"/>
              </a:xfrm>
              <a:prstGeom prst="rect">
                <a:avLst/>
              </a:prstGeom>
              <a:noFill/>
              <a:ln>
                <a:noFill/>
              </a:ln>
              <a:effectLst/>
            </p:spPr>
          </p:sp>
          <p:sp>
            <p:nvSpPr>
              <p:cNvPr id="134" name="矩形 133"/>
              <p:cNvSpPr/>
              <p:nvPr/>
            </p:nvSpPr>
            <p:spPr>
              <a:xfrm>
                <a:off x="3861292" y="936105"/>
                <a:ext cx="1132074" cy="576063"/>
              </a:xfrm>
              <a:prstGeom prst="rect">
                <a:avLst/>
              </a:prstGeom>
              <a:noFill/>
              <a:ln>
                <a:noFill/>
              </a:ln>
              <a:effectLst/>
            </p:spPr>
            <p:txBody>
              <a:bodyPr spcFirstLastPara="0" vert="horz" wrap="square" lIns="71120" tIns="71120" rIns="71120" bIns="71120" numCol="1" spcCol="1270" anchor="t" anchorCtr="0">
                <a:noAutofit/>
              </a:bodyPr>
              <a:lstStyle/>
              <a:p>
                <a:pPr algn="ctr" defTabSz="346710">
                  <a:lnSpc>
                    <a:spcPts val="842"/>
                  </a:lnSpc>
                  <a:spcBef>
                    <a:spcPct val="0"/>
                  </a:spcBef>
                  <a:spcAft>
                    <a:spcPct val="35000"/>
                  </a:spcAft>
                  <a:defRPr/>
                </a:pP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建设实施：</a:t>
                </a:r>
                <a:endParaRPr lang="en-US" altLang="zh-CN"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346710">
                  <a:lnSpc>
                    <a:spcPts val="842"/>
                  </a:lnSpc>
                  <a:spcBef>
                    <a:spcPct val="0"/>
                  </a:spcBef>
                  <a:spcAft>
                    <a:spcPct val="35000"/>
                  </a:spcAft>
                  <a:defRPr/>
                </a:pP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视具体情况而定</a:t>
                </a:r>
              </a:p>
            </p:txBody>
          </p:sp>
        </p:grpSp>
        <p:grpSp>
          <p:nvGrpSpPr>
            <p:cNvPr id="128" name="组合 127"/>
            <p:cNvGrpSpPr/>
            <p:nvPr/>
          </p:nvGrpSpPr>
          <p:grpSpPr>
            <a:xfrm>
              <a:off x="6308711" y="927499"/>
              <a:ext cx="1556010" cy="576063"/>
              <a:chOff x="5041586" y="0"/>
              <a:chExt cx="1230420" cy="576063"/>
            </a:xfrm>
          </p:grpSpPr>
          <p:sp>
            <p:nvSpPr>
              <p:cNvPr id="131" name="矩形 130"/>
              <p:cNvSpPr/>
              <p:nvPr/>
            </p:nvSpPr>
            <p:spPr>
              <a:xfrm>
                <a:off x="5041587" y="0"/>
                <a:ext cx="1132074" cy="576063"/>
              </a:xfrm>
              <a:prstGeom prst="rect">
                <a:avLst/>
              </a:prstGeom>
              <a:noFill/>
              <a:ln>
                <a:noFill/>
              </a:ln>
              <a:effectLst/>
            </p:spPr>
          </p:sp>
          <p:sp>
            <p:nvSpPr>
              <p:cNvPr id="132" name="矩形 131"/>
              <p:cNvSpPr/>
              <p:nvPr/>
            </p:nvSpPr>
            <p:spPr>
              <a:xfrm>
                <a:off x="5041586" y="0"/>
                <a:ext cx="1230420" cy="576063"/>
              </a:xfrm>
              <a:prstGeom prst="rect">
                <a:avLst/>
              </a:prstGeom>
              <a:noFill/>
              <a:ln>
                <a:noFill/>
              </a:ln>
              <a:effectLst/>
            </p:spPr>
            <p:txBody>
              <a:bodyPr spcFirstLastPara="0" vert="horz" wrap="square" lIns="71120" tIns="71120" rIns="71120" bIns="71120" numCol="1" spcCol="1270" anchor="b" anchorCtr="0">
                <a:noAutofit/>
              </a:bodyPr>
              <a:lstStyle/>
              <a:p>
                <a:pPr algn="ctr" defTabSz="346710">
                  <a:lnSpc>
                    <a:spcPts val="842"/>
                  </a:lnSpc>
                  <a:spcBef>
                    <a:spcPct val="0"/>
                  </a:spcBef>
                  <a:spcAft>
                    <a:spcPct val="35000"/>
                  </a:spcAft>
                  <a:defRPr/>
                </a:pP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持续</a:t>
                </a:r>
                <a:r>
                  <a:rPr lang="zh-CN" altLang="en-US" sz="11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运营</a:t>
                </a: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或</a:t>
                </a:r>
                <a:r>
                  <a:rPr lang="zh-CN" altLang="en-US" sz="11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跟进：</a:t>
                </a:r>
                <a:endParaRPr lang="en-US" altLang="zh-CN" sz="11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346710">
                  <a:lnSpc>
                    <a:spcPts val="842"/>
                  </a:lnSpc>
                  <a:spcBef>
                    <a:spcPct val="0"/>
                  </a:spcBef>
                  <a:spcAft>
                    <a:spcPct val="35000"/>
                  </a:spcAft>
                  <a:defRPr/>
                </a:pPr>
                <a:r>
                  <a:rPr lang="zh-CN" alt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持续</a:t>
                </a:r>
              </a:p>
            </p:txBody>
          </p:sp>
        </p:grpSp>
        <p:sp>
          <p:nvSpPr>
            <p:cNvPr id="129" name="椭圆 128"/>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sp>
          <p:nvSpPr>
            <p:cNvPr id="130" name="椭圆 129"/>
            <p:cNvSpPr/>
            <p:nvPr/>
          </p:nvSpPr>
          <p:spPr>
            <a:xfrm>
              <a:off x="7011265" y="1575570"/>
              <a:ext cx="144015" cy="144015"/>
            </a:xfrm>
            <a:prstGeom prst="ellipse">
              <a:avLst/>
            </a:prstGeom>
            <a:solidFill>
              <a:srgbClr val="4F81BD">
                <a:shade val="50000"/>
                <a:hueOff val="144575"/>
                <a:satOff val="-3024"/>
                <a:lumOff val="16825"/>
                <a:alphaOff val="0"/>
              </a:srgbClr>
            </a:solidFill>
            <a:ln w="25400" cap="flat" cmpd="sng" algn="ctr">
              <a:solidFill>
                <a:sysClr val="window" lastClr="FFFFFF">
                  <a:hueOff val="0"/>
                  <a:satOff val="0"/>
                  <a:lumOff val="0"/>
                  <a:alphaOff val="0"/>
                </a:sysClr>
              </a:solidFill>
              <a:prstDash val="solid"/>
            </a:ln>
            <a:effectLst/>
          </p:spPr>
        </p:sp>
      </p:grpSp>
      <p:sp>
        <p:nvSpPr>
          <p:cNvPr id="35" name="MH_Other_5"/>
          <p:cNvSpPr>
            <a:spLocks noChangeArrowheads="1"/>
          </p:cNvSpPr>
          <p:nvPr>
            <p:custDataLst>
              <p:tags r:id="rId1"/>
            </p:custDataLst>
          </p:nvPr>
        </p:nvSpPr>
        <p:spPr bwMode="auto">
          <a:xfrm>
            <a:off x="153145" y="625252"/>
            <a:ext cx="2737521" cy="50405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pPr>
              <a:lnSpc>
                <a:spcPct val="130000"/>
              </a:lnSpc>
            </a:pPr>
            <a:r>
              <a:rPr lang="zh-CN" altLang="en-US" sz="2000" b="1" dirty="0">
                <a:solidFill>
                  <a:schemeClr val="bg1"/>
                </a:solidFill>
                <a:latin typeface="微软雅黑" panose="020B0503020204020204" pitchFamily="34" charset="-122"/>
                <a:ea typeface="微软雅黑" panose="020B0503020204020204" pitchFamily="34" charset="-122"/>
              </a:rPr>
              <a:t>（一）实施推进流程</a:t>
            </a:r>
          </a:p>
        </p:txBody>
      </p:sp>
    </p:spTree>
    <p:extLst>
      <p:ext uri="{BB962C8B-B14F-4D97-AF65-F5344CB8AC3E}">
        <p14:creationId xmlns:p14="http://schemas.microsoft.com/office/powerpoint/2010/main" val="3285139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3325150" y="792097"/>
            <a:ext cx="144104" cy="432119"/>
          </a:xfrm>
          <a:prstGeom prst="rect">
            <a:avLst/>
          </a:prstGeom>
        </p:spPr>
        <p:txBody>
          <a:bodyPr wrap="none" lIns="71323" tIns="35662" rIns="71323" bIns="35662">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03633" y="1170397"/>
            <a:ext cx="8353551" cy="4141758"/>
            <a:chOff x="804844" y="1614026"/>
            <a:chExt cx="10821304"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102977" cy="1472078"/>
              <a:chOff x="897773" y="2284673"/>
              <a:chExt cx="3102977" cy="1472078"/>
            </a:xfrm>
          </p:grpSpPr>
          <p:sp>
            <p:nvSpPr>
              <p:cNvPr id="69" name="TextBox 58"/>
              <p:cNvSpPr txBox="1"/>
              <p:nvPr/>
            </p:nvSpPr>
            <p:spPr>
              <a:xfrm>
                <a:off x="1655748" y="2284673"/>
                <a:ext cx="2345001" cy="775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5"/>
                <a:ext cx="3102977" cy="111907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rgbClr val="FF0000"/>
                    </a:solidFill>
                    <a:latin typeface="微软雅黑" pitchFamily="34" charset="-122"/>
                    <a:ea typeface="微软雅黑" pitchFamily="34" charset="-122"/>
                  </a:rPr>
                  <a:t>立项申报制订、修订规划方案、立项申报书</a:t>
                </a:r>
                <a:endParaRPr lang="en-US" altLang="zh-CN" sz="1400" dirty="0">
                  <a:solidFill>
                    <a:srgbClr val="FF0000"/>
                  </a:solidFill>
                  <a:latin typeface="微软雅黑" panose="020B0503020204020204" pitchFamily="34" charset="-122"/>
                  <a:ea typeface="微软雅黑" panose="020B0503020204020204" pitchFamily="34" charset="-122"/>
                </a:endParaRPr>
              </a:p>
              <a:p>
                <a:pPr algn="ctr">
                  <a:lnSpc>
                    <a:spcPct val="130000"/>
                  </a:lnSpc>
                </a:pPr>
                <a:endParaRPr lang="en-US" altLang="zh-CN" sz="1400" dirty="0">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1135986"/>
              <a:chOff x="897773" y="3828710"/>
              <a:chExt cx="2494442" cy="1135986"/>
            </a:xfrm>
          </p:grpSpPr>
          <p:sp>
            <p:nvSpPr>
              <p:cNvPr id="65" name="TextBox 63"/>
              <p:cNvSpPr txBox="1"/>
              <p:nvPr/>
            </p:nvSpPr>
            <p:spPr>
              <a:xfrm>
                <a:off x="1102232" y="3828710"/>
                <a:ext cx="1975327" cy="4431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78298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36897">
                  <a:lnSpc>
                    <a:spcPct val="130000"/>
                  </a:lnSpc>
                  <a:defRPr/>
                </a:pPr>
                <a:r>
                  <a:rPr lang="zh-CN" altLang="en-US" sz="1400" dirty="0">
                    <a:solidFill>
                      <a:srgbClr val="FF0000"/>
                    </a:solidFill>
                    <a:latin typeface="微软雅黑" panose="020B0503020204020204" pitchFamily="34" charset="-122"/>
                    <a:ea typeface="微软雅黑" panose="020B0503020204020204" pitchFamily="34" charset="-122"/>
                  </a:rPr>
                  <a:t>制订、修订建设方案、任务书</a:t>
                </a:r>
                <a:endParaRPr lang="en-US" altLang="zh-CN" sz="1400" dirty="0">
                  <a:solidFill>
                    <a:srgbClr val="FF0000"/>
                  </a:solidFill>
                  <a:latin typeface="微软雅黑" panose="020B0503020204020204" pitchFamily="34" charset="-122"/>
                  <a:ea typeface="微软雅黑" panose="020B0503020204020204"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04844" y="5332293"/>
              <a:ext cx="2590881" cy="761345"/>
              <a:chOff x="804844" y="5332293"/>
              <a:chExt cx="2590881" cy="761345"/>
            </a:xfrm>
          </p:grpSpPr>
          <p:sp>
            <p:nvSpPr>
              <p:cNvPr id="58" name="TextBox 68"/>
              <p:cNvSpPr txBox="1"/>
              <p:nvPr/>
            </p:nvSpPr>
            <p:spPr>
              <a:xfrm>
                <a:off x="804844" y="5332293"/>
                <a:ext cx="2590881" cy="4431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6"/>
                <a:ext cx="238423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FF0000"/>
                    </a:solidFill>
                    <a:latin typeface="微软雅黑" panose="020B0503020204020204" pitchFamily="34" charset="-122"/>
                    <a:ea typeface="微软雅黑" panose="020B0503020204020204" pitchFamily="34" charset="-122"/>
                  </a:rPr>
                  <a:t>项目建设流程培训</a:t>
                </a:r>
                <a:endParaRPr lang="en-GB" sz="1400" dirty="0">
                  <a:latin typeface="Arial" panose="020B0604020202020204" pitchFamily="34" charset="0"/>
                  <a:cs typeface="Arial" panose="020B0604020202020204" pitchFamily="34" charset="0"/>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2" y="3446766"/>
              <a:ext cx="277647" cy="276818"/>
              <a:chOff x="2138511" y="2464802"/>
              <a:chExt cx="354012" cy="352956"/>
            </a:xfrm>
            <a:solidFill>
              <a:schemeClr val="accent4"/>
            </a:solidFill>
          </p:grpSpPr>
          <p:sp>
            <p:nvSpPr>
              <p:cNvPr id="51"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3" name="Group 42"/>
            <p:cNvGrpSpPr/>
            <p:nvPr/>
          </p:nvGrpSpPr>
          <p:grpSpPr>
            <a:xfrm>
              <a:off x="8601334" y="3757788"/>
              <a:ext cx="3024814" cy="1940988"/>
              <a:chOff x="8601334" y="3757788"/>
              <a:chExt cx="3024814" cy="1940988"/>
            </a:xfrm>
          </p:grpSpPr>
          <p:sp>
            <p:nvSpPr>
              <p:cNvPr id="44" name="TextBox 73"/>
              <p:cNvSpPr txBox="1"/>
              <p:nvPr/>
            </p:nvSpPr>
            <p:spPr>
              <a:xfrm>
                <a:off x="8799783" y="3757788"/>
                <a:ext cx="2649267" cy="775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601334" y="4579700"/>
                <a:ext cx="3024814" cy="111907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Aft>
                    <a:spcPts val="468"/>
                  </a:spcAft>
                  <a:defRPr/>
                </a:pPr>
                <a:r>
                  <a:rPr lang="en-GB" altLang="zh-CN" sz="900" dirty="0">
                    <a:latin typeface="微软雅黑" pitchFamily="34" charset="-122"/>
                    <a:ea typeface="微软雅黑" pitchFamily="34" charset="-122"/>
                  </a:rPr>
                  <a:t>     </a:t>
                </a:r>
                <a:r>
                  <a:rPr lang="zh-CN" altLang="en-US" sz="1400" dirty="0">
                    <a:solidFill>
                      <a:srgbClr val="FF0000"/>
                    </a:solidFill>
                    <a:latin typeface="微软雅黑" pitchFamily="34" charset="-122"/>
                    <a:ea typeface="微软雅黑" pitchFamily="34" charset="-122"/>
                  </a:rPr>
                  <a:t>项目建设（调研、方案、人培方案、课程体系、课程教材、教学资源、实训室</a:t>
                </a:r>
                <a:r>
                  <a:rPr lang="zh-CN" altLang="en-US" sz="1400" dirty="0" smtClean="0">
                    <a:solidFill>
                      <a:srgbClr val="FF0000"/>
                    </a:solidFill>
                    <a:latin typeface="微软雅黑" pitchFamily="34" charset="-122"/>
                    <a:ea typeface="微软雅黑" pitchFamily="34" charset="-122"/>
                  </a:rPr>
                  <a:t>、</a:t>
                </a:r>
                <a:endParaRPr lang="en-GB" sz="900" dirty="0">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7430784" y="1255734"/>
            <a:ext cx="208235" cy="230682"/>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323" tIns="35662" rIns="71323" bIns="3566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7484501" y="1312214"/>
            <a:ext cx="100806" cy="11223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323" tIns="35662" rIns="71323" bIns="3566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6839238" y="1503877"/>
            <a:ext cx="1440869" cy="349019"/>
          </a:xfrm>
          <a:prstGeom prst="rect">
            <a:avLst/>
          </a:prstGeom>
          <a:noFill/>
        </p:spPr>
        <p:txBody>
          <a:bodyPr wrap="none" lIns="71323" tIns="35662" rIns="71323" bIns="3566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6726462" y="1891266"/>
            <a:ext cx="1788178" cy="641407"/>
          </a:xfrm>
          <a:prstGeom prst="rect">
            <a:avLst/>
          </a:prstGeom>
        </p:spPr>
        <p:txBody>
          <a:bodyPr wrap="square" lIns="71323" tIns="35662" rIns="71323" bIns="3566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FF0000"/>
                </a:solidFill>
                <a:latin typeface="微软雅黑" pitchFamily="34" charset="-122"/>
                <a:ea typeface="微软雅黑" pitchFamily="34" charset="-122"/>
              </a:rPr>
              <a:t>项目建设的</a:t>
            </a:r>
            <a:r>
              <a:rPr lang="zh-CN" altLang="en-US" sz="1400" dirty="0" smtClean="0">
                <a:solidFill>
                  <a:srgbClr val="FF0000"/>
                </a:solidFill>
                <a:latin typeface="微软雅黑" pitchFamily="34" charset="-122"/>
                <a:ea typeface="微软雅黑" pitchFamily="34" charset="-122"/>
              </a:rPr>
              <a:t>整体</a:t>
            </a:r>
            <a:endParaRPr lang="en-US" altLang="zh-CN" sz="1400" dirty="0" smtClean="0">
              <a:solidFill>
                <a:srgbClr val="FF0000"/>
              </a:solidFill>
              <a:latin typeface="微软雅黑" pitchFamily="34" charset="-122"/>
              <a:ea typeface="微软雅黑" pitchFamily="34" charset="-122"/>
            </a:endParaRPr>
          </a:p>
          <a:p>
            <a:pPr algn="ctr"/>
            <a:r>
              <a:rPr lang="zh-CN" altLang="en-US" sz="1400" dirty="0" smtClean="0">
                <a:solidFill>
                  <a:srgbClr val="FF0000"/>
                </a:solidFill>
                <a:latin typeface="微软雅黑" pitchFamily="34" charset="-122"/>
                <a:ea typeface="微软雅黑" pitchFamily="34" charset="-122"/>
              </a:rPr>
              <a:t>实施规划</a:t>
            </a:r>
            <a:endParaRPr lang="en-US" altLang="zh-CN" sz="1400" dirty="0">
              <a:solidFill>
                <a:srgbClr val="FF0000"/>
              </a:solidFill>
              <a:latin typeface="微软雅黑" pitchFamily="34" charset="-122"/>
              <a:ea typeface="微软雅黑" pitchFamily="34" charset="-122"/>
            </a:endParaRPr>
          </a:p>
          <a:p>
            <a:pPr algn="ctr"/>
            <a:endParaRPr lang="en-GB" sz="900" dirty="0">
              <a:latin typeface="Arial" panose="020B0604020202020204" pitchFamily="34" charset="0"/>
              <a:cs typeface="Arial" panose="020B0604020202020204" pitchFamily="34" charset="0"/>
            </a:endParaRPr>
          </a:p>
        </p:txBody>
      </p:sp>
      <p:sp>
        <p:nvSpPr>
          <p:cNvPr id="123" name="Oval 61"/>
          <p:cNvSpPr>
            <a:spLocks noChangeArrowheads="1"/>
          </p:cNvSpPr>
          <p:nvPr/>
        </p:nvSpPr>
        <p:spPr bwMode="auto">
          <a:xfrm>
            <a:off x="4886564" y="4796673"/>
            <a:ext cx="100806" cy="1122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323" tIns="35662" rIns="71323" bIns="3566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4" name="Freeform 62"/>
          <p:cNvSpPr>
            <a:spLocks noEditPoints="1"/>
          </p:cNvSpPr>
          <p:nvPr/>
        </p:nvSpPr>
        <p:spPr bwMode="auto">
          <a:xfrm>
            <a:off x="4836310" y="4728213"/>
            <a:ext cx="208235" cy="230682"/>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323" tIns="35662" rIns="71323" bIns="3566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cxnSp>
        <p:nvCxnSpPr>
          <p:cNvPr id="116" name="直接连接符 115"/>
          <p:cNvCxnSpPr/>
          <p:nvPr/>
        </p:nvCxnSpPr>
        <p:spPr>
          <a:xfrm>
            <a:off x="1326312" y="337344"/>
            <a:ext cx="73800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MH_Other_5"/>
          <p:cNvSpPr>
            <a:spLocks noChangeArrowheads="1"/>
          </p:cNvSpPr>
          <p:nvPr>
            <p:custDataLst>
              <p:tags r:id="rId1"/>
            </p:custDataLst>
          </p:nvPr>
        </p:nvSpPr>
        <p:spPr bwMode="auto">
          <a:xfrm>
            <a:off x="179512" y="616950"/>
            <a:ext cx="2713858" cy="51235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（二）项目具体内容</a:t>
            </a:r>
          </a:p>
        </p:txBody>
      </p:sp>
      <p:sp>
        <p:nvSpPr>
          <p:cNvPr id="119"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40</a:t>
            </a:r>
            <a:endParaRPr lang="zh-CN" altLang="en-US" sz="1200" b="1" dirty="0">
              <a:solidFill>
                <a:prstClr val="white"/>
              </a:solidFill>
            </a:endParaRPr>
          </a:p>
        </p:txBody>
      </p:sp>
    </p:spTree>
    <p:extLst>
      <p:ext uri="{BB962C8B-B14F-4D97-AF65-F5344CB8AC3E}">
        <p14:creationId xmlns:p14="http://schemas.microsoft.com/office/powerpoint/2010/main" val="2900607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326312" y="337344"/>
            <a:ext cx="73676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171694" y="607897"/>
            <a:ext cx="2856057" cy="42199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（三）</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制度与评价体系</a:t>
            </a:r>
          </a:p>
        </p:txBody>
      </p:sp>
      <p:grpSp>
        <p:nvGrpSpPr>
          <p:cNvPr id="41" name="组合 40"/>
          <p:cNvGrpSpPr/>
          <p:nvPr/>
        </p:nvGrpSpPr>
        <p:grpSpPr>
          <a:xfrm>
            <a:off x="1435990" y="1230400"/>
            <a:ext cx="6250685" cy="3702019"/>
            <a:chOff x="827584" y="984503"/>
            <a:chExt cx="8040653" cy="4126924"/>
          </a:xfrm>
        </p:grpSpPr>
        <p:sp>
          <p:nvSpPr>
            <p:cNvPr id="42" name="TextBox 41"/>
            <p:cNvSpPr txBox="1"/>
            <p:nvPr/>
          </p:nvSpPr>
          <p:spPr>
            <a:xfrm>
              <a:off x="827584" y="984503"/>
              <a:ext cx="5976663" cy="377412"/>
            </a:xfrm>
            <a:prstGeom prst="rect">
              <a:avLst/>
            </a:prstGeom>
            <a:noFill/>
          </p:spPr>
          <p:txBody>
            <a:bodyPr wrap="square" rtlCol="0">
              <a:spAutoFit/>
            </a:bodyPr>
            <a:lstStyle/>
            <a:p>
              <a:endParaRPr lang="zh-CN" altLang="en-US" sz="1600" b="1" dirty="0">
                <a:latin typeface="微软雅黑" pitchFamily="34" charset="-122"/>
                <a:ea typeface="微软雅黑" pitchFamily="34" charset="-122"/>
              </a:endParaRPr>
            </a:p>
          </p:txBody>
        </p:sp>
        <p:grpSp>
          <p:nvGrpSpPr>
            <p:cNvPr id="43" name="组合 42"/>
            <p:cNvGrpSpPr/>
            <p:nvPr/>
          </p:nvGrpSpPr>
          <p:grpSpPr>
            <a:xfrm>
              <a:off x="827584" y="1462903"/>
              <a:ext cx="8040653" cy="3648524"/>
              <a:chOff x="300038" y="1415048"/>
              <a:chExt cx="8040653" cy="3648524"/>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400" b="1" dirty="0" smtClean="0">
                        <a:solidFill>
                          <a:schemeClr val="bg1"/>
                        </a:solidFill>
                        <a:latin typeface="微软雅黑" pitchFamily="34" charset="-122"/>
                        <a:ea typeface="微软雅黑" pitchFamily="34" charset="-122"/>
                      </a:rPr>
                      <a:t>质量监</a:t>
                    </a:r>
                    <a:endParaRPr lang="en-US" altLang="zh-CN" sz="1400" b="1" dirty="0" smtClean="0">
                      <a:solidFill>
                        <a:schemeClr val="bg1"/>
                      </a:solidFill>
                      <a:latin typeface="微软雅黑" pitchFamily="34" charset="-122"/>
                      <a:ea typeface="微软雅黑" pitchFamily="34" charset="-122"/>
                    </a:endParaRPr>
                  </a:p>
                  <a:p>
                    <a:pPr algn="ctr">
                      <a:lnSpc>
                        <a:spcPct val="120000"/>
                      </a:lnSpc>
                    </a:pPr>
                    <a:r>
                      <a:rPr lang="zh-CN" altLang="en-US" sz="1400" b="1" dirty="0" smtClean="0">
                        <a:solidFill>
                          <a:schemeClr val="bg1"/>
                        </a:solidFill>
                        <a:latin typeface="微软雅黑" pitchFamily="34" charset="-122"/>
                        <a:ea typeface="微软雅黑" pitchFamily="34" charset="-122"/>
                      </a:rPr>
                      <a:t>控机制</a:t>
                    </a:r>
                    <a:endParaRPr lang="zh-CN" altLang="en-US" sz="1400" b="1" dirty="0">
                      <a:solidFill>
                        <a:schemeClr val="bg1"/>
                      </a:solidFill>
                      <a:latin typeface="微软雅黑" pitchFamily="34" charset="-122"/>
                      <a:ea typeface="微软雅黑" pitchFamily="34" charset="-122"/>
                    </a:endParaRPr>
                  </a:p>
                </p:txBody>
              </p:sp>
              <p:sp>
                <p:nvSpPr>
                  <p:cNvPr id="61"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400" b="1" dirty="0">
                        <a:solidFill>
                          <a:schemeClr val="bg1"/>
                        </a:solidFill>
                        <a:latin typeface="微软雅黑" pitchFamily="34" charset="-122"/>
                        <a:ea typeface="微软雅黑" pitchFamily="34" charset="-122"/>
                      </a:rPr>
                      <a:t>沟通</a:t>
                    </a:r>
                    <a:r>
                      <a:rPr lang="zh-CN" altLang="en-US" sz="1400" b="1" dirty="0" smtClean="0">
                        <a:solidFill>
                          <a:schemeClr val="bg1"/>
                        </a:solidFill>
                        <a:latin typeface="微软雅黑" pitchFamily="34" charset="-122"/>
                        <a:ea typeface="微软雅黑" pitchFamily="34" charset="-122"/>
                      </a:rPr>
                      <a:t>汇</a:t>
                    </a:r>
                    <a:endParaRPr lang="en-US" altLang="zh-CN" sz="1400" b="1" dirty="0" smtClean="0">
                      <a:solidFill>
                        <a:schemeClr val="bg1"/>
                      </a:solidFill>
                      <a:latin typeface="微软雅黑" pitchFamily="34" charset="-122"/>
                      <a:ea typeface="微软雅黑" pitchFamily="34" charset="-122"/>
                    </a:endParaRPr>
                  </a:p>
                  <a:p>
                    <a:pPr algn="ctr">
                      <a:lnSpc>
                        <a:spcPct val="120000"/>
                      </a:lnSpc>
                    </a:pPr>
                    <a:r>
                      <a:rPr lang="zh-CN" altLang="en-US" sz="1400" b="1" dirty="0" smtClean="0">
                        <a:solidFill>
                          <a:schemeClr val="bg1"/>
                        </a:solidFill>
                        <a:latin typeface="微软雅黑" pitchFamily="34" charset="-122"/>
                        <a:ea typeface="微软雅黑" pitchFamily="34" charset="-122"/>
                      </a:rPr>
                      <a:t>报机制</a:t>
                    </a:r>
                    <a:endParaRPr lang="zh-CN" altLang="en-US" sz="1400" b="1" dirty="0">
                      <a:solidFill>
                        <a:schemeClr val="bg1"/>
                      </a:solidFill>
                      <a:latin typeface="微软雅黑" pitchFamily="34" charset="-122"/>
                      <a:ea typeface="微软雅黑" pitchFamily="34" charset="-122"/>
                    </a:endParaRPr>
                  </a:p>
                </p:txBody>
              </p:sp>
              <p:sp>
                <p:nvSpPr>
                  <p:cNvPr id="62"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400" b="1" dirty="0">
                        <a:solidFill>
                          <a:schemeClr val="bg1"/>
                        </a:solidFill>
                        <a:latin typeface="微软雅黑" pitchFamily="34" charset="-122"/>
                        <a:ea typeface="微软雅黑" pitchFamily="34" charset="-122"/>
                      </a:rPr>
                      <a:t>进度</a:t>
                    </a:r>
                    <a:r>
                      <a:rPr lang="zh-CN" altLang="en-US" sz="1400" b="1" dirty="0" smtClean="0">
                        <a:solidFill>
                          <a:schemeClr val="bg1"/>
                        </a:solidFill>
                        <a:latin typeface="微软雅黑" pitchFamily="34" charset="-122"/>
                        <a:ea typeface="微软雅黑" pitchFamily="34" charset="-122"/>
                      </a:rPr>
                      <a:t>把</a:t>
                    </a:r>
                    <a:endParaRPr lang="en-US" altLang="zh-CN" sz="1400" b="1" dirty="0" smtClean="0">
                      <a:solidFill>
                        <a:schemeClr val="bg1"/>
                      </a:solidFill>
                      <a:latin typeface="微软雅黑" pitchFamily="34" charset="-122"/>
                      <a:ea typeface="微软雅黑" pitchFamily="34" charset="-122"/>
                    </a:endParaRPr>
                  </a:p>
                  <a:p>
                    <a:pPr algn="ctr">
                      <a:lnSpc>
                        <a:spcPct val="120000"/>
                      </a:lnSpc>
                    </a:pPr>
                    <a:r>
                      <a:rPr lang="zh-CN" altLang="en-US" sz="1400" b="1" dirty="0" smtClean="0">
                        <a:solidFill>
                          <a:schemeClr val="bg1"/>
                        </a:solidFill>
                        <a:latin typeface="微软雅黑" pitchFamily="34" charset="-122"/>
                        <a:ea typeface="微软雅黑" pitchFamily="34" charset="-122"/>
                      </a:rPr>
                      <a:t>控机制</a:t>
                    </a:r>
                    <a:endParaRPr lang="zh-CN" altLang="en-US" sz="1400" b="1" dirty="0">
                      <a:solidFill>
                        <a:schemeClr val="bg1"/>
                      </a:solidFill>
                      <a:latin typeface="微软雅黑" pitchFamily="34" charset="-122"/>
                      <a:ea typeface="微软雅黑" pitchFamily="34" charset="-122"/>
                    </a:endParaRPr>
                  </a:p>
                </p:txBody>
              </p:sp>
              <p:sp>
                <p:nvSpPr>
                  <p:cNvPr id="63"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400" b="1" dirty="0">
                        <a:solidFill>
                          <a:schemeClr val="bg1"/>
                        </a:solidFill>
                        <a:latin typeface="微软雅黑" pitchFamily="34" charset="-122"/>
                        <a:ea typeface="微软雅黑" pitchFamily="34" charset="-122"/>
                      </a:rPr>
                      <a:t>成本</a:t>
                    </a:r>
                    <a:r>
                      <a:rPr lang="zh-CN" altLang="en-US" sz="1400" b="1" dirty="0" smtClean="0">
                        <a:solidFill>
                          <a:schemeClr val="bg1"/>
                        </a:solidFill>
                        <a:latin typeface="微软雅黑" pitchFamily="34" charset="-122"/>
                        <a:ea typeface="微软雅黑" pitchFamily="34" charset="-122"/>
                      </a:rPr>
                      <a:t>控</a:t>
                    </a:r>
                    <a:endParaRPr lang="en-US" altLang="zh-CN" sz="1400" b="1" dirty="0" smtClean="0">
                      <a:solidFill>
                        <a:schemeClr val="bg1"/>
                      </a:solidFill>
                      <a:latin typeface="微软雅黑" pitchFamily="34" charset="-122"/>
                      <a:ea typeface="微软雅黑" pitchFamily="34" charset="-122"/>
                    </a:endParaRPr>
                  </a:p>
                  <a:p>
                    <a:pPr algn="ctr">
                      <a:lnSpc>
                        <a:spcPct val="120000"/>
                      </a:lnSpc>
                    </a:pPr>
                    <a:r>
                      <a:rPr lang="zh-CN" altLang="en-US" sz="1400" b="1" dirty="0" smtClean="0">
                        <a:solidFill>
                          <a:schemeClr val="bg1"/>
                        </a:solidFill>
                        <a:latin typeface="微软雅黑" pitchFamily="34" charset="-122"/>
                        <a:ea typeface="微软雅黑" pitchFamily="34" charset="-122"/>
                      </a:rPr>
                      <a:t>制机制</a:t>
                    </a:r>
                    <a:endParaRPr lang="zh-CN" altLang="en-US" sz="1400" b="1" dirty="0">
                      <a:solidFill>
                        <a:schemeClr val="bg1"/>
                      </a:solidFill>
                      <a:latin typeface="微软雅黑" pitchFamily="34" charset="-122"/>
                      <a:ea typeface="微软雅黑" pitchFamily="34" charset="-122"/>
                    </a:endParaRPr>
                  </a:p>
                </p:txBody>
              </p:sp>
              <p:sp>
                <p:nvSpPr>
                  <p:cNvPr id="64"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400" b="1" dirty="0">
                        <a:solidFill>
                          <a:schemeClr val="bg1"/>
                        </a:solidFill>
                        <a:latin typeface="微软雅黑" pitchFamily="34" charset="-122"/>
                        <a:ea typeface="微软雅黑" pitchFamily="34" charset="-122"/>
                      </a:rPr>
                      <a:t>风险防范</a:t>
                    </a:r>
                  </a:p>
                  <a:p>
                    <a:pPr algn="ctr">
                      <a:lnSpc>
                        <a:spcPct val="120000"/>
                      </a:lnSpc>
                    </a:pPr>
                    <a:r>
                      <a:rPr lang="zh-CN" altLang="en-US" sz="1400" b="1" dirty="0">
                        <a:solidFill>
                          <a:schemeClr val="bg1"/>
                        </a:solidFill>
                        <a:latin typeface="微软雅黑" pitchFamily="34" charset="-122"/>
                        <a:ea typeface="微软雅黑" pitchFamily="34" charset="-122"/>
                      </a:rPr>
                      <a:t>机制</a:t>
                    </a:r>
                  </a:p>
                </p:txBody>
              </p:sp>
              <p:sp>
                <p:nvSpPr>
                  <p:cNvPr id="65"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400" b="1" dirty="0">
                        <a:solidFill>
                          <a:schemeClr val="bg1"/>
                        </a:solidFill>
                        <a:latin typeface="微软雅黑" pitchFamily="34" charset="-122"/>
                        <a:ea typeface="微软雅黑" pitchFamily="34" charset="-122"/>
                      </a:rPr>
                      <a:t>考核</a:t>
                    </a:r>
                    <a:r>
                      <a:rPr lang="zh-CN" altLang="en-US" sz="1400" b="1" dirty="0" smtClean="0">
                        <a:solidFill>
                          <a:schemeClr val="bg1"/>
                        </a:solidFill>
                        <a:latin typeface="微软雅黑" pitchFamily="34" charset="-122"/>
                        <a:ea typeface="微软雅黑" pitchFamily="34" charset="-122"/>
                      </a:rPr>
                      <a:t>评</a:t>
                    </a:r>
                    <a:endParaRPr lang="en-US" altLang="zh-CN" sz="1400" b="1" dirty="0" smtClean="0">
                      <a:solidFill>
                        <a:schemeClr val="bg1"/>
                      </a:solidFill>
                      <a:latin typeface="微软雅黑" pitchFamily="34" charset="-122"/>
                      <a:ea typeface="微软雅黑" pitchFamily="34" charset="-122"/>
                    </a:endParaRPr>
                  </a:p>
                  <a:p>
                    <a:pPr algn="ctr">
                      <a:lnSpc>
                        <a:spcPct val="120000"/>
                      </a:lnSpc>
                    </a:pPr>
                    <a:r>
                      <a:rPr lang="zh-CN" altLang="en-US" sz="1400" b="1" dirty="0" smtClean="0">
                        <a:solidFill>
                          <a:schemeClr val="bg1"/>
                        </a:solidFill>
                        <a:latin typeface="微软雅黑" pitchFamily="34" charset="-122"/>
                        <a:ea typeface="微软雅黑" pitchFamily="34" charset="-122"/>
                      </a:rPr>
                      <a:t>价体系</a:t>
                    </a:r>
                    <a:endParaRPr lang="zh-CN" altLang="en-US" sz="1400" b="1" dirty="0">
                      <a:solidFill>
                        <a:schemeClr val="bg1"/>
                      </a:solidFill>
                      <a:latin typeface="微软雅黑" pitchFamily="34" charset="-122"/>
                      <a:ea typeface="微软雅黑" pitchFamily="34" charset="-122"/>
                    </a:endParaRPr>
                  </a:p>
                </p:txBody>
              </p:sp>
              <p:sp>
                <p:nvSpPr>
                  <p:cNvPr id="66"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a:lnSpc>
                        <a:spcPct val="120000"/>
                      </a:lnSpc>
                      <a:defRPr/>
                    </a:pPr>
                    <a:endParaRPr lang="zh-CN" altLang="en-US" sz="12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17196" y="2709128"/>
                  <a:ext cx="1449066" cy="881711"/>
                </a:xfrm>
                <a:prstGeom prst="rect">
                  <a:avLst/>
                </a:prstGeom>
              </p:spPr>
              <p:txBody>
                <a:bodyPr wrap="square">
                  <a:spAutoFit/>
                </a:bodyPr>
                <a:lstStyle/>
                <a:p>
                  <a:pPr algn="ctr"/>
                  <a:r>
                    <a:rPr lang="zh-CN" altLang="en-US" sz="1600" b="1" dirty="0">
                      <a:latin typeface="微软雅黑" pitchFamily="34" charset="-122"/>
                      <a:ea typeface="微软雅黑" pitchFamily="34" charset="-122"/>
                    </a:rPr>
                    <a:t>项目管理</a:t>
                  </a:r>
                </a:p>
                <a:p>
                  <a:pPr algn="ctr"/>
                  <a:r>
                    <a:rPr lang="zh-CN" altLang="en-US" sz="1600" b="1" dirty="0">
                      <a:latin typeface="微软雅黑" pitchFamily="34" charset="-122"/>
                      <a:ea typeface="微软雅黑" pitchFamily="34" charset="-122"/>
                    </a:rPr>
                    <a:t>制度保障</a:t>
                  </a:r>
                </a:p>
                <a:p>
                  <a:pPr algn="ctr"/>
                  <a:r>
                    <a:rPr lang="zh-CN" altLang="en-US" sz="1600"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5052189" y="1415048"/>
                <a:ext cx="2016224" cy="1063616"/>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内部质量监控与</a:t>
                </a:r>
                <a:r>
                  <a:rPr lang="zh-CN" altLang="en-US" sz="1400" b="1" dirty="0" smtClean="0">
                    <a:latin typeface="微软雅黑" pitchFamily="34" charset="-122"/>
                    <a:ea typeface="微软雅黑" pitchFamily="34" charset="-122"/>
                  </a:rPr>
                  <a:t>抽查外部</a:t>
                </a:r>
                <a:r>
                  <a:rPr lang="zh-CN" altLang="en-US" sz="1400" b="1" dirty="0">
                    <a:latin typeface="微软雅黑" pitchFamily="34" charset="-122"/>
                    <a:ea typeface="微软雅黑" pitchFamily="34" charset="-122"/>
                  </a:rPr>
                  <a:t>质量监控与抽查</a:t>
                </a:r>
              </a:p>
              <a:p>
                <a:endParaRPr lang="zh-CN" altLang="en-US" sz="1400" b="1" dirty="0">
                  <a:latin typeface="微软雅黑" pitchFamily="34" charset="-122"/>
                  <a:ea typeface="微软雅黑" pitchFamily="34" charset="-122"/>
                </a:endParaRPr>
              </a:p>
            </p:txBody>
          </p:sp>
          <p:pic>
            <p:nvPicPr>
              <p:cNvPr id="4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5" y="2478664"/>
                <a:ext cx="2544556" cy="1029307"/>
              </a:xfrm>
              <a:prstGeom prst="rect">
                <a:avLst/>
              </a:prstGeom>
            </p:spPr>
            <p:txBody>
              <a:bodyPr wrap="square">
                <a:spAutoFit/>
              </a:bodyPr>
              <a:lstStyle/>
              <a:p>
                <a:r>
                  <a:rPr lang="zh-CN" altLang="en-US" sz="1400" b="1" dirty="0">
                    <a:latin typeface="微软雅黑" pitchFamily="34" charset="-122"/>
                    <a:ea typeface="微软雅黑" pitchFamily="34" charset="-122"/>
                  </a:rPr>
                  <a:t>每周</a:t>
                </a:r>
                <a:r>
                  <a:rPr lang="zh-CN" altLang="en-US" sz="1400" b="1" dirty="0" smtClean="0">
                    <a:latin typeface="微软雅黑" pitchFamily="34" charset="-122"/>
                    <a:ea typeface="微软雅黑" pitchFamily="34" charset="-122"/>
                  </a:rPr>
                  <a:t>电话会议特别</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事项报告周报</a:t>
                </a:r>
                <a:r>
                  <a:rPr lang="zh-CN" altLang="en-US" sz="1400" b="1" dirty="0">
                    <a:latin typeface="微软雅黑" pitchFamily="34" charset="-122"/>
                    <a:ea typeface="微软雅黑" pitchFamily="34" charset="-122"/>
                  </a:rPr>
                  <a:t>、</a:t>
                </a:r>
                <a:r>
                  <a:rPr lang="zh-CN" altLang="en-US" sz="1400" b="1" dirty="0" smtClean="0">
                    <a:latin typeface="微软雅黑" pitchFamily="34" charset="-122"/>
                    <a:ea typeface="微软雅黑" pitchFamily="34" charset="-122"/>
                  </a:rPr>
                  <a:t>月</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报</a:t>
                </a:r>
                <a:r>
                  <a:rPr lang="zh-CN" altLang="en-US" sz="1400" b="1" dirty="0">
                    <a:latin typeface="微软雅黑" pitchFamily="34" charset="-122"/>
                    <a:ea typeface="微软雅黑" pitchFamily="34" charset="-122"/>
                  </a:rPr>
                  <a:t>、阶段总结报告</a:t>
                </a:r>
                <a:endParaRPr lang="en-US" altLang="zh-CN" sz="1400" b="1" dirty="0">
                  <a:latin typeface="微软雅黑" pitchFamily="34" charset="-122"/>
                  <a:ea typeface="微软雅黑" pitchFamily="34" charset="-122"/>
                </a:endParaRPr>
              </a:p>
              <a:p>
                <a:endParaRPr lang="zh-CN" altLang="en-US" sz="1200"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5" y="4014404"/>
                <a:ext cx="2085140" cy="823445"/>
              </a:xfrm>
              <a:prstGeom prst="rect">
                <a:avLst/>
              </a:prstGeom>
            </p:spPr>
            <p:txBody>
              <a:bodyPr wrap="none">
                <a:spAutoFit/>
              </a:bodyPr>
              <a:lstStyle/>
              <a:p>
                <a:r>
                  <a:rPr lang="zh-CN" altLang="en-US" sz="1400" b="1" dirty="0">
                    <a:latin typeface="微软雅黑" pitchFamily="34" charset="-122"/>
                    <a:ea typeface="微软雅黑" pitchFamily="34" charset="-122"/>
                  </a:rPr>
                  <a:t>关键时间节点</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项目实施进度计划</a:t>
                </a:r>
              </a:p>
              <a:p>
                <a:endParaRPr lang="zh-CN" altLang="en-US" sz="14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362025" y="2936339"/>
                <a:ext cx="2085140" cy="1303788"/>
              </a:xfrm>
              <a:prstGeom prst="rect">
                <a:avLst/>
              </a:prstGeom>
            </p:spPr>
            <p:txBody>
              <a:bodyPr wrap="none">
                <a:spAutoFit/>
              </a:bodyPr>
              <a:lstStyle/>
              <a:p>
                <a:r>
                  <a:rPr lang="zh-CN" altLang="en-US" sz="1400" b="1" dirty="0">
                    <a:latin typeface="微软雅黑" pitchFamily="34" charset="-122"/>
                    <a:ea typeface="微软雅黑" pitchFamily="34" charset="-122"/>
                  </a:rPr>
                  <a:t>建设内容变更</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意外事项的处理</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阶段成果签收确认</a:t>
                </a:r>
              </a:p>
              <a:p>
                <a:r>
                  <a:rPr lang="zh-CN" altLang="en-US" sz="1400" b="1" dirty="0">
                    <a:latin typeface="微软雅黑" pitchFamily="34" charset="-122"/>
                    <a:ea typeface="微软雅黑" pitchFamily="34" charset="-122"/>
                  </a:rPr>
                  <a:t>相关要求提前约定</a:t>
                </a:r>
                <a:endParaRPr lang="en-US" altLang="zh-CN" sz="1400" b="1" dirty="0">
                  <a:latin typeface="微软雅黑" pitchFamily="34" charset="-122"/>
                  <a:ea typeface="微软雅黑" pitchFamily="34" charset="-122"/>
                </a:endParaRPr>
              </a:p>
              <a:p>
                <a:endParaRPr lang="zh-CN" altLang="en-US" sz="1400" b="1" dirty="0">
                  <a:latin typeface="微软雅黑" pitchFamily="34" charset="-122"/>
                  <a:ea typeface="微软雅黑" pitchFamily="34" charset="-122"/>
                </a:endParaRPr>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612970" y="4240127"/>
                <a:ext cx="2316088" cy="823445"/>
              </a:xfrm>
              <a:prstGeom prst="rect">
                <a:avLst/>
              </a:prstGeom>
            </p:spPr>
            <p:txBody>
              <a:bodyPr wrap="none">
                <a:spAutoFit/>
              </a:bodyPr>
              <a:lstStyle/>
              <a:p>
                <a:r>
                  <a:rPr lang="zh-CN" altLang="en-US" sz="1400" b="1" dirty="0">
                    <a:latin typeface="微软雅黑" pitchFamily="34" charset="-122"/>
                    <a:ea typeface="微软雅黑" pitchFamily="34" charset="-122"/>
                  </a:rPr>
                  <a:t>制定项目实施预算</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提交每日流水账阶段</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成本核算并及时报备</a:t>
                </a:r>
              </a:p>
            </p:txBody>
          </p:sp>
          <p:grpSp>
            <p:nvGrpSpPr>
              <p:cNvPr id="55" name="组合 54"/>
              <p:cNvGrpSpPr/>
              <p:nvPr/>
            </p:nvGrpSpPr>
            <p:grpSpPr>
              <a:xfrm>
                <a:off x="323784" y="1549965"/>
                <a:ext cx="2489799" cy="1029307"/>
                <a:chOff x="433259" y="1281929"/>
                <a:chExt cx="2489799" cy="1029307"/>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837918" y="1281929"/>
                  <a:ext cx="2085140" cy="1029307"/>
                </a:xfrm>
                <a:prstGeom prst="rect">
                  <a:avLst/>
                </a:prstGeom>
              </p:spPr>
              <p:txBody>
                <a:bodyPr wrap="none">
                  <a:spAutoFit/>
                </a:bodyPr>
                <a:lstStyle/>
                <a:p>
                  <a:r>
                    <a:rPr lang="zh-CN" altLang="en-US" sz="1400" b="1" dirty="0">
                      <a:latin typeface="微软雅黑" pitchFamily="34" charset="-122"/>
                      <a:ea typeface="微软雅黑" pitchFamily="34" charset="-122"/>
                    </a:rPr>
                    <a:t>项目实施前评估</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项目实施过程评价</a:t>
                  </a:r>
                </a:p>
                <a:p>
                  <a:r>
                    <a:rPr lang="zh-CN" altLang="en-US" sz="1400" b="1" dirty="0">
                      <a:latin typeface="微软雅黑" pitchFamily="34" charset="-122"/>
                      <a:ea typeface="微软雅黑" pitchFamily="34" charset="-122"/>
                    </a:rPr>
                    <a:t>项目实施后评价</a:t>
                  </a:r>
                </a:p>
                <a:p>
                  <a:endParaRPr lang="zh-CN" altLang="en-US" sz="1200" dirty="0"/>
                </a:p>
              </p:txBody>
            </p:sp>
          </p:grpSp>
        </p:grpSp>
      </p:grpSp>
      <p:sp>
        <p:nvSpPr>
          <p:cNvPr id="34"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41</a:t>
            </a:r>
            <a:endParaRPr lang="zh-CN" altLang="en-US" sz="1200" b="1" dirty="0">
              <a:solidFill>
                <a:prstClr val="white"/>
              </a:solidFill>
            </a:endParaRPr>
          </a:p>
        </p:txBody>
      </p:sp>
    </p:spTree>
    <p:extLst>
      <p:ext uri="{BB962C8B-B14F-4D97-AF65-F5344CB8AC3E}">
        <p14:creationId xmlns:p14="http://schemas.microsoft.com/office/powerpoint/2010/main" val="488839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326313" y="337344"/>
            <a:ext cx="73819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171694" y="602806"/>
            <a:ext cx="2672114" cy="45449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（四） 产品服务清单</a:t>
            </a:r>
          </a:p>
        </p:txBody>
      </p:sp>
      <p:graphicFrame>
        <p:nvGraphicFramePr>
          <p:cNvPr id="2" name="表格 1"/>
          <p:cNvGraphicFramePr>
            <a:graphicFrameLocks noGrp="1"/>
          </p:cNvGraphicFramePr>
          <p:nvPr>
            <p:extLst>
              <p:ext uri="{D42A27DB-BD31-4B8C-83A1-F6EECF244321}">
                <p14:modId xmlns:p14="http://schemas.microsoft.com/office/powerpoint/2010/main" val="1033176153"/>
              </p:ext>
            </p:extLst>
          </p:nvPr>
        </p:nvGraphicFramePr>
        <p:xfrm>
          <a:off x="414338" y="1293813"/>
          <a:ext cx="7974086" cy="3644503"/>
        </p:xfrm>
        <a:graphic>
          <a:graphicData uri="http://schemas.openxmlformats.org/drawingml/2006/table">
            <a:tbl>
              <a:tblPr firstRow="1" firstCol="1" bandRow="1">
                <a:tableStyleId>{5C22544A-7EE6-4342-B048-85BDC9FD1C3A}</a:tableStyleId>
              </a:tblPr>
              <a:tblGrid>
                <a:gridCol w="582519"/>
                <a:gridCol w="2808859"/>
                <a:gridCol w="4582708"/>
              </a:tblGrid>
              <a:tr h="291703">
                <a:tc>
                  <a:txBody>
                    <a:bodyPr/>
                    <a:lstStyle/>
                    <a:p>
                      <a:pPr algn="ctr">
                        <a:spcAft>
                          <a:spcPts val="0"/>
                        </a:spcAft>
                      </a:pPr>
                      <a:r>
                        <a:rPr lang="zh-CN" sz="1500" b="1" kern="100" dirty="0">
                          <a:effectLst/>
                          <a:latin typeface="微软雅黑" pitchFamily="34" charset="-122"/>
                          <a:ea typeface="微软雅黑" pitchFamily="34" charset="-122"/>
                        </a:rPr>
                        <a:t>类别</a:t>
                      </a:r>
                    </a:p>
                  </a:txBody>
                  <a:tcPr marL="51435" marR="51435" marT="0" marB="0" anchor="ctr"/>
                </a:tc>
                <a:tc>
                  <a:txBody>
                    <a:bodyPr/>
                    <a:lstStyle/>
                    <a:p>
                      <a:pPr algn="ctr">
                        <a:spcAft>
                          <a:spcPts val="0"/>
                        </a:spcAft>
                      </a:pPr>
                      <a:r>
                        <a:rPr lang="zh-CN" sz="1500" b="1" kern="0" dirty="0" smtClean="0">
                          <a:effectLst/>
                          <a:latin typeface="微软雅黑" pitchFamily="34" charset="-122"/>
                          <a:ea typeface="微软雅黑" pitchFamily="34" charset="-122"/>
                        </a:rPr>
                        <a:t>产品</a:t>
                      </a:r>
                      <a:r>
                        <a:rPr lang="zh-CN" altLang="en-US" sz="1500" b="1" kern="0" dirty="0" smtClean="0">
                          <a:effectLst/>
                          <a:latin typeface="微软雅黑" pitchFamily="34" charset="-122"/>
                          <a:ea typeface="微软雅黑" pitchFamily="34" charset="-122"/>
                        </a:rPr>
                        <a:t>项目名称</a:t>
                      </a:r>
                      <a:endParaRPr lang="zh-CN" sz="1500" b="1" kern="100" dirty="0">
                        <a:effectLst/>
                        <a:latin typeface="微软雅黑" pitchFamily="34" charset="-122"/>
                        <a:ea typeface="微软雅黑" pitchFamily="34" charset="-122"/>
                      </a:endParaRPr>
                    </a:p>
                  </a:txBody>
                  <a:tcPr marL="51435" marR="51435" marT="0" marB="0" anchor="ctr"/>
                </a:tc>
                <a:tc>
                  <a:txBody>
                    <a:bodyPr/>
                    <a:lstStyle/>
                    <a:p>
                      <a:pPr algn="ctr">
                        <a:spcAft>
                          <a:spcPts val="0"/>
                        </a:spcAft>
                      </a:pPr>
                      <a:r>
                        <a:rPr lang="zh-CN" sz="1500" b="1" kern="0" dirty="0">
                          <a:effectLst/>
                          <a:latin typeface="微软雅黑" pitchFamily="34" charset="-122"/>
                          <a:ea typeface="微软雅黑" pitchFamily="34" charset="-122"/>
                        </a:rPr>
                        <a:t>使用范围</a:t>
                      </a:r>
                      <a:endParaRPr lang="zh-CN" sz="1500" b="1" kern="100" dirty="0">
                        <a:effectLst/>
                        <a:latin typeface="微软雅黑" pitchFamily="34" charset="-122"/>
                        <a:ea typeface="微软雅黑" pitchFamily="34" charset="-122"/>
                      </a:endParaRPr>
                    </a:p>
                  </a:txBody>
                  <a:tcPr marL="51435" marR="51435" marT="0" marB="0" anchor="ctr"/>
                </a:tc>
              </a:tr>
              <a:tr h="304800">
                <a:tc>
                  <a:txBody>
                    <a:bodyPr/>
                    <a:lstStyle/>
                    <a:p>
                      <a:pPr algn="ctr">
                        <a:lnSpc>
                          <a:spcPct val="150000"/>
                        </a:lnSpc>
                        <a:spcAft>
                          <a:spcPts val="0"/>
                        </a:spcAft>
                      </a:pPr>
                      <a:r>
                        <a:rPr lang="en-US" sz="1300" kern="100" dirty="0" smtClean="0">
                          <a:effectLst/>
                          <a:latin typeface="微软雅黑" pitchFamily="34" charset="-122"/>
                          <a:ea typeface="微软雅黑" pitchFamily="34" charset="-122"/>
                        </a:rPr>
                        <a:t>1</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b="1" kern="0" dirty="0" smtClean="0">
                          <a:effectLst/>
                          <a:latin typeface="微软雅黑" pitchFamily="34" charset="-122"/>
                          <a:ea typeface="微软雅黑" pitchFamily="34" charset="-122"/>
                        </a:rPr>
                        <a:t>高职优质校任务书及建设方案编制</a:t>
                      </a:r>
                      <a:endParaRPr lang="zh-CN" sz="1300" b="1"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kern="0" dirty="0" smtClean="0">
                          <a:effectLst/>
                          <a:latin typeface="微软雅黑" pitchFamily="34" charset="-122"/>
                          <a:ea typeface="微软雅黑" pitchFamily="34" charset="-122"/>
                        </a:rPr>
                        <a:t>高职优质校建设申报</a:t>
                      </a:r>
                      <a:r>
                        <a:rPr lang="zh-CN" sz="1300" kern="0" dirty="0" smtClean="0">
                          <a:effectLst/>
                          <a:latin typeface="微软雅黑" pitchFamily="34" charset="-122"/>
                          <a:ea typeface="微软雅黑" pitchFamily="34" charset="-122"/>
                        </a:rPr>
                        <a:t>需求的</a:t>
                      </a:r>
                      <a:r>
                        <a:rPr lang="zh-CN" altLang="en-US" sz="1300" kern="0" dirty="0" smtClean="0">
                          <a:effectLst/>
                          <a:latin typeface="微软雅黑" pitchFamily="34" charset="-122"/>
                          <a:ea typeface="微软雅黑" pitchFamily="34" charset="-122"/>
                        </a:rPr>
                        <a:t>学</a:t>
                      </a:r>
                      <a:r>
                        <a:rPr lang="zh-CN" sz="1300" kern="0" dirty="0" smtClean="0">
                          <a:effectLst/>
                          <a:latin typeface="微软雅黑" pitchFamily="34" charset="-122"/>
                          <a:ea typeface="微软雅黑" pitchFamily="34" charset="-122"/>
                        </a:rPr>
                        <a:t>校</a:t>
                      </a:r>
                      <a:endParaRPr lang="zh-CN" sz="1300" kern="100" dirty="0">
                        <a:effectLst/>
                        <a:latin typeface="微软雅黑" pitchFamily="34" charset="-122"/>
                        <a:ea typeface="微软雅黑" pitchFamily="34" charset="-122"/>
                      </a:endParaRPr>
                    </a:p>
                  </a:txBody>
                  <a:tcPr marL="51435" marR="51435" marT="0" marB="0" anchor="ctr"/>
                </a:tc>
              </a:tr>
              <a:tr h="304800">
                <a:tc>
                  <a:txBody>
                    <a:bodyPr/>
                    <a:lstStyle/>
                    <a:p>
                      <a:pPr algn="ctr">
                        <a:lnSpc>
                          <a:spcPct val="150000"/>
                        </a:lnSpc>
                        <a:spcAft>
                          <a:spcPts val="0"/>
                        </a:spcAft>
                      </a:pPr>
                      <a:r>
                        <a:rPr lang="en-US" sz="1300" kern="100" dirty="0" smtClean="0">
                          <a:effectLst/>
                          <a:latin typeface="微软雅黑" pitchFamily="34" charset="-122"/>
                          <a:ea typeface="微软雅黑" pitchFamily="34" charset="-122"/>
                        </a:rPr>
                        <a:t>2</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b="1" kern="100" dirty="0" smtClean="0">
                          <a:effectLst/>
                          <a:latin typeface="微软雅黑" pitchFamily="34" charset="-122"/>
                          <a:ea typeface="微软雅黑" pitchFamily="34" charset="-122"/>
                        </a:rPr>
                        <a:t>赛名师智慧课堂</a:t>
                      </a:r>
                      <a:endParaRPr lang="zh-CN" sz="1300" b="1"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kern="0" dirty="0" smtClean="0">
                          <a:effectLst/>
                          <a:latin typeface="微软雅黑" pitchFamily="34" charset="-122"/>
                          <a:ea typeface="微软雅黑" pitchFamily="34" charset="-122"/>
                        </a:rPr>
                        <a:t>优质校建设</a:t>
                      </a:r>
                      <a:r>
                        <a:rPr lang="zh-CN" sz="1300" kern="0" dirty="0" smtClean="0">
                          <a:effectLst/>
                          <a:latin typeface="微软雅黑" pitchFamily="34" charset="-122"/>
                          <a:ea typeface="微软雅黑" pitchFamily="34" charset="-122"/>
                        </a:rPr>
                        <a:t>、</a:t>
                      </a:r>
                      <a:r>
                        <a:rPr lang="zh-CN" altLang="en-US" sz="1300" kern="0" dirty="0" smtClean="0">
                          <a:effectLst/>
                          <a:latin typeface="微软雅黑" pitchFamily="34" charset="-122"/>
                          <a:ea typeface="微软雅黑" pitchFamily="34" charset="-122"/>
                        </a:rPr>
                        <a:t>高职院校</a:t>
                      </a:r>
                      <a:r>
                        <a:rPr lang="zh-CN" sz="1300" kern="0" dirty="0" smtClean="0">
                          <a:effectLst/>
                          <a:latin typeface="微软雅黑" pitchFamily="34" charset="-122"/>
                          <a:ea typeface="微软雅黑" pitchFamily="34" charset="-122"/>
                        </a:rPr>
                        <a:t>专业</a:t>
                      </a:r>
                      <a:r>
                        <a:rPr lang="zh-CN" altLang="en-US" sz="1300" kern="0" dirty="0" smtClean="0">
                          <a:effectLst/>
                          <a:latin typeface="微软雅黑" pitchFamily="34" charset="-122"/>
                          <a:ea typeface="微软雅黑" pitchFamily="34" charset="-122"/>
                        </a:rPr>
                        <a:t>内涵</a:t>
                      </a:r>
                      <a:r>
                        <a:rPr lang="zh-CN" sz="1300" kern="0" dirty="0" smtClean="0">
                          <a:effectLst/>
                          <a:latin typeface="微软雅黑" pitchFamily="34" charset="-122"/>
                          <a:ea typeface="微软雅黑" pitchFamily="34" charset="-122"/>
                        </a:rPr>
                        <a:t>建设</a:t>
                      </a:r>
                      <a:r>
                        <a:rPr lang="zh-CN" sz="1300" kern="0" dirty="0">
                          <a:effectLst/>
                          <a:latin typeface="微软雅黑" pitchFamily="34" charset="-122"/>
                          <a:ea typeface="微软雅黑" pitchFamily="34" charset="-122"/>
                        </a:rPr>
                        <a:t>提升需求</a:t>
                      </a:r>
                      <a:endParaRPr lang="zh-CN" sz="1300" kern="100" dirty="0">
                        <a:effectLst/>
                        <a:latin typeface="微软雅黑" pitchFamily="34" charset="-122"/>
                        <a:ea typeface="微软雅黑" pitchFamily="34" charset="-122"/>
                      </a:endParaRPr>
                    </a:p>
                  </a:txBody>
                  <a:tcPr marL="51435" marR="51435" marT="0" marB="0" anchor="ctr"/>
                </a:tc>
              </a:tr>
              <a:tr h="304800">
                <a:tc>
                  <a:txBody>
                    <a:bodyPr/>
                    <a:lstStyle/>
                    <a:p>
                      <a:pPr algn="ctr"/>
                      <a:r>
                        <a:rPr lang="en-US" altLang="zh-CN" sz="1500" dirty="0" smtClean="0">
                          <a:latin typeface="微软雅黑" pitchFamily="34" charset="-122"/>
                          <a:ea typeface="微软雅黑" pitchFamily="34" charset="-122"/>
                        </a:rPr>
                        <a:t>3</a:t>
                      </a:r>
                      <a:endParaRPr lang="zh-CN" altLang="en-US" sz="1500" dirty="0">
                        <a:latin typeface="微软雅黑" pitchFamily="34" charset="-122"/>
                        <a:ea typeface="微软雅黑" pitchFamily="34" charset="-122"/>
                      </a:endParaRPr>
                    </a:p>
                  </a:txBody>
                  <a:tcPr marL="51435" marR="51435" marT="0" marB="0" anchor="ctr"/>
                </a:tc>
                <a:tc>
                  <a:txBody>
                    <a:bodyPr/>
                    <a:lstStyle/>
                    <a:p>
                      <a:pPr algn="ctr"/>
                      <a:r>
                        <a:rPr lang="zh-CN" altLang="en-US" sz="1300" b="1" kern="100" dirty="0" smtClean="0">
                          <a:solidFill>
                            <a:schemeClr val="dk1"/>
                          </a:solidFill>
                          <a:effectLst/>
                          <a:latin typeface="微软雅黑" pitchFamily="34" charset="-122"/>
                          <a:ea typeface="微软雅黑" pitchFamily="34" charset="-122"/>
                          <a:cs typeface="+mn-cs"/>
                        </a:rPr>
                        <a:t>专业实训基地优化提升建设</a:t>
                      </a:r>
                      <a:endParaRPr lang="zh-CN" altLang="en-US" sz="1300" b="1" kern="100" dirty="0">
                        <a:solidFill>
                          <a:schemeClr val="dk1"/>
                        </a:solidFill>
                        <a:effectLst/>
                        <a:latin typeface="微软雅黑" pitchFamily="34" charset="-122"/>
                        <a:ea typeface="微软雅黑" pitchFamily="34" charset="-122"/>
                        <a:cs typeface="+mn-cs"/>
                      </a:endParaRPr>
                    </a:p>
                  </a:txBody>
                  <a:tcPr marL="51435" marR="51435"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kern="0" dirty="0" smtClean="0">
                          <a:solidFill>
                            <a:schemeClr val="dk1"/>
                          </a:solidFill>
                          <a:effectLst/>
                          <a:latin typeface="微软雅黑" pitchFamily="34" charset="-122"/>
                          <a:ea typeface="微软雅黑" pitchFamily="34" charset="-122"/>
                          <a:cs typeface="+mn-cs"/>
                        </a:rPr>
                        <a:t>优质校建设</a:t>
                      </a:r>
                      <a:r>
                        <a:rPr lang="zh-CN" altLang="zh-CN" sz="1300" kern="0" dirty="0" smtClean="0">
                          <a:solidFill>
                            <a:schemeClr val="dk1"/>
                          </a:solidFill>
                          <a:effectLst/>
                          <a:latin typeface="微软雅黑" pitchFamily="34" charset="-122"/>
                          <a:ea typeface="微软雅黑" pitchFamily="34" charset="-122"/>
                          <a:cs typeface="+mn-cs"/>
                        </a:rPr>
                        <a:t>、</a:t>
                      </a:r>
                      <a:r>
                        <a:rPr lang="zh-CN" altLang="en-US" sz="1300" kern="0" dirty="0" smtClean="0">
                          <a:solidFill>
                            <a:schemeClr val="dk1"/>
                          </a:solidFill>
                          <a:effectLst/>
                          <a:latin typeface="微软雅黑" pitchFamily="34" charset="-122"/>
                          <a:ea typeface="微软雅黑" pitchFamily="34" charset="-122"/>
                          <a:cs typeface="+mn-cs"/>
                        </a:rPr>
                        <a:t>高职院校</a:t>
                      </a:r>
                      <a:r>
                        <a:rPr lang="zh-CN" altLang="zh-CN" sz="1300" kern="0" dirty="0" smtClean="0">
                          <a:solidFill>
                            <a:schemeClr val="dk1"/>
                          </a:solidFill>
                          <a:effectLst/>
                          <a:latin typeface="微软雅黑" pitchFamily="34" charset="-122"/>
                          <a:ea typeface="微软雅黑" pitchFamily="34" charset="-122"/>
                          <a:cs typeface="+mn-cs"/>
                        </a:rPr>
                        <a:t>专业</a:t>
                      </a:r>
                      <a:r>
                        <a:rPr lang="zh-CN" altLang="en-US" sz="1300" kern="0" dirty="0" smtClean="0">
                          <a:solidFill>
                            <a:schemeClr val="dk1"/>
                          </a:solidFill>
                          <a:effectLst/>
                          <a:latin typeface="微软雅黑" pitchFamily="34" charset="-122"/>
                          <a:ea typeface="微软雅黑" pitchFamily="34" charset="-122"/>
                          <a:cs typeface="+mn-cs"/>
                        </a:rPr>
                        <a:t>内涵</a:t>
                      </a:r>
                      <a:r>
                        <a:rPr lang="zh-CN" altLang="zh-CN" sz="1300" kern="0" dirty="0" smtClean="0">
                          <a:solidFill>
                            <a:schemeClr val="dk1"/>
                          </a:solidFill>
                          <a:effectLst/>
                          <a:latin typeface="微软雅黑" pitchFamily="34" charset="-122"/>
                          <a:ea typeface="微软雅黑" pitchFamily="34" charset="-122"/>
                          <a:cs typeface="+mn-cs"/>
                        </a:rPr>
                        <a:t>建设提升需求</a:t>
                      </a:r>
                    </a:p>
                  </a:txBody>
                  <a:tcPr marL="51435" marR="51435" marT="0" marB="0" anchor="ctr"/>
                </a:tc>
              </a:tr>
              <a:tr h="304800">
                <a:tc>
                  <a:txBody>
                    <a:bodyPr/>
                    <a:lstStyle/>
                    <a:p>
                      <a:pPr algn="ctr">
                        <a:lnSpc>
                          <a:spcPct val="150000"/>
                        </a:lnSpc>
                        <a:spcAft>
                          <a:spcPts val="0"/>
                        </a:spcAft>
                      </a:pPr>
                      <a:r>
                        <a:rPr lang="en-US" sz="1300" kern="100" dirty="0" smtClean="0">
                          <a:effectLst/>
                          <a:latin typeface="微软雅黑" pitchFamily="34" charset="-122"/>
                          <a:ea typeface="微软雅黑" pitchFamily="34" charset="-122"/>
                        </a:rPr>
                        <a:t>4</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en-US" altLang="zh-CN" sz="1300" b="1" kern="0" dirty="0" smtClean="0">
                          <a:effectLst/>
                          <a:latin typeface="微软雅黑" pitchFamily="34" charset="-122"/>
                          <a:ea typeface="微软雅黑" pitchFamily="34" charset="-122"/>
                        </a:rPr>
                        <a:t>VR</a:t>
                      </a:r>
                      <a:r>
                        <a:rPr lang="zh-CN" altLang="en-US" sz="1300" b="1" kern="0" dirty="0" smtClean="0">
                          <a:effectLst/>
                          <a:latin typeface="微软雅黑" pitchFamily="34" charset="-122"/>
                          <a:ea typeface="微软雅黑" pitchFamily="34" charset="-122"/>
                        </a:rPr>
                        <a:t>教学实训课程软件</a:t>
                      </a:r>
                      <a:endParaRPr lang="zh-CN" sz="1300" b="1"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kern="0" dirty="0" smtClean="0">
                          <a:effectLst/>
                          <a:latin typeface="微软雅黑" pitchFamily="34" charset="-122"/>
                          <a:ea typeface="微软雅黑" pitchFamily="34" charset="-122"/>
                        </a:rPr>
                        <a:t>高职院校</a:t>
                      </a:r>
                      <a:r>
                        <a:rPr lang="zh-CN" sz="1300" kern="0" dirty="0" smtClean="0">
                          <a:effectLst/>
                          <a:latin typeface="微软雅黑" pitchFamily="34" charset="-122"/>
                          <a:ea typeface="微软雅黑" pitchFamily="34" charset="-122"/>
                        </a:rPr>
                        <a:t>公共</a:t>
                      </a:r>
                      <a:r>
                        <a:rPr lang="zh-CN" sz="1300" kern="0" dirty="0">
                          <a:effectLst/>
                          <a:latin typeface="微软雅黑" pitchFamily="34" charset="-122"/>
                          <a:ea typeface="微软雅黑" pitchFamily="34" charset="-122"/>
                        </a:rPr>
                        <a:t>实训基地</a:t>
                      </a:r>
                      <a:r>
                        <a:rPr lang="zh-CN" sz="1300" kern="0" dirty="0" smtClean="0">
                          <a:effectLst/>
                          <a:latin typeface="微软雅黑" pitchFamily="34" charset="-122"/>
                          <a:ea typeface="微软雅黑" pitchFamily="34" charset="-122"/>
                        </a:rPr>
                        <a:t>、</a:t>
                      </a:r>
                      <a:r>
                        <a:rPr lang="en-US" altLang="zh-CN" sz="1300" kern="0" dirty="0" smtClean="0">
                          <a:effectLst/>
                          <a:latin typeface="微软雅黑" pitchFamily="34" charset="-122"/>
                          <a:ea typeface="微软雅黑" pitchFamily="34" charset="-122"/>
                        </a:rPr>
                        <a:t>VR</a:t>
                      </a:r>
                      <a:r>
                        <a:rPr lang="zh-CN" sz="1300" kern="0" dirty="0" smtClean="0">
                          <a:effectLst/>
                          <a:latin typeface="微软雅黑" pitchFamily="34" charset="-122"/>
                          <a:ea typeface="微软雅黑" pitchFamily="34" charset="-122"/>
                        </a:rPr>
                        <a:t>实</a:t>
                      </a:r>
                      <a:r>
                        <a:rPr lang="zh-CN" sz="1300" kern="0" dirty="0">
                          <a:effectLst/>
                          <a:latin typeface="微软雅黑" pitchFamily="34" charset="-122"/>
                          <a:ea typeface="微软雅黑" pitchFamily="34" charset="-122"/>
                        </a:rPr>
                        <a:t>训基地建设需求</a:t>
                      </a:r>
                      <a:endParaRPr lang="zh-CN" sz="1300" kern="100" dirty="0">
                        <a:effectLst/>
                        <a:latin typeface="微软雅黑" pitchFamily="34" charset="-122"/>
                        <a:ea typeface="微软雅黑" pitchFamily="34" charset="-122"/>
                      </a:endParaRPr>
                    </a:p>
                  </a:txBody>
                  <a:tcPr marL="51435" marR="51435" marT="0" marB="0" anchor="ctr"/>
                </a:tc>
              </a:tr>
              <a:tr h="304800">
                <a:tc>
                  <a:txBody>
                    <a:bodyPr/>
                    <a:lstStyle/>
                    <a:p>
                      <a:pPr algn="ctr">
                        <a:lnSpc>
                          <a:spcPct val="150000"/>
                        </a:lnSpc>
                        <a:spcAft>
                          <a:spcPts val="0"/>
                        </a:spcAft>
                      </a:pPr>
                      <a:r>
                        <a:rPr lang="en-US" sz="1300" kern="100" dirty="0" smtClean="0">
                          <a:effectLst/>
                          <a:latin typeface="微软雅黑" pitchFamily="34" charset="-122"/>
                          <a:ea typeface="微软雅黑" pitchFamily="34" charset="-122"/>
                        </a:rPr>
                        <a:t>5</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b="1" kern="0" dirty="0" smtClean="0">
                          <a:effectLst/>
                          <a:latin typeface="微软雅黑" pitchFamily="34" charset="-122"/>
                          <a:ea typeface="微软雅黑" pitchFamily="34" charset="-122"/>
                        </a:rPr>
                        <a:t>高职院校</a:t>
                      </a:r>
                      <a:r>
                        <a:rPr lang="zh-CN" sz="1300" b="1" kern="0" dirty="0" smtClean="0">
                          <a:effectLst/>
                          <a:latin typeface="微软雅黑" pitchFamily="34" charset="-122"/>
                          <a:ea typeface="微软雅黑" pitchFamily="34" charset="-122"/>
                        </a:rPr>
                        <a:t>教学</a:t>
                      </a:r>
                      <a:r>
                        <a:rPr lang="zh-CN" sz="1300" b="1" kern="0" dirty="0">
                          <a:effectLst/>
                          <a:latin typeface="微软雅黑" pitchFamily="34" charset="-122"/>
                          <a:ea typeface="微软雅黑" pitchFamily="34" charset="-122"/>
                        </a:rPr>
                        <a:t>诊断</a:t>
                      </a:r>
                      <a:r>
                        <a:rPr lang="zh-CN" sz="1300" b="1" kern="0" dirty="0" smtClean="0">
                          <a:effectLst/>
                          <a:latin typeface="微软雅黑" pitchFamily="34" charset="-122"/>
                          <a:ea typeface="微软雅黑" pitchFamily="34" charset="-122"/>
                        </a:rPr>
                        <a:t>与</a:t>
                      </a:r>
                      <a:r>
                        <a:rPr lang="zh-CN" altLang="en-US" sz="1300" b="1" kern="0" dirty="0" smtClean="0">
                          <a:effectLst/>
                          <a:latin typeface="微软雅黑" pitchFamily="34" charset="-122"/>
                          <a:ea typeface="微软雅黑" pitchFamily="34" charset="-122"/>
                        </a:rPr>
                        <a:t>评价</a:t>
                      </a:r>
                      <a:endParaRPr lang="zh-CN" sz="1300" b="1"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kern="0" dirty="0" smtClean="0">
                          <a:effectLst/>
                          <a:latin typeface="微软雅黑" pitchFamily="34" charset="-122"/>
                          <a:ea typeface="微软雅黑" pitchFamily="34" charset="-122"/>
                        </a:rPr>
                        <a:t>优质校建设</a:t>
                      </a:r>
                      <a:r>
                        <a:rPr lang="zh-CN" sz="1300" kern="0" dirty="0" smtClean="0">
                          <a:effectLst/>
                          <a:latin typeface="微软雅黑" pitchFamily="34" charset="-122"/>
                          <a:ea typeface="微软雅黑" pitchFamily="34" charset="-122"/>
                        </a:rPr>
                        <a:t>教学质量</a:t>
                      </a:r>
                      <a:r>
                        <a:rPr lang="zh-CN" altLang="en-US" sz="1300" kern="0" dirty="0" smtClean="0">
                          <a:effectLst/>
                          <a:latin typeface="微软雅黑" pitchFamily="34" charset="-122"/>
                          <a:ea typeface="微软雅黑" pitchFamily="34" charset="-122"/>
                        </a:rPr>
                        <a:t>诊断与评价体系需求</a:t>
                      </a:r>
                      <a:endParaRPr lang="zh-CN" sz="1300" kern="100" dirty="0">
                        <a:effectLst/>
                        <a:latin typeface="微软雅黑" pitchFamily="34" charset="-122"/>
                        <a:ea typeface="微软雅黑" pitchFamily="34" charset="-122"/>
                      </a:endParaRPr>
                    </a:p>
                  </a:txBody>
                  <a:tcPr marL="51435" marR="51435" marT="0" marB="0" anchor="ctr"/>
                </a:tc>
              </a:tr>
              <a:tr h="304800">
                <a:tc>
                  <a:txBody>
                    <a:bodyPr/>
                    <a:lstStyle/>
                    <a:p>
                      <a:pPr algn="ctr">
                        <a:lnSpc>
                          <a:spcPct val="150000"/>
                        </a:lnSpc>
                        <a:spcAft>
                          <a:spcPts val="0"/>
                        </a:spcAft>
                      </a:pPr>
                      <a:r>
                        <a:rPr lang="en-US" altLang="zh-CN" sz="1300" kern="100" dirty="0" smtClean="0">
                          <a:effectLst/>
                          <a:latin typeface="微软雅黑" pitchFamily="34" charset="-122"/>
                          <a:ea typeface="微软雅黑" pitchFamily="34" charset="-122"/>
                        </a:rPr>
                        <a:t>6</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b="1" kern="100" dirty="0" smtClean="0">
                          <a:effectLst/>
                          <a:latin typeface="微软雅黑" pitchFamily="34" charset="-122"/>
                          <a:ea typeface="微软雅黑" pitchFamily="34" charset="-122"/>
                        </a:rPr>
                        <a:t>虚拟仿真实训平台</a:t>
                      </a:r>
                      <a:r>
                        <a:rPr lang="en-US" altLang="zh-CN" sz="1300" b="1" kern="100" dirty="0" smtClean="0">
                          <a:effectLst/>
                          <a:latin typeface="微软雅黑" pitchFamily="34" charset="-122"/>
                          <a:ea typeface="微软雅黑" pitchFamily="34" charset="-122"/>
                        </a:rPr>
                        <a:t>+</a:t>
                      </a:r>
                      <a:r>
                        <a:rPr lang="zh-CN" altLang="en-US" sz="1300" b="1" kern="100" dirty="0" smtClean="0">
                          <a:effectLst/>
                          <a:latin typeface="微软雅黑" pitchFamily="34" charset="-122"/>
                          <a:ea typeface="微软雅黑" pitchFamily="34" charset="-122"/>
                        </a:rPr>
                        <a:t>实训软件</a:t>
                      </a:r>
                      <a:endParaRPr lang="zh-CN" sz="1300" b="1"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kern="0" dirty="0" smtClean="0">
                          <a:effectLst/>
                          <a:latin typeface="微软雅黑" pitchFamily="34" charset="-122"/>
                          <a:ea typeface="微软雅黑" pitchFamily="34" charset="-122"/>
                        </a:rPr>
                        <a:t>高职类学校</a:t>
                      </a:r>
                      <a:r>
                        <a:rPr lang="zh-CN" altLang="zh-CN" sz="1300" kern="0" dirty="0" smtClean="0">
                          <a:effectLst/>
                          <a:latin typeface="微软雅黑" pitchFamily="34" charset="-122"/>
                          <a:ea typeface="微软雅黑" pitchFamily="34" charset="-122"/>
                        </a:rPr>
                        <a:t>有区域公共实训基地、</a:t>
                      </a:r>
                      <a:r>
                        <a:rPr lang="zh-CN" altLang="en-US" sz="1300" kern="0" dirty="0" smtClean="0">
                          <a:effectLst/>
                          <a:latin typeface="微软雅黑" pitchFamily="34" charset="-122"/>
                          <a:ea typeface="微软雅黑" pitchFamily="34" charset="-122"/>
                        </a:rPr>
                        <a:t>虚拟仿真</a:t>
                      </a:r>
                      <a:r>
                        <a:rPr lang="zh-CN" altLang="zh-CN" sz="1300" kern="0" dirty="0" smtClean="0">
                          <a:effectLst/>
                          <a:latin typeface="微软雅黑" pitchFamily="34" charset="-122"/>
                          <a:ea typeface="微软雅黑" pitchFamily="34" charset="-122"/>
                        </a:rPr>
                        <a:t>实训</a:t>
                      </a:r>
                      <a:r>
                        <a:rPr lang="zh-CN" altLang="en-US" sz="1300" kern="0" dirty="0" smtClean="0">
                          <a:effectLst/>
                          <a:latin typeface="微软雅黑" pitchFamily="34" charset="-122"/>
                          <a:ea typeface="微软雅黑" pitchFamily="34" charset="-122"/>
                        </a:rPr>
                        <a:t>平台</a:t>
                      </a:r>
                      <a:r>
                        <a:rPr lang="zh-CN" altLang="zh-CN" sz="1300" kern="0" dirty="0" smtClean="0">
                          <a:effectLst/>
                          <a:latin typeface="微软雅黑" pitchFamily="34" charset="-122"/>
                          <a:ea typeface="微软雅黑" pitchFamily="34" charset="-122"/>
                        </a:rPr>
                        <a:t>建设需求</a:t>
                      </a:r>
                      <a:endParaRPr lang="zh-CN" sz="1300" kern="100" dirty="0">
                        <a:effectLst/>
                        <a:latin typeface="微软雅黑" pitchFamily="34" charset="-122"/>
                        <a:ea typeface="微软雅黑" pitchFamily="34" charset="-122"/>
                      </a:endParaRPr>
                    </a:p>
                  </a:txBody>
                  <a:tcPr marL="51435" marR="51435" marT="0" marB="0" anchor="ctr"/>
                </a:tc>
              </a:tr>
              <a:tr h="304800">
                <a:tc>
                  <a:txBody>
                    <a:bodyPr/>
                    <a:lstStyle/>
                    <a:p>
                      <a:pPr algn="ctr">
                        <a:lnSpc>
                          <a:spcPct val="150000"/>
                        </a:lnSpc>
                        <a:spcAft>
                          <a:spcPts val="0"/>
                        </a:spcAft>
                      </a:pPr>
                      <a:r>
                        <a:rPr lang="en-US" altLang="zh-CN" sz="1300" kern="100" dirty="0" smtClean="0">
                          <a:effectLst/>
                          <a:latin typeface="微软雅黑" pitchFamily="34" charset="-122"/>
                          <a:ea typeface="微软雅黑" pitchFamily="34" charset="-122"/>
                        </a:rPr>
                        <a:t>7</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b="1" kern="100" dirty="0" smtClean="0">
                          <a:effectLst/>
                          <a:latin typeface="微软雅黑" pitchFamily="34" charset="-122"/>
                          <a:ea typeface="微软雅黑" pitchFamily="34" charset="-122"/>
                        </a:rPr>
                        <a:t>师资队伍培训提升</a:t>
                      </a:r>
                      <a:endParaRPr lang="zh-CN" sz="1300" b="1" kern="100" dirty="0">
                        <a:effectLst/>
                        <a:latin typeface="微软雅黑" pitchFamily="34" charset="-122"/>
                        <a:ea typeface="微软雅黑" pitchFamily="34" charset="-122"/>
                      </a:endParaRPr>
                    </a:p>
                  </a:txBody>
                  <a:tcPr marL="51435" marR="51435"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300" kern="0" dirty="0" smtClean="0">
                          <a:solidFill>
                            <a:schemeClr val="dk1"/>
                          </a:solidFill>
                          <a:effectLst/>
                          <a:latin typeface="微软雅黑" pitchFamily="34" charset="-122"/>
                          <a:ea typeface="微软雅黑" pitchFamily="34" charset="-122"/>
                          <a:cs typeface="+mn-cs"/>
                        </a:rPr>
                        <a:t>高职优质校建设</a:t>
                      </a:r>
                      <a:r>
                        <a:rPr lang="zh-CN" altLang="zh-CN" sz="1300" kern="0" dirty="0" smtClean="0">
                          <a:solidFill>
                            <a:schemeClr val="dk1"/>
                          </a:solidFill>
                          <a:effectLst/>
                          <a:latin typeface="微软雅黑" pitchFamily="34" charset="-122"/>
                          <a:ea typeface="微软雅黑" pitchFamily="34" charset="-122"/>
                          <a:cs typeface="+mn-cs"/>
                        </a:rPr>
                        <a:t>、</a:t>
                      </a:r>
                      <a:r>
                        <a:rPr lang="zh-CN" altLang="en-US" sz="1300" kern="0" dirty="0" smtClean="0">
                          <a:solidFill>
                            <a:schemeClr val="dk1"/>
                          </a:solidFill>
                          <a:effectLst/>
                          <a:latin typeface="微软雅黑" pitchFamily="34" charset="-122"/>
                          <a:ea typeface="微软雅黑" pitchFamily="34" charset="-122"/>
                          <a:cs typeface="+mn-cs"/>
                        </a:rPr>
                        <a:t>高职院校</a:t>
                      </a:r>
                      <a:r>
                        <a:rPr lang="zh-CN" altLang="zh-CN" sz="1300" kern="0" dirty="0" smtClean="0">
                          <a:solidFill>
                            <a:schemeClr val="dk1"/>
                          </a:solidFill>
                          <a:effectLst/>
                          <a:latin typeface="微软雅黑" pitchFamily="34" charset="-122"/>
                          <a:ea typeface="微软雅黑" pitchFamily="34" charset="-122"/>
                          <a:cs typeface="+mn-cs"/>
                        </a:rPr>
                        <a:t>专业</a:t>
                      </a:r>
                      <a:r>
                        <a:rPr lang="zh-CN" altLang="en-US" sz="1300" kern="0" dirty="0" smtClean="0">
                          <a:solidFill>
                            <a:schemeClr val="dk1"/>
                          </a:solidFill>
                          <a:effectLst/>
                          <a:latin typeface="微软雅黑" pitchFamily="34" charset="-122"/>
                          <a:ea typeface="微软雅黑" pitchFamily="34" charset="-122"/>
                          <a:cs typeface="+mn-cs"/>
                        </a:rPr>
                        <a:t>内涵</a:t>
                      </a:r>
                      <a:r>
                        <a:rPr lang="zh-CN" altLang="zh-CN" sz="1300" kern="0" dirty="0" smtClean="0">
                          <a:solidFill>
                            <a:schemeClr val="dk1"/>
                          </a:solidFill>
                          <a:effectLst/>
                          <a:latin typeface="微软雅黑" pitchFamily="34" charset="-122"/>
                          <a:ea typeface="微软雅黑" pitchFamily="34" charset="-122"/>
                          <a:cs typeface="+mn-cs"/>
                        </a:rPr>
                        <a:t>建设提升需求</a:t>
                      </a:r>
                    </a:p>
                  </a:txBody>
                  <a:tcPr marL="51435" marR="51435" marT="0" marB="0" anchor="ctr"/>
                </a:tc>
              </a:tr>
              <a:tr h="304800">
                <a:tc>
                  <a:txBody>
                    <a:bodyPr/>
                    <a:lstStyle/>
                    <a:p>
                      <a:pPr algn="ctr">
                        <a:lnSpc>
                          <a:spcPct val="150000"/>
                        </a:lnSpc>
                        <a:spcAft>
                          <a:spcPts val="0"/>
                        </a:spcAft>
                      </a:pPr>
                      <a:r>
                        <a:rPr lang="en-US" altLang="zh-CN" sz="1300" kern="100" dirty="0" smtClean="0">
                          <a:effectLst/>
                          <a:latin typeface="微软雅黑" pitchFamily="34" charset="-122"/>
                          <a:ea typeface="微软雅黑" pitchFamily="34" charset="-122"/>
                        </a:rPr>
                        <a:t>7</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b="1" kern="100" dirty="0" smtClean="0">
                          <a:effectLst/>
                          <a:latin typeface="微软雅黑" pitchFamily="34" charset="-122"/>
                          <a:ea typeface="微软雅黑" pitchFamily="34" charset="-122"/>
                        </a:rPr>
                        <a:t>高职信息化管理</a:t>
                      </a:r>
                      <a:endParaRPr lang="zh-CN" sz="1300" b="1"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kern="100" dirty="0" smtClean="0">
                          <a:effectLst/>
                          <a:latin typeface="微软雅黑" pitchFamily="34" charset="-122"/>
                          <a:ea typeface="微软雅黑" pitchFamily="34" charset="-122"/>
                        </a:rPr>
                        <a:t>高职院校智慧校园或信息化管理平台建设需求</a:t>
                      </a:r>
                      <a:endParaRPr lang="zh-CN" sz="1300" kern="100" dirty="0">
                        <a:effectLst/>
                        <a:latin typeface="微软雅黑" pitchFamily="34" charset="-122"/>
                        <a:ea typeface="微软雅黑" pitchFamily="34" charset="-122"/>
                      </a:endParaRPr>
                    </a:p>
                  </a:txBody>
                  <a:tcPr marL="51435" marR="51435" marT="0" marB="0" anchor="ctr"/>
                </a:tc>
              </a:tr>
              <a:tr h="304800">
                <a:tc>
                  <a:txBody>
                    <a:bodyPr/>
                    <a:lstStyle/>
                    <a:p>
                      <a:pPr algn="ctr">
                        <a:lnSpc>
                          <a:spcPct val="150000"/>
                        </a:lnSpc>
                        <a:spcAft>
                          <a:spcPts val="0"/>
                        </a:spcAft>
                      </a:pPr>
                      <a:r>
                        <a:rPr lang="en-US" altLang="zh-CN" sz="1300" kern="100" dirty="0" smtClean="0">
                          <a:effectLst/>
                          <a:latin typeface="微软雅黑" pitchFamily="34" charset="-122"/>
                          <a:ea typeface="微软雅黑" pitchFamily="34" charset="-122"/>
                        </a:rPr>
                        <a:t>8</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b="1" kern="100" dirty="0" smtClean="0">
                          <a:effectLst/>
                          <a:latin typeface="微软雅黑" pitchFamily="34" charset="-122"/>
                          <a:ea typeface="微软雅黑" pitchFamily="34" charset="-122"/>
                        </a:rPr>
                        <a:t>校企合作专业建设直通车</a:t>
                      </a:r>
                      <a:endParaRPr lang="zh-CN" sz="1300" b="1"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kern="100" dirty="0" smtClean="0">
                          <a:effectLst/>
                          <a:latin typeface="微软雅黑" pitchFamily="34" charset="-122"/>
                          <a:ea typeface="微软雅黑" pitchFamily="34" charset="-122"/>
                        </a:rPr>
                        <a:t>产教融合协同育人机制、特色专业建设、社会服务能力需求</a:t>
                      </a:r>
                      <a:endParaRPr lang="zh-CN" sz="1300" kern="100" dirty="0">
                        <a:effectLst/>
                        <a:latin typeface="微软雅黑" pitchFamily="34" charset="-122"/>
                        <a:ea typeface="微软雅黑" pitchFamily="34" charset="-122"/>
                      </a:endParaRPr>
                    </a:p>
                  </a:txBody>
                  <a:tcPr marL="51435" marR="51435" marT="0" marB="0" anchor="ctr"/>
                </a:tc>
              </a:tr>
              <a:tr h="304800">
                <a:tc>
                  <a:txBody>
                    <a:bodyPr/>
                    <a:lstStyle/>
                    <a:p>
                      <a:pPr algn="ctr">
                        <a:lnSpc>
                          <a:spcPct val="150000"/>
                        </a:lnSpc>
                        <a:spcAft>
                          <a:spcPts val="0"/>
                        </a:spcAft>
                      </a:pPr>
                      <a:r>
                        <a:rPr lang="en-US" altLang="zh-CN" sz="1300" kern="100" dirty="0" smtClean="0">
                          <a:effectLst/>
                          <a:latin typeface="微软雅黑" pitchFamily="34" charset="-122"/>
                          <a:ea typeface="微软雅黑" pitchFamily="34" charset="-122"/>
                        </a:rPr>
                        <a:t>9</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b="1" kern="100" dirty="0" smtClean="0">
                          <a:effectLst/>
                          <a:latin typeface="微软雅黑" pitchFamily="34" charset="-122"/>
                          <a:ea typeface="微软雅黑" pitchFamily="34" charset="-122"/>
                        </a:rPr>
                        <a:t>特色专业网站</a:t>
                      </a:r>
                      <a:endParaRPr lang="zh-CN" sz="1300" b="1"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kern="100" dirty="0" smtClean="0">
                          <a:effectLst/>
                          <a:latin typeface="微软雅黑" pitchFamily="34" charset="-122"/>
                          <a:ea typeface="微软雅黑" pitchFamily="34" charset="-122"/>
                        </a:rPr>
                        <a:t>围绕特色专业建设需求，优化提升特色专业网站建设</a:t>
                      </a:r>
                      <a:endParaRPr lang="zh-CN" sz="1300" kern="100" dirty="0">
                        <a:effectLst/>
                        <a:latin typeface="微软雅黑" pitchFamily="34" charset="-122"/>
                        <a:ea typeface="微软雅黑" pitchFamily="34" charset="-122"/>
                      </a:endParaRPr>
                    </a:p>
                  </a:txBody>
                  <a:tcPr marL="51435" marR="51435" marT="0" marB="0" anchor="ctr"/>
                </a:tc>
              </a:tr>
              <a:tr h="304800">
                <a:tc>
                  <a:txBody>
                    <a:bodyPr/>
                    <a:lstStyle/>
                    <a:p>
                      <a:pPr algn="ctr">
                        <a:lnSpc>
                          <a:spcPct val="150000"/>
                        </a:lnSpc>
                        <a:spcAft>
                          <a:spcPts val="0"/>
                        </a:spcAft>
                      </a:pPr>
                      <a:r>
                        <a:rPr lang="en-US" altLang="zh-CN" sz="1300" kern="100" dirty="0" smtClean="0">
                          <a:effectLst/>
                          <a:latin typeface="微软雅黑" pitchFamily="34" charset="-122"/>
                          <a:ea typeface="微软雅黑" pitchFamily="34" charset="-122"/>
                        </a:rPr>
                        <a:t>10</a:t>
                      </a:r>
                      <a:endParaRPr lang="zh-CN" sz="1300"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b="1" kern="100" dirty="0" smtClean="0">
                          <a:effectLst/>
                          <a:latin typeface="微软雅黑" pitchFamily="34" charset="-122"/>
                          <a:ea typeface="微软雅黑" pitchFamily="34" charset="-122"/>
                        </a:rPr>
                        <a:t>国家、省级教学成果奖申报</a:t>
                      </a:r>
                      <a:endParaRPr lang="zh-CN" sz="1300" b="1" kern="100" dirty="0">
                        <a:effectLst/>
                        <a:latin typeface="微软雅黑" pitchFamily="34" charset="-122"/>
                        <a:ea typeface="微软雅黑" pitchFamily="34" charset="-122"/>
                      </a:endParaRPr>
                    </a:p>
                  </a:txBody>
                  <a:tcPr marL="51435" marR="51435" marT="0" marB="0" anchor="ctr"/>
                </a:tc>
                <a:tc>
                  <a:txBody>
                    <a:bodyPr/>
                    <a:lstStyle/>
                    <a:p>
                      <a:pPr algn="ctr">
                        <a:lnSpc>
                          <a:spcPct val="150000"/>
                        </a:lnSpc>
                        <a:spcAft>
                          <a:spcPts val="0"/>
                        </a:spcAft>
                      </a:pPr>
                      <a:r>
                        <a:rPr lang="zh-CN" altLang="en-US" sz="1300" kern="100" dirty="0" smtClean="0">
                          <a:effectLst/>
                          <a:latin typeface="微软雅黑" pitchFamily="34" charset="-122"/>
                          <a:ea typeface="微软雅黑" pitchFamily="34" charset="-122"/>
                        </a:rPr>
                        <a:t>利用国泰安丰富专家资源，帮助学校申报各类教学成果需求</a:t>
                      </a:r>
                      <a:endParaRPr lang="zh-CN" sz="1300" kern="100" dirty="0">
                        <a:effectLst/>
                        <a:latin typeface="微软雅黑" pitchFamily="34" charset="-122"/>
                        <a:ea typeface="微软雅黑" pitchFamily="34" charset="-122"/>
                      </a:endParaRPr>
                    </a:p>
                  </a:txBody>
                  <a:tcPr marL="51435" marR="51435" marT="0" marB="0" anchor="ctr"/>
                </a:tc>
              </a:tr>
            </a:tbl>
          </a:graphicData>
        </a:graphic>
      </p:graphicFrame>
      <p:sp>
        <p:nvSpPr>
          <p:cNvPr id="9"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42</a:t>
            </a:r>
            <a:endParaRPr lang="zh-CN" altLang="en-US" sz="1200" b="1" dirty="0">
              <a:solidFill>
                <a:prstClr val="white"/>
              </a:solidFill>
            </a:endParaRPr>
          </a:p>
        </p:txBody>
      </p:sp>
    </p:spTree>
    <p:extLst>
      <p:ext uri="{BB962C8B-B14F-4D97-AF65-F5344CB8AC3E}">
        <p14:creationId xmlns:p14="http://schemas.microsoft.com/office/powerpoint/2010/main" val="2135921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326312" y="337344"/>
            <a:ext cx="7406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171694" y="612452"/>
            <a:ext cx="3176170" cy="44328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（五）</a:t>
            </a:r>
            <a:r>
              <a:rPr lang="en-US" altLang="zh-CN" sz="2000" b="1" dirty="0">
                <a:solidFill>
                  <a:srgbClr val="FFFFFF"/>
                </a:solidFill>
                <a:ea typeface="微软雅黑" pitchFamily="34" charset="-122"/>
              </a:rPr>
              <a:t> </a:t>
            </a:r>
            <a:r>
              <a:rPr lang="zh-CN" altLang="en-US" sz="2000" b="1" dirty="0">
                <a:solidFill>
                  <a:srgbClr val="FFFFFF"/>
                </a:solidFill>
                <a:ea typeface="微软雅黑" pitchFamily="34" charset="-122"/>
              </a:rPr>
              <a:t>专业建设团队保障</a:t>
            </a:r>
          </a:p>
        </p:txBody>
      </p:sp>
      <p:sp>
        <p:nvSpPr>
          <p:cNvPr id="21" name="矩形 20"/>
          <p:cNvSpPr/>
          <p:nvPr/>
        </p:nvSpPr>
        <p:spPr>
          <a:xfrm>
            <a:off x="1752379" y="1293850"/>
            <a:ext cx="2653793" cy="318242"/>
          </a:xfrm>
          <a:prstGeom prst="rect">
            <a:avLst/>
          </a:prstGeom>
        </p:spPr>
        <p:txBody>
          <a:bodyPr wrap="square" lIns="71323" tIns="35662" rIns="71323" bIns="35662">
            <a:spAutoFit/>
          </a:bodyPr>
          <a:lstStyle/>
          <a:p>
            <a:r>
              <a:rPr lang="zh-CN" altLang="en-US" sz="1600" b="1" dirty="0">
                <a:solidFill>
                  <a:srgbClr val="C00000"/>
                </a:solidFill>
                <a:latin typeface="微软雅黑" pitchFamily="34" charset="-122"/>
                <a:ea typeface="微软雅黑" pitchFamily="34" charset="-122"/>
              </a:rPr>
              <a:t>全国一流的职业教育专家</a:t>
            </a:r>
          </a:p>
        </p:txBody>
      </p:sp>
      <p:graphicFrame>
        <p:nvGraphicFramePr>
          <p:cNvPr id="2" name="表格 1"/>
          <p:cNvGraphicFramePr>
            <a:graphicFrameLocks noGrp="1"/>
          </p:cNvGraphicFramePr>
          <p:nvPr>
            <p:extLst>
              <p:ext uri="{D42A27DB-BD31-4B8C-83A1-F6EECF244321}">
                <p14:modId xmlns:p14="http://schemas.microsoft.com/office/powerpoint/2010/main" val="943647890"/>
              </p:ext>
            </p:extLst>
          </p:nvPr>
        </p:nvGraphicFramePr>
        <p:xfrm>
          <a:off x="502407" y="1742350"/>
          <a:ext cx="5379280" cy="3058158"/>
        </p:xfrm>
        <a:graphic>
          <a:graphicData uri="http://schemas.openxmlformats.org/drawingml/2006/table">
            <a:tbl>
              <a:tblPr firstRow="1" bandRow="1">
                <a:tableStyleId>{5C22544A-7EE6-4342-B048-85BDC9FD1C3A}</a:tableStyleId>
              </a:tblPr>
              <a:tblGrid>
                <a:gridCol w="456255"/>
                <a:gridCol w="639698"/>
                <a:gridCol w="4283327"/>
              </a:tblGrid>
              <a:tr h="254000">
                <a:tc>
                  <a:txBody>
                    <a:bodyPr/>
                    <a:lstStyle/>
                    <a:p>
                      <a:r>
                        <a:rPr lang="zh-CN" altLang="en-US" sz="1200" dirty="0" smtClean="0">
                          <a:latin typeface="微软雅黑" pitchFamily="34" charset="-122"/>
                          <a:ea typeface="微软雅黑" pitchFamily="34" charset="-122"/>
                        </a:rPr>
                        <a:t>序号</a:t>
                      </a:r>
                      <a:endParaRPr lang="zh-CN" altLang="en-US" sz="1200" dirty="0">
                        <a:latin typeface="微软雅黑" pitchFamily="34" charset="-122"/>
                        <a:ea typeface="微软雅黑" pitchFamily="34" charset="-122"/>
                      </a:endParaRPr>
                    </a:p>
                  </a:txBody>
                  <a:tcPr marL="68580" marR="68580" marT="38100" marB="38100"/>
                </a:tc>
                <a:tc>
                  <a:txBody>
                    <a:bodyPr/>
                    <a:lstStyle/>
                    <a:p>
                      <a:r>
                        <a:rPr lang="zh-CN" altLang="en-US" sz="1200" dirty="0" smtClean="0">
                          <a:latin typeface="微软雅黑" pitchFamily="34" charset="-122"/>
                          <a:ea typeface="微软雅黑" pitchFamily="34" charset="-122"/>
                        </a:rPr>
                        <a:t> 姓 名</a:t>
                      </a:r>
                      <a:endParaRPr lang="zh-CN" altLang="en-US" sz="1200" dirty="0">
                        <a:latin typeface="微软雅黑" pitchFamily="34" charset="-122"/>
                        <a:ea typeface="微软雅黑" pitchFamily="34" charset="-122"/>
                      </a:endParaRPr>
                    </a:p>
                  </a:txBody>
                  <a:tcPr marL="68580" marR="68580" marT="38100" marB="38100"/>
                </a:tc>
                <a:tc>
                  <a:txBody>
                    <a:bodyPr/>
                    <a:lstStyle/>
                    <a:p>
                      <a:pPr algn="ctr"/>
                      <a:r>
                        <a:rPr lang="zh-CN" altLang="en-US" sz="1200" dirty="0" smtClean="0">
                          <a:latin typeface="微软雅黑" pitchFamily="34" charset="-122"/>
                          <a:ea typeface="微软雅黑" pitchFamily="34" charset="-122"/>
                        </a:rPr>
                        <a:t>职务职称</a:t>
                      </a:r>
                      <a:endParaRPr lang="zh-CN" altLang="en-US" sz="1200" dirty="0">
                        <a:latin typeface="微软雅黑" pitchFamily="34" charset="-122"/>
                        <a:ea typeface="微软雅黑" pitchFamily="34" charset="-122"/>
                      </a:endParaRPr>
                    </a:p>
                  </a:txBody>
                  <a:tcPr marL="68580" marR="68580" marT="38100" marB="38100"/>
                </a:tc>
              </a:tr>
              <a:tr h="309033">
                <a:tc>
                  <a:txBody>
                    <a:bodyPr/>
                    <a:lstStyle/>
                    <a:p>
                      <a:r>
                        <a:rPr lang="en-US" altLang="zh-CN" sz="1300" dirty="0" smtClean="0">
                          <a:latin typeface="微软雅黑" pitchFamily="34" charset="-122"/>
                          <a:ea typeface="微软雅黑" pitchFamily="34" charset="-122"/>
                        </a:rPr>
                        <a:t>1</a:t>
                      </a:r>
                      <a:endParaRPr lang="zh-CN" altLang="en-US" sz="1300" dirty="0">
                        <a:latin typeface="微软雅黑" pitchFamily="34" charset="-122"/>
                        <a:ea typeface="微软雅黑" pitchFamily="34" charset="-122"/>
                      </a:endParaRPr>
                    </a:p>
                  </a:txBody>
                  <a:tcPr marL="68580" marR="68580" marT="38100" marB="38100"/>
                </a:tc>
                <a:tc>
                  <a:txBody>
                    <a:bodyPr/>
                    <a:lstStyle/>
                    <a:p>
                      <a:r>
                        <a:rPr lang="zh-CN" altLang="en-US" sz="1300" b="1" dirty="0" smtClean="0">
                          <a:latin typeface="微软雅黑" pitchFamily="34" charset="-122"/>
                          <a:ea typeface="微软雅黑" pitchFamily="34" charset="-122"/>
                        </a:rPr>
                        <a:t>俞仲文</a:t>
                      </a:r>
                      <a:endParaRPr lang="zh-CN" altLang="en-US" sz="1300" b="1" dirty="0">
                        <a:latin typeface="微软雅黑" pitchFamily="34" charset="-122"/>
                        <a:ea typeface="微软雅黑" pitchFamily="34" charset="-122"/>
                      </a:endParaRPr>
                    </a:p>
                  </a:txBody>
                  <a:tcPr marL="68580" marR="68580" marT="38100" marB="38100"/>
                </a:tc>
                <a:tc>
                  <a:txBody>
                    <a:bodyPr/>
                    <a:lstStyle/>
                    <a:p>
                      <a:r>
                        <a:rPr lang="zh-CN" altLang="en-US" sz="1300" dirty="0" smtClean="0">
                          <a:latin typeface="微软雅黑" pitchFamily="34" charset="-122"/>
                          <a:ea typeface="微软雅黑" pitchFamily="34" charset="-122"/>
                        </a:rPr>
                        <a:t>教育部职业教育学会副会长、深圳职院创校院长</a:t>
                      </a:r>
                      <a:endParaRPr lang="zh-CN" altLang="en-US" sz="1300" dirty="0">
                        <a:latin typeface="微软雅黑" pitchFamily="34" charset="-122"/>
                        <a:ea typeface="微软雅黑" pitchFamily="34" charset="-122"/>
                      </a:endParaRPr>
                    </a:p>
                  </a:txBody>
                  <a:tcPr marL="68580" marR="68580" marT="38100" marB="38100"/>
                </a:tc>
              </a:tr>
              <a:tr h="309033">
                <a:tc>
                  <a:txBody>
                    <a:bodyPr/>
                    <a:lstStyle/>
                    <a:p>
                      <a:pPr marL="0" algn="l" defTabSz="914400" rtl="0" eaLnBrk="1" latinLnBrk="0" hangingPunct="1"/>
                      <a:r>
                        <a:rPr lang="en-US" altLang="zh-CN" sz="1300" kern="1200" dirty="0" smtClean="0">
                          <a:solidFill>
                            <a:schemeClr val="dk1"/>
                          </a:solidFill>
                          <a:latin typeface="微软雅黑" pitchFamily="34" charset="-122"/>
                          <a:ea typeface="微软雅黑" pitchFamily="34" charset="-122"/>
                          <a:cs typeface="+mn-cs"/>
                        </a:rPr>
                        <a:t>2</a:t>
                      </a:r>
                      <a:endParaRPr lang="zh-CN" altLang="en-US" sz="1300" kern="1200" dirty="0">
                        <a:solidFill>
                          <a:schemeClr val="dk1"/>
                        </a:solidFill>
                        <a:latin typeface="微软雅黑" pitchFamily="34" charset="-122"/>
                        <a:ea typeface="微软雅黑" pitchFamily="34" charset="-122"/>
                        <a:cs typeface="+mn-cs"/>
                      </a:endParaRPr>
                    </a:p>
                  </a:txBody>
                  <a:tcPr marL="68580" marR="68580" marT="38100" marB="38100"/>
                </a:tc>
                <a:tc>
                  <a:txBody>
                    <a:bodyPr/>
                    <a:lstStyle/>
                    <a:p>
                      <a:pPr marL="0" algn="l" defTabSz="914400" rtl="0" eaLnBrk="1" latinLnBrk="0" hangingPunct="1"/>
                      <a:r>
                        <a:rPr lang="zh-CN" altLang="en-US" sz="1300" b="1" kern="1200" dirty="0" smtClean="0">
                          <a:solidFill>
                            <a:schemeClr val="dk1"/>
                          </a:solidFill>
                          <a:latin typeface="微软雅黑" pitchFamily="34" charset="-122"/>
                          <a:ea typeface="微软雅黑" pitchFamily="34" charset="-122"/>
                          <a:cs typeface="+mn-cs"/>
                        </a:rPr>
                        <a:t>王  毅</a:t>
                      </a:r>
                      <a:endParaRPr lang="zh-CN" altLang="en-US" sz="1300" b="1" kern="1200" dirty="0">
                        <a:solidFill>
                          <a:schemeClr val="dk1"/>
                        </a:solidFill>
                        <a:latin typeface="微软雅黑" pitchFamily="34" charset="-122"/>
                        <a:ea typeface="微软雅黑" pitchFamily="34" charset="-122"/>
                        <a:cs typeface="+mn-cs"/>
                      </a:endParaRPr>
                    </a:p>
                  </a:txBody>
                  <a:tcPr marL="68580" marR="68580" marT="38100" marB="38100"/>
                </a:tc>
                <a:tc>
                  <a:txBody>
                    <a:bodyPr/>
                    <a:lstStyle/>
                    <a:p>
                      <a:r>
                        <a:rPr lang="zh-CN" altLang="en-US" sz="1300" dirty="0" smtClean="0">
                          <a:latin typeface="微软雅黑" pitchFamily="34" charset="-122"/>
                          <a:ea typeface="微软雅黑" pitchFamily="34" charset="-122"/>
                        </a:rPr>
                        <a:t>教育部教学诊改委副主任委员、国家第一批高职示范校院长</a:t>
                      </a:r>
                      <a:endParaRPr lang="zh-CN" altLang="en-US" sz="1300" dirty="0">
                        <a:latin typeface="微软雅黑" pitchFamily="34" charset="-122"/>
                        <a:ea typeface="微软雅黑" pitchFamily="34" charset="-122"/>
                      </a:endParaRPr>
                    </a:p>
                  </a:txBody>
                  <a:tcPr marL="68580" marR="68580" marT="38100" marB="38100"/>
                </a:tc>
              </a:tr>
              <a:tr h="309033">
                <a:tc>
                  <a:txBody>
                    <a:bodyPr/>
                    <a:lstStyle/>
                    <a:p>
                      <a:r>
                        <a:rPr lang="en-US" altLang="zh-CN" sz="1300" dirty="0" smtClean="0">
                          <a:latin typeface="微软雅黑" pitchFamily="34" charset="-122"/>
                          <a:ea typeface="微软雅黑" pitchFamily="34" charset="-122"/>
                        </a:rPr>
                        <a:t>3</a:t>
                      </a:r>
                      <a:endParaRPr lang="zh-CN" altLang="en-US" sz="1300" dirty="0">
                        <a:latin typeface="微软雅黑" pitchFamily="34" charset="-122"/>
                        <a:ea typeface="微软雅黑" pitchFamily="34" charset="-122"/>
                      </a:endParaRPr>
                    </a:p>
                  </a:txBody>
                  <a:tcPr marL="68580" marR="68580" marT="38100" marB="38100"/>
                </a:tc>
                <a:tc>
                  <a:txBody>
                    <a:bodyPr/>
                    <a:lstStyle/>
                    <a:p>
                      <a:r>
                        <a:rPr lang="zh-CN" altLang="en-US" sz="1300" b="1" dirty="0" smtClean="0">
                          <a:latin typeface="微软雅黑" pitchFamily="34" charset="-122"/>
                          <a:ea typeface="微软雅黑" pitchFamily="34" charset="-122"/>
                        </a:rPr>
                        <a:t>张  玲</a:t>
                      </a:r>
                      <a:endParaRPr lang="zh-CN" altLang="en-US" sz="1300" b="1" dirty="0">
                        <a:latin typeface="微软雅黑" pitchFamily="34" charset="-122"/>
                        <a:ea typeface="微软雅黑" pitchFamily="34" charset="-122"/>
                      </a:endParaRPr>
                    </a:p>
                  </a:txBody>
                  <a:tcPr marL="68580" marR="68580" marT="38100" marB="381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dirty="0" smtClean="0">
                          <a:latin typeface="微软雅黑" pitchFamily="34" charset="-122"/>
                          <a:ea typeface="微软雅黑" pitchFamily="34" charset="-122"/>
                        </a:rPr>
                        <a:t>教育部专家库专家、原武汉职业技术学院党委书记</a:t>
                      </a:r>
                      <a:endParaRPr lang="zh-CN" altLang="en-US" sz="1300" dirty="0">
                        <a:latin typeface="微软雅黑" pitchFamily="34" charset="-122"/>
                        <a:ea typeface="微软雅黑" pitchFamily="34" charset="-122"/>
                      </a:endParaRPr>
                    </a:p>
                  </a:txBody>
                  <a:tcPr marL="68580" marR="68580" marT="38100" marB="38100"/>
                </a:tc>
              </a:tr>
              <a:tr h="309033">
                <a:tc>
                  <a:txBody>
                    <a:bodyPr/>
                    <a:lstStyle/>
                    <a:p>
                      <a:r>
                        <a:rPr lang="en-US" altLang="zh-CN" sz="1300" dirty="0" smtClean="0">
                          <a:latin typeface="微软雅黑" pitchFamily="34" charset="-122"/>
                          <a:ea typeface="微软雅黑" pitchFamily="34" charset="-122"/>
                        </a:rPr>
                        <a:t>4</a:t>
                      </a:r>
                      <a:endParaRPr lang="zh-CN" altLang="en-US" sz="1300" dirty="0">
                        <a:latin typeface="微软雅黑" pitchFamily="34" charset="-122"/>
                        <a:ea typeface="微软雅黑" pitchFamily="34" charset="-122"/>
                      </a:endParaRPr>
                    </a:p>
                  </a:txBody>
                  <a:tcPr marL="68580" marR="68580" marT="38100" marB="38100"/>
                </a:tc>
                <a:tc>
                  <a:txBody>
                    <a:bodyPr/>
                    <a:lstStyle/>
                    <a:p>
                      <a:pPr marL="0" algn="l" defTabSz="914400" rtl="0" eaLnBrk="1" latinLnBrk="0" hangingPunct="1"/>
                      <a:r>
                        <a:rPr lang="zh-CN" altLang="en-US" sz="1300" b="1" kern="1200" dirty="0" smtClean="0">
                          <a:solidFill>
                            <a:schemeClr val="dk1"/>
                          </a:solidFill>
                          <a:latin typeface="微软雅黑" pitchFamily="34" charset="-122"/>
                          <a:ea typeface="微软雅黑" pitchFamily="34" charset="-122"/>
                          <a:cs typeface="+mn-cs"/>
                        </a:rPr>
                        <a:t>金志涛</a:t>
                      </a:r>
                      <a:endParaRPr lang="zh-CN" altLang="en-US" sz="1300" b="1" kern="1200" dirty="0">
                        <a:solidFill>
                          <a:schemeClr val="dk1"/>
                        </a:solidFill>
                        <a:latin typeface="微软雅黑" pitchFamily="34" charset="-122"/>
                        <a:ea typeface="微软雅黑" pitchFamily="34" charset="-122"/>
                        <a:cs typeface="+mn-cs"/>
                      </a:endParaRPr>
                    </a:p>
                  </a:txBody>
                  <a:tcPr marL="68580" marR="68580" marT="38100" marB="381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300" dirty="0">
                        <a:latin typeface="微软雅黑" pitchFamily="34" charset="-122"/>
                        <a:ea typeface="微软雅黑" pitchFamily="34" charset="-122"/>
                      </a:endParaRPr>
                    </a:p>
                  </a:txBody>
                  <a:tcPr marL="68580" marR="68580" marT="38100" marB="38100"/>
                </a:tc>
              </a:tr>
              <a:tr h="309033">
                <a:tc>
                  <a:txBody>
                    <a:bodyPr/>
                    <a:lstStyle/>
                    <a:p>
                      <a:r>
                        <a:rPr lang="en-US" altLang="zh-CN" sz="1300" kern="1200" dirty="0" smtClean="0">
                          <a:solidFill>
                            <a:schemeClr val="dk1"/>
                          </a:solidFill>
                          <a:latin typeface="微软雅黑" pitchFamily="34" charset="-122"/>
                          <a:ea typeface="微软雅黑" pitchFamily="34" charset="-122"/>
                          <a:cs typeface="+mn-cs"/>
                        </a:rPr>
                        <a:t>5</a:t>
                      </a:r>
                      <a:endParaRPr lang="zh-CN" altLang="en-US" sz="1300" kern="1200" dirty="0">
                        <a:solidFill>
                          <a:schemeClr val="dk1"/>
                        </a:solidFill>
                        <a:latin typeface="微软雅黑" pitchFamily="34" charset="-122"/>
                        <a:ea typeface="微软雅黑" pitchFamily="34" charset="-122"/>
                        <a:cs typeface="+mn-cs"/>
                      </a:endParaRPr>
                    </a:p>
                  </a:txBody>
                  <a:tcPr marL="68580" marR="68580" marT="38100" marB="381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b="1" kern="1200" dirty="0" smtClean="0">
                          <a:solidFill>
                            <a:schemeClr val="dk1"/>
                          </a:solidFill>
                          <a:latin typeface="微软雅黑" pitchFamily="34" charset="-122"/>
                          <a:ea typeface="微软雅黑" pitchFamily="34" charset="-122"/>
                          <a:cs typeface="+mn-cs"/>
                        </a:rPr>
                        <a:t>周   忠</a:t>
                      </a:r>
                    </a:p>
                  </a:txBody>
                  <a:tcPr marL="68580" marR="68580" marT="38100" marB="38100"/>
                </a:tc>
                <a:tc>
                  <a:txBody>
                    <a:bodyPr/>
                    <a:lstStyle/>
                    <a:p>
                      <a:r>
                        <a:rPr lang="zh-CN" altLang="en-US" sz="13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300" kern="1200" dirty="0">
                        <a:solidFill>
                          <a:schemeClr val="dk1"/>
                        </a:solidFill>
                        <a:latin typeface="微软雅黑" pitchFamily="34" charset="-122"/>
                        <a:ea typeface="微软雅黑" pitchFamily="34" charset="-122"/>
                        <a:cs typeface="+mn-cs"/>
                      </a:endParaRPr>
                    </a:p>
                  </a:txBody>
                  <a:tcPr marL="68580" marR="68580" marT="38100" marB="38100"/>
                </a:tc>
              </a:tr>
              <a:tr h="309033">
                <a:tc>
                  <a:txBody>
                    <a:bodyPr/>
                    <a:lstStyle/>
                    <a:p>
                      <a:r>
                        <a:rPr lang="en-US" altLang="zh-CN" sz="1300" kern="1200" dirty="0" smtClean="0">
                          <a:solidFill>
                            <a:schemeClr val="dk1"/>
                          </a:solidFill>
                          <a:latin typeface="微软雅黑" pitchFamily="34" charset="-122"/>
                          <a:ea typeface="微软雅黑" pitchFamily="34" charset="-122"/>
                          <a:cs typeface="+mn-cs"/>
                        </a:rPr>
                        <a:t>6</a:t>
                      </a:r>
                      <a:endParaRPr lang="zh-CN" altLang="en-US" sz="1300" kern="1200" dirty="0">
                        <a:solidFill>
                          <a:schemeClr val="dk1"/>
                        </a:solidFill>
                        <a:latin typeface="微软雅黑" pitchFamily="34" charset="-122"/>
                        <a:ea typeface="微软雅黑" pitchFamily="34" charset="-122"/>
                        <a:cs typeface="+mn-cs"/>
                      </a:endParaRPr>
                    </a:p>
                  </a:txBody>
                  <a:tcPr marL="68580" marR="68580" marT="38100" marB="381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b="1" kern="1200" dirty="0" smtClean="0">
                          <a:solidFill>
                            <a:schemeClr val="dk1"/>
                          </a:solidFill>
                          <a:latin typeface="微软雅黑" pitchFamily="34" charset="-122"/>
                          <a:ea typeface="微软雅黑" pitchFamily="34" charset="-122"/>
                          <a:cs typeface="+mn-cs"/>
                        </a:rPr>
                        <a:t>李建月</a:t>
                      </a:r>
                    </a:p>
                  </a:txBody>
                  <a:tcPr marL="68580" marR="68580" marT="38100" marB="381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300" dirty="0">
                        <a:latin typeface="微软雅黑" pitchFamily="34" charset="-122"/>
                        <a:ea typeface="微软雅黑" pitchFamily="34" charset="-122"/>
                      </a:endParaRPr>
                    </a:p>
                  </a:txBody>
                  <a:tcPr marL="68580" marR="68580" marT="38100" marB="38100"/>
                </a:tc>
              </a:tr>
              <a:tr h="309033">
                <a:tc>
                  <a:txBody>
                    <a:bodyPr/>
                    <a:lstStyle/>
                    <a:p>
                      <a:r>
                        <a:rPr lang="en-US" altLang="zh-CN" sz="1300" kern="1200" dirty="0" smtClean="0">
                          <a:solidFill>
                            <a:schemeClr val="dk1"/>
                          </a:solidFill>
                          <a:latin typeface="微软雅黑" pitchFamily="34" charset="-122"/>
                          <a:ea typeface="微软雅黑" pitchFamily="34" charset="-122"/>
                          <a:cs typeface="+mn-cs"/>
                        </a:rPr>
                        <a:t>7</a:t>
                      </a:r>
                      <a:endParaRPr lang="zh-CN" altLang="en-US" sz="1300" kern="1200" dirty="0">
                        <a:solidFill>
                          <a:schemeClr val="dk1"/>
                        </a:solidFill>
                        <a:latin typeface="微软雅黑" pitchFamily="34" charset="-122"/>
                        <a:ea typeface="微软雅黑" pitchFamily="34" charset="-122"/>
                        <a:cs typeface="+mn-cs"/>
                      </a:endParaRPr>
                    </a:p>
                  </a:txBody>
                  <a:tcPr marL="68580" marR="68580" marT="38100" marB="38100"/>
                </a:tc>
                <a:tc>
                  <a:txBody>
                    <a:bodyPr/>
                    <a:lstStyle/>
                    <a:p>
                      <a:r>
                        <a:rPr lang="zh-CN" altLang="en-US" sz="1300" b="1" kern="1200" dirty="0" smtClean="0">
                          <a:solidFill>
                            <a:schemeClr val="dk1"/>
                          </a:solidFill>
                          <a:latin typeface="微软雅黑" pitchFamily="34" charset="-122"/>
                          <a:ea typeface="微软雅黑" pitchFamily="34" charset="-122"/>
                          <a:cs typeface="+mn-cs"/>
                        </a:rPr>
                        <a:t>房巧红</a:t>
                      </a:r>
                      <a:endParaRPr lang="zh-CN" altLang="en-US" sz="1300" b="1" kern="1200" dirty="0">
                        <a:solidFill>
                          <a:schemeClr val="dk1"/>
                        </a:solidFill>
                        <a:latin typeface="微软雅黑" pitchFamily="34" charset="-122"/>
                        <a:ea typeface="微软雅黑" pitchFamily="34" charset="-122"/>
                        <a:cs typeface="+mn-cs"/>
                      </a:endParaRPr>
                    </a:p>
                  </a:txBody>
                  <a:tcPr marL="68580" marR="68580" marT="38100" marB="381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300" kern="1200" dirty="0">
                        <a:solidFill>
                          <a:schemeClr val="dk1"/>
                        </a:solidFill>
                        <a:latin typeface="微软雅黑" pitchFamily="34" charset="-122"/>
                        <a:ea typeface="微软雅黑" pitchFamily="34" charset="-122"/>
                        <a:cs typeface="+mn-cs"/>
                      </a:endParaRPr>
                    </a:p>
                  </a:txBody>
                  <a:tcPr marL="68580" marR="68580" marT="38100" marB="38100"/>
                </a:tc>
              </a:tr>
              <a:tr h="309033">
                <a:tc>
                  <a:txBody>
                    <a:bodyPr/>
                    <a:lstStyle/>
                    <a:p>
                      <a:endParaRPr lang="zh-CN" altLang="en-US" sz="1300" kern="1200" dirty="0">
                        <a:solidFill>
                          <a:schemeClr val="dk1"/>
                        </a:solidFill>
                        <a:latin typeface="微软雅黑" pitchFamily="34" charset="-122"/>
                        <a:ea typeface="微软雅黑" pitchFamily="34" charset="-122"/>
                        <a:cs typeface="+mn-cs"/>
                      </a:endParaRPr>
                    </a:p>
                  </a:txBody>
                  <a:tcPr marL="68580" marR="68580" marT="38100" marB="38100"/>
                </a:tc>
                <a:tc>
                  <a:txBody>
                    <a:bodyPr/>
                    <a:lstStyle/>
                    <a:p>
                      <a:endParaRPr lang="zh-CN" altLang="en-US" sz="1300" kern="1200" dirty="0">
                        <a:solidFill>
                          <a:schemeClr val="dk1"/>
                        </a:solidFill>
                        <a:latin typeface="微软雅黑" pitchFamily="34" charset="-122"/>
                        <a:ea typeface="微软雅黑" pitchFamily="34" charset="-122"/>
                        <a:cs typeface="+mn-cs"/>
                      </a:endParaRPr>
                    </a:p>
                  </a:txBody>
                  <a:tcPr marL="68580" marR="68580" marT="38100" marB="381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kern="1200" dirty="0" smtClean="0">
                          <a:solidFill>
                            <a:schemeClr val="dk1"/>
                          </a:solidFill>
                          <a:latin typeface="微软雅黑" pitchFamily="34" charset="-122"/>
                          <a:ea typeface="微软雅黑" pitchFamily="34" charset="-122"/>
                          <a:cs typeface="+mn-cs"/>
                        </a:rPr>
                        <a:t>.</a:t>
                      </a:r>
                      <a:r>
                        <a:rPr lang="en-US" altLang="zh-CN" sz="1300" kern="1200" dirty="0" smtClean="0">
                          <a:solidFill>
                            <a:schemeClr val="dk1"/>
                          </a:solidFill>
                          <a:latin typeface="微软雅黑" pitchFamily="34" charset="-122"/>
                          <a:ea typeface="微软雅黑" pitchFamily="34" charset="-122"/>
                          <a:cs typeface="+mn-cs"/>
                        </a:rPr>
                        <a:t>.</a:t>
                      </a:r>
                      <a:r>
                        <a:rPr lang="zh-CN" altLang="en-US" sz="1300" kern="1200" dirty="0" smtClean="0">
                          <a:solidFill>
                            <a:schemeClr val="dk1"/>
                          </a:solidFill>
                          <a:latin typeface="微软雅黑" pitchFamily="34" charset="-122"/>
                          <a:ea typeface="微软雅黑" pitchFamily="34" charset="-122"/>
                          <a:cs typeface="+mn-cs"/>
                        </a:rPr>
                        <a:t> .</a:t>
                      </a:r>
                      <a:r>
                        <a:rPr lang="en-US" altLang="zh-CN" sz="1300" kern="1200" dirty="0" smtClean="0">
                          <a:solidFill>
                            <a:schemeClr val="dk1"/>
                          </a:solidFill>
                          <a:latin typeface="微软雅黑" pitchFamily="34" charset="-122"/>
                          <a:ea typeface="微软雅黑" pitchFamily="34" charset="-122"/>
                          <a:cs typeface="+mn-cs"/>
                        </a:rPr>
                        <a:t>.</a:t>
                      </a:r>
                      <a:r>
                        <a:rPr lang="zh-CN" altLang="en-US" sz="1300" kern="1200" dirty="0" smtClean="0">
                          <a:solidFill>
                            <a:schemeClr val="dk1"/>
                          </a:solidFill>
                          <a:latin typeface="微软雅黑" pitchFamily="34" charset="-122"/>
                          <a:ea typeface="微软雅黑" pitchFamily="34" charset="-122"/>
                          <a:cs typeface="+mn-cs"/>
                        </a:rPr>
                        <a:t> .</a:t>
                      </a:r>
                      <a:r>
                        <a:rPr lang="en-US" altLang="zh-CN" sz="1300" kern="1200" dirty="0" smtClean="0">
                          <a:solidFill>
                            <a:schemeClr val="dk1"/>
                          </a:solidFill>
                          <a:latin typeface="微软雅黑" pitchFamily="34" charset="-122"/>
                          <a:ea typeface="微软雅黑" pitchFamily="34" charset="-122"/>
                          <a:cs typeface="+mn-cs"/>
                        </a:rPr>
                        <a:t>.</a:t>
                      </a:r>
                      <a:r>
                        <a:rPr lang="zh-CN" altLang="en-US" sz="1300" kern="1200" dirty="0" smtClean="0">
                          <a:solidFill>
                            <a:schemeClr val="dk1"/>
                          </a:solidFill>
                          <a:latin typeface="微软雅黑" pitchFamily="34" charset="-122"/>
                          <a:ea typeface="微软雅黑" pitchFamily="34" charset="-122"/>
                          <a:cs typeface="+mn-cs"/>
                        </a:rPr>
                        <a:t> .</a:t>
                      </a:r>
                      <a:r>
                        <a:rPr lang="en-US" altLang="zh-CN" sz="1300" kern="1200" dirty="0" smtClean="0">
                          <a:solidFill>
                            <a:schemeClr val="dk1"/>
                          </a:solidFill>
                          <a:latin typeface="微软雅黑" pitchFamily="34" charset="-122"/>
                          <a:ea typeface="微软雅黑" pitchFamily="34" charset="-122"/>
                          <a:cs typeface="+mn-cs"/>
                        </a:rPr>
                        <a:t>.</a:t>
                      </a:r>
                      <a:endParaRPr lang="zh-CN" altLang="en-US" sz="1300" kern="1200" dirty="0">
                        <a:solidFill>
                          <a:schemeClr val="dk1"/>
                        </a:solidFill>
                        <a:latin typeface="微软雅黑" pitchFamily="34" charset="-122"/>
                        <a:ea typeface="微软雅黑" pitchFamily="34" charset="-122"/>
                        <a:cs typeface="+mn-cs"/>
                      </a:endParaRPr>
                    </a:p>
                  </a:txBody>
                  <a:tcPr marL="68580" marR="68580" marT="38100" marB="38100"/>
                </a:tc>
              </a:tr>
            </a:tbl>
          </a:graphicData>
        </a:graphic>
      </p:graphicFrame>
      <p:sp>
        <p:nvSpPr>
          <p:cNvPr id="3" name="矩形 2"/>
          <p:cNvSpPr/>
          <p:nvPr/>
        </p:nvSpPr>
        <p:spPr>
          <a:xfrm>
            <a:off x="6219825" y="1633364"/>
            <a:ext cx="2286000" cy="3596062"/>
          </a:xfrm>
          <a:prstGeom prst="rect">
            <a:avLst/>
          </a:prstGeom>
          <a:ln cmpd="sng">
            <a:solidFill>
              <a:schemeClr val="accent2"/>
            </a:solidFill>
          </a:ln>
        </p:spPr>
        <p:txBody>
          <a:bodyPr lIns="71323" tIns="35662" rIns="71323" bIns="35662">
            <a:spAutoFit/>
          </a:bodyPr>
          <a:lstStyle/>
          <a:p>
            <a:pPr algn="just" defTabSz="914435">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审事业部群、计算机教育事业部群、机电与自动化事业部群、校园文化事业</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部。</a:t>
            </a:r>
            <a:endParaRPr lang="en-US" altLang="zh-CN" kern="100" dirty="0">
              <a:solidFill>
                <a:sysClr val="windowText" lastClr="000000"/>
              </a:solidFill>
              <a:latin typeface="微软雅黑" panose="020B0503020204020204" pitchFamily="34" charset="-122"/>
              <a:ea typeface="微软雅黑" panose="020B0503020204020204" pitchFamily="34" charset="-122"/>
              <a:cs typeface="Times New Roman"/>
            </a:endParaRPr>
          </a:p>
          <a:p>
            <a:pPr algn="ctr" defTabSz="914435">
              <a:lnSpc>
                <a:spcPts val="2000"/>
              </a:lnSpc>
              <a:defRPr/>
            </a:pPr>
            <a:r>
              <a:rPr lang="en-US" altLang="zh-CN" sz="2800" kern="0" dirty="0">
                <a:solidFill>
                  <a:sysClr val="windowText" lastClr="000000">
                    <a:lumMod val="65000"/>
                    <a:lumOff val="35000"/>
                  </a:sysClr>
                </a:solidFill>
                <a:latin typeface="Berlin Sans FB Demi" panose="020E0802020502020306" pitchFamily="34" charset="0"/>
                <a:ea typeface="微软雅黑" panose="020B0503020204020204" pitchFamily="34" charset="-122"/>
              </a:rPr>
              <a:t>……</a:t>
            </a:r>
            <a:endParaRPr lang="zh-CN" altLang="zh-CN" sz="2800" kern="100" dirty="0">
              <a:solidFill>
                <a:sysClr val="windowText" lastClr="000000"/>
              </a:solidFill>
              <a:latin typeface="Berlin Sans FB Demi" panose="020E0802020502020306" pitchFamily="34" charset="0"/>
              <a:ea typeface="微软雅黑" panose="020B0503020204020204" pitchFamily="34" charset="-122"/>
              <a:cs typeface="Times New Roman"/>
            </a:endParaRPr>
          </a:p>
          <a:p>
            <a:pPr algn="just" defTabSz="914435">
              <a:lnSpc>
                <a:spcPts val="2800"/>
              </a:lnSpc>
              <a:defRPr/>
            </a:pPr>
            <a:endParaRPr lang="zh-CN" altLang="zh-CN" b="1" dirty="0">
              <a:solidFill>
                <a:srgbClr val="FF0000"/>
              </a:solidFill>
              <a:latin typeface="微软雅黑" pitchFamily="34" charset="-122"/>
              <a:ea typeface="微软雅黑" pitchFamily="34" charset="-122"/>
            </a:endParaRPr>
          </a:p>
        </p:txBody>
      </p:sp>
      <p:sp>
        <p:nvSpPr>
          <p:cNvPr id="11"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43</a:t>
            </a:r>
            <a:endParaRPr lang="zh-CN" altLang="en-US" sz="1200" b="1" dirty="0">
              <a:solidFill>
                <a:prstClr val="white"/>
              </a:solidFill>
            </a:endParaRPr>
          </a:p>
        </p:txBody>
      </p:sp>
    </p:spTree>
    <p:extLst>
      <p:ext uri="{BB962C8B-B14F-4D97-AF65-F5344CB8AC3E}">
        <p14:creationId xmlns:p14="http://schemas.microsoft.com/office/powerpoint/2010/main" val="3751837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3" y="324623"/>
            <a:ext cx="4901871" cy="12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a:off x="199525" y="1232039"/>
            <a:ext cx="8576769" cy="3696020"/>
            <a:chOff x="321280" y="1270344"/>
            <a:chExt cx="8363365" cy="3637137"/>
          </a:xfrm>
        </p:grpSpPr>
        <p:sp>
          <p:nvSpPr>
            <p:cNvPr id="107" name="矩形 4"/>
            <p:cNvSpPr>
              <a:spLocks noChangeArrowheads="1"/>
            </p:cNvSpPr>
            <p:nvPr/>
          </p:nvSpPr>
          <p:spPr bwMode="auto">
            <a:xfrm>
              <a:off x="321280" y="1270344"/>
              <a:ext cx="4106704" cy="351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353" tIns="42177" rIns="84353" bIns="42177">
              <a:spAutoFit/>
            </a:bodyPr>
            <a:lstStyle/>
            <a:p>
              <a:pPr marL="285739" indent="-285739" eaLnBrk="0" hangingPunct="0">
                <a:lnSpc>
                  <a:spcPct val="135000"/>
                </a:lnSpc>
                <a:buFont typeface="Wingdings" pitchFamily="2" charset="2"/>
                <a:buChar char="u"/>
              </a:pPr>
              <a:r>
                <a:rPr lang="zh-CN" altLang="en-US" sz="1400" b="1" dirty="0">
                  <a:latin typeface="微软雅黑" panose="020B0503020204020204" pitchFamily="34" charset="-122"/>
                  <a:ea typeface="微软雅黑" panose="020B0503020204020204" pitchFamily="34" charset="-122"/>
                </a:rPr>
                <a:t>“深圳博士后创新实践基地”（博士后流动站）</a:t>
              </a:r>
              <a:endParaRPr lang="en-US" altLang="zh-CN" sz="1400" b="1" dirty="0">
                <a:latin typeface="微软雅黑" pitchFamily="34" charset="-122"/>
                <a:ea typeface="微软雅黑" pitchFamily="34" charset="-122"/>
              </a:endParaRPr>
            </a:p>
            <a:p>
              <a:pPr marL="285739" indent="-285739" eaLnBrk="0" hangingPunct="0">
                <a:lnSpc>
                  <a:spcPct val="135000"/>
                </a:lnSpc>
                <a:buFont typeface="Wingdings" pitchFamily="2" charset="2"/>
                <a:buChar char="u"/>
              </a:pPr>
              <a:r>
                <a:rPr lang="zh-CN" altLang="en-US" sz="1400" b="1" dirty="0">
                  <a:latin typeface="微软雅黑" pitchFamily="34" charset="-122"/>
                  <a:ea typeface="微软雅黑" pitchFamily="34" charset="-122"/>
                </a:rPr>
                <a:t>“国家级高新技术企业”</a:t>
              </a:r>
              <a:endParaRPr lang="en-US" altLang="zh-CN" sz="1400" b="1" dirty="0">
                <a:latin typeface="微软雅黑" pitchFamily="34" charset="-122"/>
                <a:ea typeface="微软雅黑" pitchFamily="34" charset="-122"/>
              </a:endParaRPr>
            </a:p>
            <a:p>
              <a:pPr marL="285739" indent="-285739">
                <a:lnSpc>
                  <a:spcPct val="135000"/>
                </a:lnSpc>
                <a:buFont typeface="Wingdings" pitchFamily="2" charset="2"/>
                <a:buChar char="u"/>
              </a:pPr>
              <a:r>
                <a:rPr lang="en-US" altLang="zh-CN" sz="1400"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国家规划布局内重点软件企业</a:t>
              </a:r>
              <a:r>
                <a:rPr lang="en-US" altLang="zh-CN" sz="1400" dirty="0">
                  <a:latin typeface="微软雅黑" pitchFamily="34" charset="-122"/>
                  <a:ea typeface="微软雅黑" pitchFamily="34" charset="-122"/>
                </a:rPr>
                <a:t>”</a:t>
              </a:r>
            </a:p>
            <a:p>
              <a:pPr marL="285739" indent="-285739">
                <a:lnSpc>
                  <a:spcPct val="135000"/>
                </a:lnSpc>
                <a:buFont typeface="Wingdings" pitchFamily="2" charset="2"/>
                <a:buChar char="u"/>
              </a:pPr>
              <a:r>
                <a:rPr lang="zh-CN" altLang="en-US" sz="1400"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国家火炬计划重点高新技术企业</a:t>
              </a:r>
              <a:r>
                <a:rPr lang="zh-CN" altLang="en-US" sz="1400" dirty="0">
                  <a:latin typeface="微软雅黑" pitchFamily="34" charset="-122"/>
                  <a:ea typeface="微软雅黑" pitchFamily="34" charset="-122"/>
                </a:rPr>
                <a:t>”证书</a:t>
              </a:r>
              <a:endParaRPr lang="en-US" altLang="zh-CN" sz="1400" dirty="0">
                <a:latin typeface="微软雅黑" pitchFamily="34" charset="-122"/>
                <a:ea typeface="微软雅黑" pitchFamily="34" charset="-122"/>
              </a:endParaRPr>
            </a:p>
            <a:p>
              <a:pPr marL="285739" indent="-285739">
                <a:lnSpc>
                  <a:spcPct val="135000"/>
                </a:lnSpc>
                <a:buFont typeface="Wingdings" pitchFamily="2" charset="2"/>
                <a:buChar char="u"/>
              </a:pPr>
              <a:r>
                <a:rPr lang="zh-CN" altLang="en-US" sz="1400"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国家计算机信息系统集成企业资质</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III</a:t>
              </a:r>
              <a:r>
                <a:rPr lang="zh-CN" altLang="en-US" sz="1400" dirty="0" smtClean="0">
                  <a:latin typeface="微软雅黑" pitchFamily="34" charset="-122"/>
                  <a:ea typeface="微软雅黑" pitchFamily="34" charset="-122"/>
                </a:rPr>
                <a:t>认</a:t>
              </a:r>
              <a:endParaRPr lang="en-US" altLang="zh-CN" sz="1400" dirty="0">
                <a:latin typeface="微软雅黑" pitchFamily="34" charset="-122"/>
                <a:ea typeface="微软雅黑" pitchFamily="34" charset="-122"/>
              </a:endParaRPr>
            </a:p>
            <a:p>
              <a:pPr marL="285739" indent="-285739">
                <a:lnSpc>
                  <a:spcPct val="135000"/>
                </a:lnSpc>
                <a:buFont typeface="Wingdings" pitchFamily="2" charset="2"/>
                <a:buChar char="u"/>
              </a:pPr>
              <a:r>
                <a:rPr lang="en-US" altLang="zh-CN" sz="1400"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中国软件行业协会企业信用等级</a:t>
              </a:r>
              <a:r>
                <a:rPr lang="en-US" altLang="zh-CN" sz="1400" b="1" dirty="0">
                  <a:latin typeface="微软雅黑" pitchFamily="34" charset="-122"/>
                  <a:ea typeface="微软雅黑" pitchFamily="34" charset="-122"/>
                </a:rPr>
                <a:t>AA</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证书</a:t>
              </a:r>
              <a:endParaRPr lang="en-US" altLang="zh-CN" sz="1400" dirty="0">
                <a:latin typeface="微软雅黑" pitchFamily="34" charset="-122"/>
                <a:ea typeface="微软雅黑" pitchFamily="34" charset="-122"/>
              </a:endParaRPr>
            </a:p>
            <a:p>
              <a:pPr marL="285739" indent="-285739" eaLnBrk="0" hangingPunct="0">
                <a:lnSpc>
                  <a:spcPct val="135000"/>
                </a:lnSpc>
                <a:buFont typeface="Wingdings" pitchFamily="2" charset="2"/>
                <a:buChar char="u"/>
              </a:pPr>
              <a:r>
                <a:rPr lang="zh-CN" altLang="en-US" sz="1400" b="1" dirty="0">
                  <a:latin typeface="微软雅黑" panose="020B0503020204020204" pitchFamily="34" charset="-122"/>
                  <a:ea typeface="微软雅黑" panose="020B0503020204020204" pitchFamily="34" charset="-122"/>
                </a:rPr>
                <a:t>“信息系统集成四级资质认证”</a:t>
              </a:r>
              <a:endParaRPr lang="en-US" altLang="zh-CN" sz="1400" b="1" dirty="0">
                <a:latin typeface="微软雅黑" panose="020B0503020204020204" pitchFamily="34" charset="-122"/>
                <a:ea typeface="微软雅黑" panose="020B0503020204020204" pitchFamily="34" charset="-122"/>
              </a:endParaRPr>
            </a:p>
            <a:p>
              <a:pPr marL="285739" indent="-285739" eaLnBrk="0" hangingPunct="0">
                <a:lnSpc>
                  <a:spcPct val="135000"/>
                </a:lnSpc>
                <a:buFont typeface="Wingdings" pitchFamily="2" charset="2"/>
                <a:buChar char="u"/>
              </a:pPr>
              <a:r>
                <a:rPr lang="zh-CN" altLang="en-US" sz="1400" dirty="0">
                  <a:latin typeface="微软雅黑" pitchFamily="34" charset="-122"/>
                  <a:ea typeface="微软雅黑" pitchFamily="34" charset="-122"/>
                </a:rPr>
                <a:t>通过</a:t>
              </a:r>
              <a:r>
                <a:rPr lang="en-US" altLang="zh-CN" sz="1400" b="1" dirty="0">
                  <a:latin typeface="微软雅黑" pitchFamily="34" charset="-122"/>
                  <a:ea typeface="微软雅黑" pitchFamily="34" charset="-122"/>
                </a:rPr>
                <a:t>CMMI</a:t>
              </a:r>
              <a:r>
                <a:rPr lang="zh-CN" altLang="en-US" sz="1400" b="1" dirty="0">
                  <a:latin typeface="微软雅黑" pitchFamily="34" charset="-122"/>
                  <a:ea typeface="微软雅黑" pitchFamily="34" charset="-122"/>
                </a:rPr>
                <a:t>三级国际认证</a:t>
              </a:r>
              <a:endParaRPr lang="en-US" altLang="zh-CN" sz="1400" dirty="0">
                <a:latin typeface="微软雅黑" pitchFamily="34" charset="-122"/>
                <a:ea typeface="微软雅黑" pitchFamily="34" charset="-122"/>
              </a:endParaRPr>
            </a:p>
            <a:p>
              <a:pPr marL="285739" indent="-285739" eaLnBrk="0" hangingPunct="0">
                <a:lnSpc>
                  <a:spcPct val="135000"/>
                </a:lnSpc>
                <a:buFont typeface="Wingdings" pitchFamily="2" charset="2"/>
                <a:buChar char="u"/>
              </a:pPr>
              <a:r>
                <a:rPr lang="zh-CN" altLang="en-US" sz="1400" dirty="0">
                  <a:latin typeface="微软雅黑" pitchFamily="34" charset="-122"/>
                  <a:ea typeface="微软雅黑" pitchFamily="34" charset="-122"/>
                </a:rPr>
                <a:t>通过</a:t>
              </a:r>
              <a:r>
                <a:rPr lang="en-US" altLang="zh-CN" sz="1400" b="1" dirty="0">
                  <a:latin typeface="微软雅黑" pitchFamily="34" charset="-122"/>
                  <a:ea typeface="微软雅黑" pitchFamily="34" charset="-122"/>
                </a:rPr>
                <a:t>ISO9001:2008</a:t>
              </a:r>
              <a:r>
                <a:rPr lang="zh-CN" altLang="en-US" sz="1400" dirty="0">
                  <a:latin typeface="微软雅黑" pitchFamily="34" charset="-122"/>
                  <a:ea typeface="微软雅黑" pitchFamily="34" charset="-122"/>
                </a:rPr>
                <a:t>的质量认证</a:t>
              </a:r>
              <a:endParaRPr lang="en-US" altLang="zh-CN" sz="1400" dirty="0">
                <a:latin typeface="微软雅黑" pitchFamily="34" charset="-122"/>
                <a:ea typeface="微软雅黑" pitchFamily="34" charset="-122"/>
              </a:endParaRPr>
            </a:p>
            <a:p>
              <a:pPr marL="285739" indent="-285739">
                <a:lnSpc>
                  <a:spcPct val="135000"/>
                </a:lnSpc>
                <a:buFont typeface="Wingdings" pitchFamily="2" charset="2"/>
                <a:buChar char="u"/>
              </a:pPr>
              <a:r>
                <a:rPr lang="zh-CN" altLang="en-US" sz="1400" dirty="0">
                  <a:latin typeface="微软雅黑" pitchFamily="34" charset="-122"/>
                  <a:ea typeface="微软雅黑" pitchFamily="34" charset="-122"/>
                </a:rPr>
                <a:t>深圳市“</a:t>
              </a:r>
              <a:r>
                <a:rPr lang="zh-CN" altLang="en-US" sz="1400" b="1" dirty="0">
                  <a:latin typeface="微软雅黑" pitchFamily="34" charset="-122"/>
                  <a:ea typeface="微软雅黑" pitchFamily="34" charset="-122"/>
                </a:rPr>
                <a:t>优秀软件企业和优秀软件产品</a:t>
              </a:r>
              <a:r>
                <a:rPr lang="zh-CN" altLang="en-US" sz="1400" dirty="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marL="285739" indent="-285739">
                <a:lnSpc>
                  <a:spcPct val="135000"/>
                </a:lnSpc>
                <a:buFont typeface="Wingdings" pitchFamily="2" charset="2"/>
                <a:buChar char="u"/>
              </a:pPr>
              <a:r>
                <a:rPr lang="zh-CN" altLang="en-US" sz="1400" dirty="0">
                  <a:latin typeface="微软雅黑" pitchFamily="34" charset="-122"/>
                  <a:ea typeface="微软雅黑" pitchFamily="34" charset="-122"/>
                </a:rPr>
                <a:t>中国</a:t>
              </a:r>
              <a:r>
                <a:rPr lang="zh-CN" altLang="en-US" sz="1400" b="1" dirty="0">
                  <a:latin typeface="微软雅黑" pitchFamily="34" charset="-122"/>
                  <a:ea typeface="微软雅黑" pitchFamily="34" charset="-122"/>
                </a:rPr>
                <a:t>教学仪器设备行业协会会员</a:t>
              </a:r>
              <a:r>
                <a:rPr lang="zh-CN" altLang="en-US" sz="1400" dirty="0">
                  <a:latin typeface="微软雅黑" pitchFamily="34" charset="-122"/>
                  <a:ea typeface="微软雅黑" pitchFamily="34" charset="-122"/>
                </a:rPr>
                <a:t>单位</a:t>
              </a:r>
              <a:endParaRPr lang="en-US" altLang="zh-CN" sz="1400" dirty="0">
                <a:latin typeface="微软雅黑" pitchFamily="34" charset="-122"/>
                <a:ea typeface="微软雅黑" pitchFamily="34" charset="-122"/>
              </a:endParaRPr>
            </a:p>
            <a:p>
              <a:pPr>
                <a:lnSpc>
                  <a:spcPct val="135000"/>
                </a:lnSpc>
              </a:pPr>
              <a:r>
                <a:rPr lang="zh-CN" altLang="en-US" sz="1400" dirty="0">
                  <a:latin typeface="微软雅黑" pitchFamily="34" charset="-122"/>
                  <a:ea typeface="微软雅黑" pitchFamily="34" charset="-122"/>
                </a:rPr>
                <a:t>     。。。。。。</a:t>
              </a:r>
              <a:endParaRPr lang="en-US" altLang="zh-CN" sz="1400" dirty="0">
                <a:latin typeface="微软雅黑" pitchFamily="34" charset="-122"/>
                <a:ea typeface="微软雅黑" pitchFamily="34" charset="-122"/>
              </a:endParaRPr>
            </a:p>
          </p:txBody>
        </p:sp>
        <p:grpSp>
          <p:nvGrpSpPr>
            <p:cNvPr id="108" name="组合 107"/>
            <p:cNvGrpSpPr/>
            <p:nvPr/>
          </p:nvGrpSpPr>
          <p:grpSpPr>
            <a:xfrm>
              <a:off x="4427984" y="1273324"/>
              <a:ext cx="4256661" cy="3634157"/>
              <a:chOff x="4427984" y="1373862"/>
              <a:chExt cx="4256661" cy="3634157"/>
            </a:xfrm>
          </p:grpSpPr>
          <p:pic>
            <p:nvPicPr>
              <p:cNvPr id="109" name="Picture 8" descr="{8A252653-E12F-4706-A347-CD9847A7205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984" y="1897394"/>
                <a:ext cx="1520222" cy="1330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图片 7" descr="说明: q014.jpg"/>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27984" y="3381497"/>
                <a:ext cx="1508762" cy="126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2"/>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6069856" y="3335009"/>
                <a:ext cx="1511954" cy="1264681"/>
              </a:xfrm>
              <a:prstGeom prst="rect">
                <a:avLst/>
              </a:prstGeom>
              <a:ln>
                <a:noFill/>
              </a:ln>
              <a:effectLst>
                <a:outerShdw blurRad="292100" dist="139700" dir="2700000" algn="tl" rotWithShape="0">
                  <a:srgbClr val="333333">
                    <a:alpha val="65000"/>
                  </a:srgbClr>
                </a:outerShdw>
              </a:effectLst>
            </p:spPr>
          </p:pic>
          <p:pic>
            <p:nvPicPr>
              <p:cNvPr id="112"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18237" y="1897394"/>
                <a:ext cx="1580420" cy="1330634"/>
              </a:xfrm>
              <a:prstGeom prst="rect">
                <a:avLst/>
              </a:prstGeom>
              <a:ln>
                <a:noFill/>
              </a:ln>
              <a:effectLst>
                <a:outerShdw blurRad="292100" dist="139700" dir="2700000" algn="tl" rotWithShape="0">
                  <a:srgbClr val="333333">
                    <a:alpha val="65000"/>
                  </a:srgbClr>
                </a:outerShdw>
              </a:effectLst>
            </p:spPr>
          </p:pic>
          <p:pic>
            <p:nvPicPr>
              <p:cNvPr id="113" name="Picture 3" descr="ISO9001证书"/>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77864" y="3334795"/>
                <a:ext cx="1006781" cy="167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图片 6" descr="环境管理体系认证证书（中文）001.jpg"/>
              <p:cNvPicPr>
                <a:picLocks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675632" y="1373862"/>
                <a:ext cx="986855" cy="187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1"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44</a:t>
            </a:r>
            <a:endParaRPr lang="zh-CN" altLang="en-US" sz="1200" b="1" dirty="0">
              <a:solidFill>
                <a:prstClr val="white"/>
              </a:solidFill>
            </a:endParaRPr>
          </a:p>
        </p:txBody>
      </p:sp>
      <p:sp>
        <p:nvSpPr>
          <p:cNvPr id="2" name="矩形 1"/>
          <p:cNvSpPr/>
          <p:nvPr/>
        </p:nvSpPr>
        <p:spPr>
          <a:xfrm>
            <a:off x="6129415" y="158522"/>
            <a:ext cx="2646879" cy="424732"/>
          </a:xfrm>
          <a:prstGeom prst="rect">
            <a:avLst/>
          </a:prstGeom>
        </p:spPr>
        <p:txBody>
          <a:bodyPr wrap="none">
            <a:spAutoFit/>
          </a:bodyPr>
          <a:lstStyle/>
          <a:p>
            <a:pPr algn="ctr">
              <a:lnSpc>
                <a:spcPct val="90000"/>
              </a:lnSpc>
            </a:pPr>
            <a:r>
              <a:rPr lang="zh-CN" altLang="en-US" sz="2400" b="1" dirty="0">
                <a:latin typeface="微软雅黑" panose="020B0503020204020204" pitchFamily="34" charset="-122"/>
                <a:ea typeface="微软雅黑" panose="020B0503020204020204" pitchFamily="34" charset="-122"/>
              </a:rPr>
              <a:t>五、合作</a:t>
            </a:r>
            <a:r>
              <a:rPr lang="zh-CN" altLang="en-US" sz="2400" b="1" dirty="0" smtClean="0">
                <a:latin typeface="微软雅黑" panose="020B0503020204020204" pitchFamily="34" charset="-122"/>
                <a:ea typeface="微软雅黑" panose="020B0503020204020204" pitchFamily="34" charset="-122"/>
              </a:rPr>
              <a:t>院校案例</a:t>
            </a:r>
            <a:endParaRPr lang="zh-CN" altLang="zh-CN" sz="2400" b="1"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20" name="MH_Other_5"/>
          <p:cNvSpPr>
            <a:spLocks noChangeArrowheads="1"/>
          </p:cNvSpPr>
          <p:nvPr>
            <p:custDataLst>
              <p:tags r:id="rId1"/>
            </p:custDataLst>
          </p:nvPr>
        </p:nvSpPr>
        <p:spPr bwMode="auto">
          <a:xfrm>
            <a:off x="171694" y="624510"/>
            <a:ext cx="3347863" cy="43279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pPr>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rPr>
              <a:t>国泰安公司企业</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rPr>
              <a:t>资质</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7207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37345"/>
            <a:ext cx="73747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158002" y="625252"/>
            <a:ext cx="4674758" cy="43279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pPr>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（二）宁波</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大红鹰学院国泰安创业学院</a:t>
            </a:r>
          </a:p>
        </p:txBody>
      </p:sp>
      <p:grpSp>
        <p:nvGrpSpPr>
          <p:cNvPr id="20" name="组合 19"/>
          <p:cNvGrpSpPr/>
          <p:nvPr/>
        </p:nvGrpSpPr>
        <p:grpSpPr>
          <a:xfrm>
            <a:off x="963688" y="1261420"/>
            <a:ext cx="7073773" cy="4083057"/>
            <a:chOff x="1184725" y="1357942"/>
            <a:chExt cx="7073773" cy="4083057"/>
          </a:xfrm>
        </p:grpSpPr>
        <p:pic>
          <p:nvPicPr>
            <p:cNvPr id="21" name="图片 1" descr="http://epaper.gmw.cn/gmrb/images/2014-12/08/01/2014120801_brief.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84725" y="1374529"/>
              <a:ext cx="2808312" cy="40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16"/>
            <p:cNvSpPr>
              <a:spLocks noChangeArrowheads="1"/>
            </p:cNvSpPr>
            <p:nvPr/>
          </p:nvSpPr>
          <p:spPr bwMode="auto">
            <a:xfrm>
              <a:off x="4545958" y="1357942"/>
              <a:ext cx="3712540" cy="53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804" tIns="43402" rIns="86804" bIns="43402">
              <a:spAutoFit/>
            </a:bodyPr>
            <a:lstStyle/>
            <a:p>
              <a:r>
                <a:rPr lang="zh-CN" altLang="en-US" b="1" dirty="0">
                  <a:latin typeface="微软雅黑" pitchFamily="34" charset="-122"/>
                  <a:ea typeface="微软雅黑" pitchFamily="34" charset="-122"/>
                </a:rPr>
                <a:t>夯实“中国制造”的人才基石</a:t>
              </a:r>
            </a:p>
            <a:p>
              <a:r>
                <a:rPr lang="zh-CN" altLang="en-US" sz="1100" dirty="0">
                  <a:latin typeface="微软雅黑" pitchFamily="34" charset="-122"/>
                  <a:ea typeface="微软雅黑" pitchFamily="34" charset="-122"/>
                </a:rPr>
                <a:t>                   作者：本报记者 邓晖 朱振国 </a:t>
              </a:r>
              <a:endParaRPr lang="zh-CN" altLang="en-US" sz="1100" b="1" dirty="0">
                <a:latin typeface="微软雅黑" pitchFamily="34" charset="-122"/>
                <a:ea typeface="微软雅黑" pitchFamily="34" charset="-122"/>
              </a:endParaRPr>
            </a:p>
          </p:txBody>
        </p:sp>
        <p:sp>
          <p:nvSpPr>
            <p:cNvPr id="23" name="矩形 17"/>
            <p:cNvSpPr>
              <a:spLocks noChangeArrowheads="1"/>
            </p:cNvSpPr>
            <p:nvPr/>
          </p:nvSpPr>
          <p:spPr bwMode="auto">
            <a:xfrm>
              <a:off x="4514082" y="5034531"/>
              <a:ext cx="3744416" cy="406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804" tIns="43402" rIns="86804" bIns="43402">
              <a:spAutoFit/>
            </a:bodyPr>
            <a:lstStyle/>
            <a:p>
              <a:r>
                <a:rPr lang="zh-CN" altLang="en-US" sz="1000" dirty="0">
                  <a:latin typeface="微软雅黑" pitchFamily="34" charset="-122"/>
                  <a:ea typeface="微软雅黑" pitchFamily="34" charset="-122"/>
                </a:rPr>
                <a:t>宁波大红鹰学院国泰安创业学院学生发起的宁波鹰盟商贸有限公司创业团队工作现场。本报记者 张进中摄</a:t>
              </a:r>
            </a:p>
          </p:txBody>
        </p:sp>
        <p:pic>
          <p:nvPicPr>
            <p:cNvPr id="24" name="Picture 22" descr="C:\Users\wcl\Desktop\res02_attpic_brief.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02114" y="2002492"/>
              <a:ext cx="3024336" cy="30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45</a:t>
            </a:r>
            <a:endParaRPr lang="zh-CN" altLang="en-US" sz="1200" b="1" dirty="0">
              <a:solidFill>
                <a:prstClr val="white"/>
              </a:solidFill>
            </a:endParaRPr>
          </a:p>
        </p:txBody>
      </p:sp>
    </p:spTree>
    <p:extLst>
      <p:ext uri="{BB962C8B-B14F-4D97-AF65-F5344CB8AC3E}">
        <p14:creationId xmlns:p14="http://schemas.microsoft.com/office/powerpoint/2010/main" val="2250109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37345"/>
            <a:ext cx="73747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827584" y="2134369"/>
            <a:ext cx="7128792" cy="2883080"/>
            <a:chOff x="827584" y="2134369"/>
            <a:chExt cx="7128792" cy="2883080"/>
          </a:xfrm>
        </p:grpSpPr>
        <p:pic>
          <p:nvPicPr>
            <p:cNvPr id="10" name="Picture 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00192" y="2134369"/>
              <a:ext cx="1656184" cy="143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74F0D"/>
                    </a:outerShdw>
                  </a:effectLst>
                </a14:hiddenEffects>
              </a:ext>
            </a:extLst>
          </p:spPr>
        </p:pic>
        <p:pic>
          <p:nvPicPr>
            <p:cNvPr id="11"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7584" y="2137420"/>
              <a:ext cx="5041142" cy="288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74F0D"/>
                    </a:outerShdw>
                  </a:effectLst>
                </a14:hiddenEffects>
              </a:ext>
            </a:extLst>
          </p:spPr>
        </p:pic>
        <p:pic>
          <p:nvPicPr>
            <p:cNvPr id="12" name="Picture 1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00192" y="3577435"/>
              <a:ext cx="1656184" cy="144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74F0D"/>
                    </a:outerShdw>
                  </a:effectLst>
                </a14:hiddenEffects>
              </a:ext>
            </a:extLst>
          </p:spPr>
        </p:pic>
      </p:grpSp>
      <p:sp>
        <p:nvSpPr>
          <p:cNvPr id="13" name="TextBox 15"/>
          <p:cNvSpPr>
            <a:spLocks noChangeArrowheads="1"/>
          </p:cNvSpPr>
          <p:nvPr/>
        </p:nvSpPr>
        <p:spPr bwMode="auto">
          <a:xfrm>
            <a:off x="507338" y="634985"/>
            <a:ext cx="8136904" cy="124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dirty="0" smtClean="0">
                <a:solidFill>
                  <a:schemeClr val="tx1">
                    <a:lumMod val="95000"/>
                    <a:lumOff val="5000"/>
                  </a:schemeClr>
                </a:solidFill>
                <a:latin typeface="微软雅黑" pitchFamily="34" charset="-122"/>
                <a:ea typeface="微软雅黑" pitchFamily="34" charset="-122"/>
                <a:sym typeface="Calibri" pitchFamily="34" charset="0"/>
              </a:rPr>
              <a:t>   </a:t>
            </a:r>
            <a:r>
              <a:rPr lang="en-US" altLang="zh-CN" sz="1600" dirty="0" smtClean="0">
                <a:solidFill>
                  <a:schemeClr val="tx1">
                    <a:lumMod val="95000"/>
                    <a:lumOff val="5000"/>
                  </a:schemeClr>
                </a:solidFill>
                <a:latin typeface="微软雅黑" pitchFamily="34" charset="-122"/>
                <a:ea typeface="微软雅黑" pitchFamily="34" charset="-122"/>
                <a:sym typeface="Calibri" pitchFamily="34" charset="0"/>
              </a:rPr>
              <a:t>2015</a:t>
            </a:r>
            <a:r>
              <a:rPr lang="zh-CN" altLang="en-US" sz="1600" dirty="0">
                <a:solidFill>
                  <a:schemeClr val="tx1">
                    <a:lumMod val="95000"/>
                    <a:lumOff val="5000"/>
                  </a:schemeClr>
                </a:solidFill>
                <a:latin typeface="微软雅黑" pitchFamily="34" charset="-122"/>
                <a:ea typeface="微软雅黑" pitchFamily="34" charset="-122"/>
                <a:sym typeface="Calibri" pitchFamily="34" charset="0"/>
              </a:rPr>
              <a:t>年</a:t>
            </a:r>
            <a:r>
              <a:rPr lang="en-US" altLang="zh-CN" sz="1600" dirty="0">
                <a:solidFill>
                  <a:schemeClr val="tx1">
                    <a:lumMod val="95000"/>
                    <a:lumOff val="5000"/>
                  </a:schemeClr>
                </a:solidFill>
                <a:latin typeface="微软雅黑" pitchFamily="34" charset="-122"/>
                <a:ea typeface="微软雅黑" pitchFamily="34" charset="-122"/>
                <a:sym typeface="Calibri" pitchFamily="34" charset="0"/>
              </a:rPr>
              <a:t>10</a:t>
            </a:r>
            <a:r>
              <a:rPr lang="zh-CN" altLang="en-US" sz="1600" dirty="0">
                <a:solidFill>
                  <a:schemeClr val="tx1">
                    <a:lumMod val="95000"/>
                    <a:lumOff val="5000"/>
                  </a:schemeClr>
                </a:solidFill>
                <a:latin typeface="微软雅黑" pitchFamily="34" charset="-122"/>
                <a:ea typeface="微软雅黑" pitchFamily="34" charset="-122"/>
                <a:sym typeface="Calibri" pitchFamily="34" charset="0"/>
              </a:rPr>
              <a:t>月</a:t>
            </a:r>
            <a:r>
              <a:rPr lang="en-US" altLang="zh-CN" sz="1600" dirty="0">
                <a:solidFill>
                  <a:schemeClr val="tx1">
                    <a:lumMod val="95000"/>
                    <a:lumOff val="5000"/>
                  </a:schemeClr>
                </a:solidFill>
                <a:latin typeface="微软雅黑" pitchFamily="34" charset="-122"/>
                <a:ea typeface="微软雅黑" pitchFamily="34" charset="-122"/>
                <a:sym typeface="Calibri" pitchFamily="34" charset="0"/>
              </a:rPr>
              <a:t>22</a:t>
            </a:r>
            <a:r>
              <a:rPr lang="zh-CN" altLang="en-US" sz="1600" dirty="0" smtClean="0">
                <a:solidFill>
                  <a:schemeClr val="tx1">
                    <a:lumMod val="95000"/>
                    <a:lumOff val="5000"/>
                  </a:schemeClr>
                </a:solidFill>
                <a:latin typeface="微软雅黑" pitchFamily="34" charset="-122"/>
                <a:ea typeface="微软雅黑" pitchFamily="34" charset="-122"/>
                <a:sym typeface="Calibri" pitchFamily="34" charset="0"/>
              </a:rPr>
              <a:t>日，</a:t>
            </a:r>
            <a:r>
              <a:rPr lang="zh-CN" altLang="en-US" sz="1600" b="1" dirty="0" smtClean="0">
                <a:solidFill>
                  <a:srgbClr val="C00000"/>
                </a:solidFill>
                <a:latin typeface="微软雅黑" pitchFamily="34" charset="-122"/>
                <a:ea typeface="微软雅黑" pitchFamily="34" charset="-122"/>
                <a:sym typeface="Calibri" pitchFamily="34" charset="0"/>
              </a:rPr>
              <a:t>时任教育部</a:t>
            </a:r>
            <a:r>
              <a:rPr lang="zh-CN" altLang="en-US" sz="1600" b="1" dirty="0">
                <a:solidFill>
                  <a:srgbClr val="C00000"/>
                </a:solidFill>
                <a:latin typeface="微软雅黑" pitchFamily="34" charset="-122"/>
                <a:ea typeface="微软雅黑" pitchFamily="34" charset="-122"/>
                <a:sym typeface="Calibri" pitchFamily="34" charset="0"/>
              </a:rPr>
              <a:t>部长袁贵仁部长、浙江省常委</a:t>
            </a:r>
            <a:r>
              <a:rPr lang="en-US" altLang="zh-CN" sz="1600" b="1" dirty="0">
                <a:solidFill>
                  <a:srgbClr val="C00000"/>
                </a:solidFill>
                <a:latin typeface="微软雅黑" pitchFamily="34" charset="-122"/>
                <a:ea typeface="微软雅黑" pitchFamily="34" charset="-122"/>
                <a:sym typeface="Calibri" pitchFamily="34" charset="0"/>
              </a:rPr>
              <a:t>\</a:t>
            </a:r>
            <a:r>
              <a:rPr lang="zh-CN" altLang="en-US" sz="1600" b="1" dirty="0">
                <a:solidFill>
                  <a:srgbClr val="C00000"/>
                </a:solidFill>
                <a:latin typeface="微软雅黑" pitchFamily="34" charset="-122"/>
                <a:ea typeface="微软雅黑" pitchFamily="34" charset="-122"/>
                <a:sym typeface="Calibri" pitchFamily="34" charset="0"/>
              </a:rPr>
              <a:t>宁波市委书记、浙江省教育厅厅长等一行考察宁波大红鹰国泰安创业</a:t>
            </a:r>
            <a:r>
              <a:rPr lang="zh-CN" altLang="en-US" sz="1600" b="1" dirty="0" smtClean="0">
                <a:solidFill>
                  <a:srgbClr val="C00000"/>
                </a:solidFill>
                <a:latin typeface="微软雅黑" pitchFamily="34" charset="-122"/>
                <a:ea typeface="微软雅黑" pitchFamily="34" charset="-122"/>
                <a:sym typeface="Calibri" pitchFamily="34" charset="0"/>
              </a:rPr>
              <a:t>学院，</a:t>
            </a:r>
            <a:r>
              <a:rPr lang="zh-CN" altLang="en-US" sz="1600" dirty="0" smtClean="0">
                <a:solidFill>
                  <a:schemeClr val="tx1">
                    <a:lumMod val="95000"/>
                    <a:lumOff val="5000"/>
                  </a:schemeClr>
                </a:solidFill>
                <a:latin typeface="微软雅黑" pitchFamily="34" charset="-122"/>
                <a:ea typeface="微软雅黑" pitchFamily="34" charset="-122"/>
                <a:sym typeface="Calibri" pitchFamily="34" charset="0"/>
              </a:rPr>
              <a:t>对</a:t>
            </a:r>
            <a:r>
              <a:rPr lang="zh-CN" altLang="en-US" sz="1600" dirty="0">
                <a:solidFill>
                  <a:schemeClr val="tx1">
                    <a:lumMod val="95000"/>
                    <a:lumOff val="5000"/>
                  </a:schemeClr>
                </a:solidFill>
                <a:latin typeface="微软雅黑" pitchFamily="34" charset="-122"/>
                <a:ea typeface="微软雅黑" pitchFamily="34" charset="-122"/>
                <a:sym typeface="Calibri" pitchFamily="34" charset="0"/>
              </a:rPr>
              <a:t>学院办学理念、专业特色、教学内容及方法等给予高度评价</a:t>
            </a:r>
            <a:r>
              <a:rPr lang="en-US" altLang="zh-CN" sz="1600" dirty="0">
                <a:solidFill>
                  <a:schemeClr val="tx1">
                    <a:lumMod val="95000"/>
                    <a:lumOff val="5000"/>
                  </a:schemeClr>
                </a:solidFill>
                <a:latin typeface="微软雅黑" pitchFamily="34" charset="-122"/>
                <a:ea typeface="微软雅黑" pitchFamily="34" charset="-122"/>
                <a:sym typeface="Calibri" pitchFamily="34" charset="0"/>
              </a:rPr>
              <a:t>。</a:t>
            </a:r>
          </a:p>
        </p:txBody>
      </p:sp>
      <p:sp>
        <p:nvSpPr>
          <p:cNvPr id="14"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46</a:t>
            </a:r>
            <a:endParaRPr lang="zh-CN" altLang="en-US" sz="1200" b="1" dirty="0">
              <a:solidFill>
                <a:prstClr val="white"/>
              </a:solidFill>
            </a:endParaRPr>
          </a:p>
        </p:txBody>
      </p:sp>
    </p:spTree>
    <p:extLst>
      <p:ext uri="{BB962C8B-B14F-4D97-AF65-F5344CB8AC3E}">
        <p14:creationId xmlns:p14="http://schemas.microsoft.com/office/powerpoint/2010/main" val="953988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37345"/>
            <a:ext cx="73747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179512" y="622019"/>
            <a:ext cx="6119931" cy="36327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pPr>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（三）与</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深职院深入合作科研共建案例（合作研发）</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endParaRPr>
          </a:p>
        </p:txBody>
      </p:sp>
      <p:grpSp>
        <p:nvGrpSpPr>
          <p:cNvPr id="9" name="组合 8"/>
          <p:cNvGrpSpPr/>
          <p:nvPr/>
        </p:nvGrpSpPr>
        <p:grpSpPr>
          <a:xfrm>
            <a:off x="467545" y="1201316"/>
            <a:ext cx="8233543" cy="3976444"/>
            <a:chOff x="467544" y="1201315"/>
            <a:chExt cx="8233543" cy="3976444"/>
          </a:xfrm>
        </p:grpSpPr>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376596"/>
              <a:ext cx="6192688" cy="380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972895" y="1201315"/>
              <a:ext cx="1728192" cy="364715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nSpc>
                  <a:spcPct val="150000"/>
                </a:lnSpc>
                <a:defRPr/>
              </a:pPr>
              <a:r>
                <a:rPr lang="zh-CN" altLang="en-US" sz="1400" b="1" dirty="0">
                  <a:latin typeface="微软雅黑" pitchFamily="34" charset="-122"/>
                  <a:ea typeface="微软雅黑" pitchFamily="34" charset="-122"/>
                </a:rPr>
                <a:t>与深圳职业技术学院经济学院合作研发的“</a:t>
              </a:r>
              <a:r>
                <a:rPr lang="zh-CN" altLang="en-US" sz="1400" b="1" dirty="0">
                  <a:solidFill>
                    <a:schemeClr val="tx2">
                      <a:lumMod val="60000"/>
                      <a:lumOff val="40000"/>
                    </a:schemeClr>
                  </a:solidFill>
                  <a:latin typeface="微软雅黑" pitchFamily="34" charset="-122"/>
                  <a:ea typeface="微软雅黑" pitchFamily="34" charset="-122"/>
                </a:rPr>
                <a:t>银行业务与会计在线课程</a:t>
              </a:r>
              <a:r>
                <a:rPr lang="zh-CN" altLang="en-US" sz="1400" b="1" dirty="0">
                  <a:latin typeface="微软雅黑" pitchFamily="34" charset="-122"/>
                  <a:ea typeface="微软雅黑" pitchFamily="34" charset="-122"/>
                </a:rPr>
                <a:t>”获得由</a:t>
              </a:r>
              <a:r>
                <a:rPr lang="zh-CN" altLang="en-US" sz="1400" b="1" dirty="0">
                  <a:solidFill>
                    <a:schemeClr val="tx2">
                      <a:lumMod val="60000"/>
                      <a:lumOff val="40000"/>
                    </a:schemeClr>
                  </a:solidFill>
                  <a:latin typeface="微软雅黑" pitchFamily="34" charset="-122"/>
                  <a:ea typeface="微软雅黑" pitchFamily="34" charset="-122"/>
                </a:rPr>
                <a:t>教育部主办的第十五届全国多媒体课件大赛一等奖</a:t>
              </a:r>
              <a:r>
                <a:rPr lang="zh-CN" altLang="en-US" sz="1400" b="1" dirty="0">
                  <a:latin typeface="微软雅黑" pitchFamily="34" charset="-122"/>
                  <a:ea typeface="微软雅黑" pitchFamily="34" charset="-122"/>
                </a:rPr>
                <a:t>及由中央电教馆主办的</a:t>
              </a:r>
              <a:r>
                <a:rPr lang="zh-CN" altLang="en-US" sz="1400" b="1" dirty="0">
                  <a:solidFill>
                    <a:schemeClr val="tx2">
                      <a:lumMod val="60000"/>
                      <a:lumOff val="40000"/>
                    </a:schemeClr>
                  </a:solidFill>
                  <a:latin typeface="微软雅黑" pitchFamily="34" charset="-122"/>
                  <a:ea typeface="微软雅黑" pitchFamily="34" charset="-122"/>
                </a:rPr>
                <a:t>第十九届全国教育教学信息化大奖赛二等奖</a:t>
              </a:r>
              <a:r>
                <a:rPr lang="zh-CN" altLang="en-US" sz="1400" b="1" dirty="0">
                  <a:latin typeface="微软雅黑" pitchFamily="34" charset="-122"/>
                  <a:ea typeface="微软雅黑" pitchFamily="34" charset="-122"/>
                </a:rPr>
                <a:t>。</a:t>
              </a:r>
              <a:endParaRPr lang="en-US" altLang="zh-CN" sz="1400" b="1" kern="0" dirty="0">
                <a:solidFill>
                  <a:srgbClr val="0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endParaRPr>
            </a:p>
          </p:txBody>
        </p:sp>
      </p:grpSp>
      <p:sp>
        <p:nvSpPr>
          <p:cNvPr id="12"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47</a:t>
            </a:r>
            <a:endParaRPr lang="zh-CN" altLang="en-US" sz="1200" b="1" dirty="0">
              <a:solidFill>
                <a:prstClr val="white"/>
              </a:solidFill>
            </a:endParaRPr>
          </a:p>
        </p:txBody>
      </p:sp>
    </p:spTree>
    <p:extLst>
      <p:ext uri="{BB962C8B-B14F-4D97-AF65-F5344CB8AC3E}">
        <p14:creationId xmlns:p14="http://schemas.microsoft.com/office/powerpoint/2010/main" val="1298435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350144"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79512" y="553244"/>
            <a:ext cx="3384376" cy="452432"/>
          </a:xfrm>
          <a:prstGeom prst="rect">
            <a:avLst/>
          </a:prstGeom>
          <a:noFill/>
        </p:spPr>
        <p:txBody>
          <a:bodyPr wrap="square" rtlCol="0">
            <a:spAutoFit/>
          </a:bodyPr>
          <a:lstStyle/>
          <a:p>
            <a:pPr indent="-267462">
              <a:lnSpc>
                <a:spcPct val="130000"/>
              </a:lnSpc>
              <a:defRPr/>
            </a:pPr>
            <a:r>
              <a:rPr lang="en-US" altLang="zh-CN" b="1" dirty="0" smtClean="0">
                <a:solidFill>
                  <a:srgbClr val="C00000"/>
                </a:solidFill>
                <a:latin typeface="微软雅黑" panose="020B0503020204020204" pitchFamily="34" charset="-122"/>
                <a:ea typeface="微软雅黑" panose="020B0503020204020204" pitchFamily="34" charset="-122"/>
              </a:rPr>
              <a:t>4. </a:t>
            </a:r>
            <a:r>
              <a:rPr lang="zh-CN" altLang="en-US" b="1" dirty="0" smtClean="0">
                <a:solidFill>
                  <a:srgbClr val="C00000"/>
                </a:solidFill>
                <a:latin typeface="微软雅黑" panose="020B0503020204020204" pitchFamily="34" charset="-122"/>
                <a:ea typeface="微软雅黑" panose="020B0503020204020204" pitchFamily="34" charset="-122"/>
              </a:rPr>
              <a:t>申报建设的新要求</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268233" y="1343731"/>
            <a:ext cx="7560838" cy="3364356"/>
            <a:chOff x="395538" y="1509368"/>
            <a:chExt cx="7560838" cy="3364356"/>
          </a:xfrm>
        </p:grpSpPr>
        <p:grpSp>
          <p:nvGrpSpPr>
            <p:cNvPr id="34" name="组合 33"/>
            <p:cNvGrpSpPr/>
            <p:nvPr/>
          </p:nvGrpSpPr>
          <p:grpSpPr>
            <a:xfrm>
              <a:off x="395538" y="1509368"/>
              <a:ext cx="6184087" cy="3364356"/>
              <a:chOff x="971600" y="1358212"/>
              <a:chExt cx="4361990" cy="3272328"/>
            </a:xfrm>
          </p:grpSpPr>
          <p:grpSp>
            <p:nvGrpSpPr>
              <p:cNvPr id="39" name="组合 38"/>
              <p:cNvGrpSpPr/>
              <p:nvPr/>
            </p:nvGrpSpPr>
            <p:grpSpPr>
              <a:xfrm>
                <a:off x="981964" y="1358212"/>
                <a:ext cx="4351626" cy="1427280"/>
                <a:chOff x="981964" y="1358212"/>
                <a:chExt cx="4351626" cy="1427280"/>
              </a:xfrm>
            </p:grpSpPr>
            <p:grpSp>
              <p:nvGrpSpPr>
                <p:cNvPr id="48" name="组合 47"/>
                <p:cNvGrpSpPr/>
                <p:nvPr/>
              </p:nvGrpSpPr>
              <p:grpSpPr>
                <a:xfrm>
                  <a:off x="981964" y="1358212"/>
                  <a:ext cx="4351626" cy="556044"/>
                  <a:chOff x="840739" y="1358212"/>
                  <a:chExt cx="4351626" cy="556044"/>
                </a:xfrm>
              </p:grpSpPr>
              <p:sp>
                <p:nvSpPr>
                  <p:cNvPr id="53" name="对角圆角矩形 52"/>
                  <p:cNvSpPr/>
                  <p:nvPr/>
                </p:nvSpPr>
                <p:spPr>
                  <a:xfrm>
                    <a:off x="840739" y="1358212"/>
                    <a:ext cx="575214" cy="556044"/>
                  </a:xfrm>
                  <a:prstGeom prst="round2DiagRect">
                    <a:avLst>
                      <a:gd name="adj1" fmla="val 50000"/>
                      <a:gd name="adj2" fmla="val 0"/>
                    </a:avLst>
                  </a:prstGeom>
                  <a:gradFill>
                    <a:gsLst>
                      <a:gs pos="0">
                        <a:schemeClr val="accent1"/>
                      </a:gs>
                      <a:gs pos="100000">
                        <a:schemeClr val="accent1"/>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914031">
                      <a:defRPr/>
                    </a:pPr>
                    <a:r>
                      <a:rPr lang="en-US" altLang="zh-CN" sz="2400" kern="0" dirty="0">
                        <a:solidFill>
                          <a:sysClr val="window" lastClr="FFFFFF"/>
                        </a:solidFill>
                        <a:latin typeface="微软雅黑" pitchFamily="34" charset="-122"/>
                        <a:ea typeface="微软雅黑" pitchFamily="34" charset="-122"/>
                      </a:rPr>
                      <a:t>1</a:t>
                    </a:r>
                    <a:endParaRPr lang="zh-CN" altLang="en-US" sz="2400" kern="0" dirty="0">
                      <a:solidFill>
                        <a:sysClr val="window" lastClr="FFFFFF"/>
                      </a:solidFill>
                      <a:latin typeface="微软雅黑" pitchFamily="34" charset="-122"/>
                      <a:ea typeface="微软雅黑" pitchFamily="34" charset="-122"/>
                    </a:endParaRPr>
                  </a:p>
                </p:txBody>
              </p:sp>
              <p:cxnSp>
                <p:nvCxnSpPr>
                  <p:cNvPr id="54" name="直接连接符 53"/>
                  <p:cNvCxnSpPr/>
                  <p:nvPr/>
                </p:nvCxnSpPr>
                <p:spPr>
                  <a:xfrm>
                    <a:off x="1403647" y="1869408"/>
                    <a:ext cx="3788718"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981964" y="2229448"/>
                  <a:ext cx="4351626" cy="556044"/>
                  <a:chOff x="840739" y="1194176"/>
                  <a:chExt cx="4351626" cy="556044"/>
                </a:xfrm>
              </p:grpSpPr>
              <p:sp>
                <p:nvSpPr>
                  <p:cNvPr id="50" name="对角圆角矩形 49"/>
                  <p:cNvSpPr/>
                  <p:nvPr/>
                </p:nvSpPr>
                <p:spPr>
                  <a:xfrm>
                    <a:off x="840739" y="1194176"/>
                    <a:ext cx="575214" cy="556044"/>
                  </a:xfrm>
                  <a:prstGeom prst="round2DiagRect">
                    <a:avLst>
                      <a:gd name="adj1" fmla="val 50000"/>
                      <a:gd name="adj2" fmla="val 0"/>
                    </a:avLst>
                  </a:prstGeom>
                  <a:gradFill>
                    <a:gsLst>
                      <a:gs pos="100000">
                        <a:schemeClr val="accent1"/>
                      </a:gs>
                      <a:gs pos="10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914031">
                      <a:defRPr/>
                    </a:pPr>
                    <a:r>
                      <a:rPr lang="en-US" altLang="zh-CN" sz="2400" kern="0" dirty="0">
                        <a:solidFill>
                          <a:sysClr val="window" lastClr="FFFFFF"/>
                        </a:solidFill>
                        <a:latin typeface="微软雅黑" pitchFamily="34" charset="-122"/>
                        <a:ea typeface="微软雅黑" pitchFamily="34" charset="-122"/>
                      </a:rPr>
                      <a:t>2</a:t>
                    </a:r>
                    <a:endParaRPr lang="zh-CN" altLang="en-US" sz="2400" kern="0" dirty="0">
                      <a:solidFill>
                        <a:sysClr val="window" lastClr="FFFFFF"/>
                      </a:solidFill>
                      <a:latin typeface="微软雅黑" pitchFamily="34" charset="-122"/>
                      <a:ea typeface="微软雅黑" pitchFamily="34" charset="-122"/>
                    </a:endParaRPr>
                  </a:p>
                </p:txBody>
              </p:sp>
              <p:cxnSp>
                <p:nvCxnSpPr>
                  <p:cNvPr id="52" name="直接连接符 51"/>
                  <p:cNvCxnSpPr/>
                  <p:nvPr/>
                </p:nvCxnSpPr>
                <p:spPr>
                  <a:xfrm>
                    <a:off x="1403647" y="1705372"/>
                    <a:ext cx="3788718"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40" name="组合 39"/>
              <p:cNvGrpSpPr/>
              <p:nvPr/>
            </p:nvGrpSpPr>
            <p:grpSpPr>
              <a:xfrm>
                <a:off x="971600" y="3086404"/>
                <a:ext cx="4361990" cy="1544136"/>
                <a:chOff x="981964" y="1063040"/>
                <a:chExt cx="4361990" cy="1544136"/>
              </a:xfrm>
            </p:grpSpPr>
            <p:grpSp>
              <p:nvGrpSpPr>
                <p:cNvPr id="41" name="组合 40"/>
                <p:cNvGrpSpPr/>
                <p:nvPr/>
              </p:nvGrpSpPr>
              <p:grpSpPr>
                <a:xfrm>
                  <a:off x="981964" y="1063040"/>
                  <a:ext cx="4361990" cy="556044"/>
                  <a:chOff x="840739" y="1063040"/>
                  <a:chExt cx="4361990" cy="556044"/>
                </a:xfrm>
              </p:grpSpPr>
              <p:sp>
                <p:nvSpPr>
                  <p:cNvPr id="46" name="对角圆角矩形 45"/>
                  <p:cNvSpPr/>
                  <p:nvPr/>
                </p:nvSpPr>
                <p:spPr>
                  <a:xfrm>
                    <a:off x="840739" y="1063040"/>
                    <a:ext cx="575214" cy="556044"/>
                  </a:xfrm>
                  <a:prstGeom prst="round2DiagRect">
                    <a:avLst>
                      <a:gd name="adj1" fmla="val 50000"/>
                      <a:gd name="adj2" fmla="val 0"/>
                    </a:avLst>
                  </a:prstGeom>
                  <a:gradFill>
                    <a:gsLst>
                      <a:gs pos="98000">
                        <a:schemeClr val="accent1"/>
                      </a:gs>
                      <a:gs pos="100000">
                        <a:schemeClr val="accent1"/>
                      </a:gs>
                      <a:gs pos="99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914031">
                      <a:defRPr/>
                    </a:pPr>
                    <a:r>
                      <a:rPr lang="en-US" altLang="zh-CN" sz="2400" kern="0" dirty="0">
                        <a:solidFill>
                          <a:sysClr val="window" lastClr="FFFFFF"/>
                        </a:solidFill>
                        <a:latin typeface="微软雅黑" pitchFamily="34" charset="-122"/>
                        <a:ea typeface="微软雅黑" pitchFamily="34" charset="-122"/>
                      </a:rPr>
                      <a:t>3</a:t>
                    </a:r>
                    <a:endParaRPr lang="zh-CN" altLang="en-US" sz="2400" kern="0" dirty="0">
                      <a:solidFill>
                        <a:sysClr val="window" lastClr="FFFFFF"/>
                      </a:solidFill>
                      <a:latin typeface="微软雅黑" pitchFamily="34" charset="-122"/>
                      <a:ea typeface="微软雅黑" pitchFamily="34" charset="-122"/>
                    </a:endParaRPr>
                  </a:p>
                </p:txBody>
              </p:sp>
              <p:cxnSp>
                <p:nvCxnSpPr>
                  <p:cNvPr id="47" name="直接连接符 46"/>
                  <p:cNvCxnSpPr/>
                  <p:nvPr/>
                </p:nvCxnSpPr>
                <p:spPr>
                  <a:xfrm>
                    <a:off x="1403647" y="1574236"/>
                    <a:ext cx="3799082"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981964" y="2051132"/>
                  <a:ext cx="4361989" cy="556044"/>
                  <a:chOff x="840739" y="1015860"/>
                  <a:chExt cx="4361989" cy="556044"/>
                </a:xfrm>
              </p:grpSpPr>
              <p:sp>
                <p:nvSpPr>
                  <p:cNvPr id="43" name="对角圆角矩形 42"/>
                  <p:cNvSpPr/>
                  <p:nvPr/>
                </p:nvSpPr>
                <p:spPr>
                  <a:xfrm>
                    <a:off x="840739" y="1015860"/>
                    <a:ext cx="575214" cy="556044"/>
                  </a:xfrm>
                  <a:prstGeom prst="round2DiagRect">
                    <a:avLst>
                      <a:gd name="adj1" fmla="val 50000"/>
                      <a:gd name="adj2" fmla="val 0"/>
                    </a:avLst>
                  </a:prstGeom>
                  <a:gradFill>
                    <a:gsLst>
                      <a:gs pos="100000">
                        <a:schemeClr val="accent1"/>
                      </a:gs>
                      <a:gs pos="100000">
                        <a:schemeClr val="accent1"/>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914031">
                      <a:defRPr/>
                    </a:pPr>
                    <a:r>
                      <a:rPr lang="en-US" altLang="zh-CN" sz="2400" kern="0" dirty="0">
                        <a:solidFill>
                          <a:sysClr val="window" lastClr="FFFFFF"/>
                        </a:solidFill>
                        <a:latin typeface="微软雅黑" pitchFamily="34" charset="-122"/>
                        <a:ea typeface="微软雅黑" pitchFamily="34" charset="-122"/>
                      </a:rPr>
                      <a:t>4</a:t>
                    </a:r>
                    <a:endParaRPr lang="zh-CN" altLang="en-US" sz="2400" kern="0" dirty="0">
                      <a:solidFill>
                        <a:sysClr val="window" lastClr="FFFFFF"/>
                      </a:solidFill>
                      <a:latin typeface="微软雅黑" pitchFamily="34" charset="-122"/>
                      <a:ea typeface="微软雅黑" pitchFamily="34" charset="-122"/>
                    </a:endParaRPr>
                  </a:p>
                </p:txBody>
              </p:sp>
              <p:cxnSp>
                <p:nvCxnSpPr>
                  <p:cNvPr id="44" name="直接连接符 43"/>
                  <p:cNvCxnSpPr/>
                  <p:nvPr/>
                </p:nvCxnSpPr>
                <p:spPr>
                  <a:xfrm>
                    <a:off x="1403647" y="1527056"/>
                    <a:ext cx="3799081"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sp>
          <p:nvSpPr>
            <p:cNvPr id="35" name="矩形 34"/>
            <p:cNvSpPr/>
            <p:nvPr/>
          </p:nvSpPr>
          <p:spPr>
            <a:xfrm>
              <a:off x="1331640" y="1595155"/>
              <a:ext cx="6336704" cy="369332"/>
            </a:xfrm>
            <a:prstGeom prst="rect">
              <a:avLst/>
            </a:prstGeom>
          </p:spPr>
          <p:txBody>
            <a:bodyPr wrap="square">
              <a:spAutoFit/>
            </a:bodyPr>
            <a:lstStyle/>
            <a:p>
              <a:r>
                <a:rPr lang="zh-CN" altLang="en-US" b="1" dirty="0" smtClean="0">
                  <a:latin typeface="微软雅黑" pitchFamily="34" charset="-122"/>
                  <a:ea typeface="微软雅黑" pitchFamily="34" charset="-122"/>
                </a:rPr>
                <a:t>支撑产业转型发展培养高素质技能人才的要求</a:t>
              </a:r>
              <a:endParaRPr lang="zh-CN" altLang="zh-CN" b="1" dirty="0">
                <a:latin typeface="微软雅黑" pitchFamily="34" charset="-122"/>
                <a:ea typeface="微软雅黑" pitchFamily="34" charset="-122"/>
              </a:endParaRPr>
            </a:p>
          </p:txBody>
        </p:sp>
        <p:sp>
          <p:nvSpPr>
            <p:cNvPr id="36" name="矩形 35"/>
            <p:cNvSpPr/>
            <p:nvPr/>
          </p:nvSpPr>
          <p:spPr>
            <a:xfrm>
              <a:off x="1308408" y="2457391"/>
              <a:ext cx="6431944" cy="369332"/>
            </a:xfrm>
            <a:prstGeom prst="rect">
              <a:avLst/>
            </a:prstGeom>
          </p:spPr>
          <p:txBody>
            <a:bodyPr wrap="square">
              <a:spAutoFit/>
            </a:bodyPr>
            <a:lstStyle/>
            <a:p>
              <a:r>
                <a:rPr lang="zh-CN" altLang="en-US" b="1" dirty="0">
                  <a:latin typeface="微软雅黑" pitchFamily="34" charset="-122"/>
                  <a:ea typeface="微软雅黑" pitchFamily="34" charset="-122"/>
                </a:rPr>
                <a:t>打造一流的院校引领区域经济职教发展的要求</a:t>
              </a:r>
              <a:endParaRPr lang="zh-CN" altLang="zh-CN" b="1" dirty="0">
                <a:latin typeface="微软雅黑" pitchFamily="34" charset="-122"/>
                <a:ea typeface="微软雅黑" pitchFamily="34" charset="-122"/>
              </a:endParaRPr>
            </a:p>
          </p:txBody>
        </p:sp>
        <p:sp>
          <p:nvSpPr>
            <p:cNvPr id="37" name="矩形 36"/>
            <p:cNvSpPr/>
            <p:nvPr/>
          </p:nvSpPr>
          <p:spPr>
            <a:xfrm>
              <a:off x="1331970" y="3424273"/>
              <a:ext cx="6480390" cy="369332"/>
            </a:xfrm>
            <a:prstGeom prst="rect">
              <a:avLst/>
            </a:prstGeom>
          </p:spPr>
          <p:txBody>
            <a:bodyPr wrap="square">
              <a:spAutoFit/>
            </a:bodyPr>
            <a:lstStyle/>
            <a:p>
              <a:r>
                <a:rPr lang="zh-CN" altLang="en-US" b="1" dirty="0">
                  <a:latin typeface="微软雅黑" pitchFamily="34" charset="-122"/>
                  <a:ea typeface="微软雅黑" pitchFamily="34" charset="-122"/>
                </a:rPr>
                <a:t>推进创新创业教育培养创新型技术人才的要求</a:t>
              </a:r>
            </a:p>
          </p:txBody>
        </p:sp>
        <p:sp>
          <p:nvSpPr>
            <p:cNvPr id="38" name="矩形 37"/>
            <p:cNvSpPr/>
            <p:nvPr/>
          </p:nvSpPr>
          <p:spPr>
            <a:xfrm>
              <a:off x="1331640" y="4401607"/>
              <a:ext cx="6624736" cy="369332"/>
            </a:xfrm>
            <a:prstGeom prst="rect">
              <a:avLst/>
            </a:prstGeom>
          </p:spPr>
          <p:txBody>
            <a:bodyPr wrap="square">
              <a:spAutoFit/>
            </a:bodyPr>
            <a:lstStyle/>
            <a:p>
              <a:r>
                <a:rPr lang="zh-CN" altLang="en-US" b="1" dirty="0">
                  <a:latin typeface="微软雅黑" pitchFamily="34" charset="-122"/>
                  <a:ea typeface="微软雅黑" pitchFamily="34" charset="-122"/>
                </a:rPr>
                <a:t>开展社会服务提升产业转型与精准扶贫的要求</a:t>
              </a:r>
            </a:p>
          </p:txBody>
        </p:sp>
      </p:grpSp>
      <p:sp>
        <p:nvSpPr>
          <p:cNvPr id="29" name="文本框 2"/>
          <p:cNvSpPr txBox="1"/>
          <p:nvPr/>
        </p:nvSpPr>
        <p:spPr>
          <a:xfrm>
            <a:off x="8888026" y="193204"/>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03</a:t>
            </a:r>
            <a:endParaRPr lang="zh-CN" altLang="en-US" sz="1200" b="1" dirty="0">
              <a:solidFill>
                <a:prstClr val="white"/>
              </a:solidFill>
            </a:endParaRPr>
          </a:p>
        </p:txBody>
      </p:sp>
    </p:spTree>
    <p:extLst>
      <p:ext uri="{BB962C8B-B14F-4D97-AF65-F5344CB8AC3E}">
        <p14:creationId xmlns:p14="http://schemas.microsoft.com/office/powerpoint/2010/main" val="2235369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37345"/>
            <a:ext cx="73747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180262" y="625252"/>
            <a:ext cx="5327842" cy="43528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pPr>
              <a:defRPr/>
            </a:pPr>
            <a:r>
              <a:rPr lang="zh-CN" altLang="en-US" sz="2000" b="1" dirty="0" smtClean="0">
                <a:solidFill>
                  <a:schemeClr val="bg1"/>
                </a:solidFill>
                <a:latin typeface="微软雅黑" pitchFamily="34" charset="-122"/>
                <a:ea typeface="微软雅黑" pitchFamily="34" charset="-122"/>
              </a:rPr>
              <a:t>（四）清华大学</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深圳研究生院</a:t>
            </a:r>
            <a:r>
              <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实验室建设</a:t>
            </a:r>
          </a:p>
        </p:txBody>
      </p:sp>
      <p:grpSp>
        <p:nvGrpSpPr>
          <p:cNvPr id="9" name="组合 8"/>
          <p:cNvGrpSpPr/>
          <p:nvPr/>
        </p:nvGrpSpPr>
        <p:grpSpPr>
          <a:xfrm>
            <a:off x="1763713" y="1206500"/>
            <a:ext cx="5400675" cy="3956050"/>
            <a:chOff x="2351617" y="1447800"/>
            <a:chExt cx="7200900" cy="4747260"/>
          </a:xfrm>
        </p:grpSpPr>
        <p:sp>
          <p:nvSpPr>
            <p:cNvPr id="10" name="矩形 9"/>
            <p:cNvSpPr/>
            <p:nvPr/>
          </p:nvSpPr>
          <p:spPr>
            <a:xfrm>
              <a:off x="2351617" y="3027046"/>
              <a:ext cx="6096000" cy="3168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algn="ctr">
                <a:defRPr/>
              </a:pPr>
              <a:endParaRPr lang="zh-CN" altLang="en-US"/>
            </a:p>
          </p:txBody>
        </p:sp>
        <p:pic>
          <p:nvPicPr>
            <p:cNvPr id="11" name="图片 13" descr="\\192.168.100.104\c 资料区\3、运维实施部\实验室用图\已建成实验室案例\清华大学实景图\DSC01502.JPG"/>
            <p:cNvPicPr>
              <a:picLocks noChangeAspect="1" noChangeArrowheads="1"/>
            </p:cNvPicPr>
            <p:nvPr/>
          </p:nvPicPr>
          <p:blipFill>
            <a:blip r:embed="rId3" cstate="print"/>
            <a:srcRect/>
            <a:stretch>
              <a:fillRect/>
            </a:stretch>
          </p:blipFill>
          <p:spPr bwMode="auto">
            <a:xfrm>
              <a:off x="2734733" y="1447800"/>
              <a:ext cx="6817784" cy="4381500"/>
            </a:xfrm>
            <a:prstGeom prst="rect">
              <a:avLst/>
            </a:prstGeom>
            <a:noFill/>
            <a:ln w="9525">
              <a:noFill/>
              <a:miter lim="800000"/>
              <a:headEnd/>
              <a:tailEnd/>
            </a:ln>
          </p:spPr>
        </p:pic>
      </p:grpSp>
      <p:sp>
        <p:nvSpPr>
          <p:cNvPr id="12"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48</a:t>
            </a:r>
            <a:endParaRPr lang="zh-CN" altLang="en-US" sz="1200" b="1" dirty="0">
              <a:solidFill>
                <a:prstClr val="white"/>
              </a:solidFill>
            </a:endParaRPr>
          </a:p>
        </p:txBody>
      </p:sp>
    </p:spTree>
    <p:extLst>
      <p:ext uri="{BB962C8B-B14F-4D97-AF65-F5344CB8AC3E}">
        <p14:creationId xmlns:p14="http://schemas.microsoft.com/office/powerpoint/2010/main" val="2037396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37345"/>
            <a:ext cx="73747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180263" y="624510"/>
            <a:ext cx="4679769" cy="43279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pPr>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（五）北京大学汇丰商学院实验室</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建设</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1692275" y="1248246"/>
            <a:ext cx="5761038" cy="4273550"/>
            <a:chOff x="2256367" y="1413510"/>
            <a:chExt cx="7681384" cy="5128260"/>
          </a:xfrm>
        </p:grpSpPr>
        <p:sp>
          <p:nvSpPr>
            <p:cNvPr id="10" name="矩形 9"/>
            <p:cNvSpPr/>
            <p:nvPr/>
          </p:nvSpPr>
          <p:spPr>
            <a:xfrm>
              <a:off x="2256367" y="3373756"/>
              <a:ext cx="6096000" cy="3168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algn="ctr">
                <a:defRPr/>
              </a:pPr>
              <a:endParaRPr lang="zh-CN" altLang="en-US"/>
            </a:p>
          </p:txBody>
        </p:sp>
        <p:pic>
          <p:nvPicPr>
            <p:cNvPr id="11" name="Picture 6"/>
            <p:cNvPicPr>
              <a:picLocks noChangeAspect="1" noChangeArrowheads="1"/>
            </p:cNvPicPr>
            <p:nvPr/>
          </p:nvPicPr>
          <p:blipFill>
            <a:blip r:embed="rId3" cstate="print"/>
            <a:srcRect/>
            <a:stretch>
              <a:fillRect/>
            </a:stretch>
          </p:blipFill>
          <p:spPr bwMode="auto">
            <a:xfrm>
              <a:off x="2639484" y="1413510"/>
              <a:ext cx="7298267" cy="4800600"/>
            </a:xfrm>
            <a:prstGeom prst="rect">
              <a:avLst/>
            </a:prstGeom>
            <a:noFill/>
            <a:ln w="9525">
              <a:noFill/>
              <a:miter lim="800000"/>
              <a:headEnd/>
              <a:tailEnd/>
            </a:ln>
          </p:spPr>
        </p:pic>
      </p:grpSp>
      <p:sp>
        <p:nvSpPr>
          <p:cNvPr id="12"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49</a:t>
            </a:r>
            <a:endParaRPr lang="zh-CN" altLang="en-US" sz="1200" b="1" dirty="0">
              <a:solidFill>
                <a:prstClr val="white"/>
              </a:solidFill>
            </a:endParaRPr>
          </a:p>
        </p:txBody>
      </p:sp>
    </p:spTree>
    <p:extLst>
      <p:ext uri="{BB962C8B-B14F-4D97-AF65-F5344CB8AC3E}">
        <p14:creationId xmlns:p14="http://schemas.microsoft.com/office/powerpoint/2010/main" val="1603241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37345"/>
            <a:ext cx="73747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05215" y="624510"/>
            <a:ext cx="4582809" cy="43279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pPr>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（六）上海交大</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安泰经管院实验室建设</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endParaRPr>
          </a:p>
        </p:txBody>
      </p:sp>
      <p:grpSp>
        <p:nvGrpSpPr>
          <p:cNvPr id="9" name="组合 8"/>
          <p:cNvGrpSpPr/>
          <p:nvPr/>
        </p:nvGrpSpPr>
        <p:grpSpPr>
          <a:xfrm>
            <a:off x="1692275" y="1274763"/>
            <a:ext cx="5710238" cy="4176712"/>
            <a:chOff x="2256367" y="1529716"/>
            <a:chExt cx="7613650" cy="5012054"/>
          </a:xfrm>
        </p:grpSpPr>
        <p:sp>
          <p:nvSpPr>
            <p:cNvPr id="10" name="矩形 9"/>
            <p:cNvSpPr/>
            <p:nvPr/>
          </p:nvSpPr>
          <p:spPr>
            <a:xfrm>
              <a:off x="2256367" y="3373756"/>
              <a:ext cx="6096000" cy="3168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algn="ctr">
                <a:defRPr/>
              </a:pPr>
              <a:endParaRPr lang="zh-CN" altLang="en-US"/>
            </a:p>
          </p:txBody>
        </p:sp>
        <p:pic>
          <p:nvPicPr>
            <p:cNvPr id="11" name="图片 4" descr="\\192.168.100.104\3、运维实施部\实验室用图\已建成实验室案例\上海交大MBA研讨会\20100609_7053.JPG"/>
            <p:cNvPicPr>
              <a:picLocks noChangeAspect="1" noChangeArrowheads="1"/>
            </p:cNvPicPr>
            <p:nvPr/>
          </p:nvPicPr>
          <p:blipFill>
            <a:blip r:embed="rId3" cstate="print"/>
            <a:srcRect/>
            <a:stretch>
              <a:fillRect/>
            </a:stretch>
          </p:blipFill>
          <p:spPr bwMode="auto">
            <a:xfrm>
              <a:off x="2639484" y="1529716"/>
              <a:ext cx="7230533" cy="4705350"/>
            </a:xfrm>
            <a:prstGeom prst="rect">
              <a:avLst/>
            </a:prstGeom>
            <a:noFill/>
            <a:ln w="9525">
              <a:noFill/>
              <a:miter lim="800000"/>
              <a:headEnd/>
              <a:tailEnd/>
            </a:ln>
          </p:spPr>
        </p:pic>
      </p:grpSp>
      <p:sp>
        <p:nvSpPr>
          <p:cNvPr id="12"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50</a:t>
            </a:r>
            <a:endParaRPr lang="zh-CN" altLang="en-US" sz="1200" b="1" dirty="0">
              <a:solidFill>
                <a:prstClr val="white"/>
              </a:solidFill>
            </a:endParaRPr>
          </a:p>
        </p:txBody>
      </p:sp>
    </p:spTree>
    <p:extLst>
      <p:ext uri="{BB962C8B-B14F-4D97-AF65-F5344CB8AC3E}">
        <p14:creationId xmlns:p14="http://schemas.microsoft.com/office/powerpoint/2010/main" val="2697255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37345"/>
            <a:ext cx="73747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178749" y="624510"/>
            <a:ext cx="3673171" cy="43279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rPr>
              <a:t>（七）合作</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rPr>
              <a:t>举办各种技能大赛</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611560" y="1201316"/>
            <a:ext cx="8136904" cy="4176464"/>
            <a:chOff x="815413" y="1365379"/>
            <a:chExt cx="10849205" cy="5011758"/>
          </a:xfrm>
        </p:grpSpPr>
        <p:grpSp>
          <p:nvGrpSpPr>
            <p:cNvPr id="10" name="组合 9"/>
            <p:cNvGrpSpPr/>
            <p:nvPr/>
          </p:nvGrpSpPr>
          <p:grpSpPr>
            <a:xfrm>
              <a:off x="1295466" y="3299950"/>
              <a:ext cx="9527277" cy="3077187"/>
              <a:chOff x="971600" y="2749958"/>
              <a:chExt cx="7145457" cy="2564322"/>
            </a:xfrm>
          </p:grpSpPr>
          <p:pic>
            <p:nvPicPr>
              <p:cNvPr id="12"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36095" y="2749958"/>
                <a:ext cx="2680962" cy="256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71600" y="2753422"/>
                <a:ext cx="4253888" cy="256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矩形 13"/>
            <p:cNvSpPr>
              <a:spLocks noChangeArrowheads="1"/>
            </p:cNvSpPr>
            <p:nvPr/>
          </p:nvSpPr>
          <p:spPr bwMode="auto">
            <a:xfrm>
              <a:off x="815413" y="1365379"/>
              <a:ext cx="10849205" cy="173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1212" tIns="55607" rIns="111212" bIns="55607">
              <a:spAutoFit/>
            </a:bodyPr>
            <a:lstStyle/>
            <a:p>
              <a:pPr>
                <a:lnSpc>
                  <a:spcPts val="2600"/>
                </a:lnSpc>
              </a:pPr>
              <a:r>
                <a:rPr lang="zh-CN" altLang="en-US" sz="1600" dirty="0">
                  <a:latin typeface="微软雅黑" pitchFamily="34" charset="-122"/>
                  <a:ea typeface="微软雅黑" pitchFamily="34" charset="-122"/>
                  <a:sym typeface="微软雅黑" pitchFamily="34" charset="-122"/>
                </a:rPr>
                <a:t>      </a:t>
              </a:r>
              <a:r>
                <a:rPr lang="zh-CN" altLang="en-US" sz="1400" dirty="0">
                  <a:latin typeface="微软雅黑" pitchFamily="34" charset="-122"/>
                  <a:ea typeface="微软雅黑" pitchFamily="34" charset="-122"/>
                  <a:sym typeface="微软雅黑" pitchFamily="34" charset="-122"/>
                </a:rPr>
                <a:t>与全国金融行指委联合举办的</a:t>
              </a:r>
              <a:r>
                <a:rPr lang="zh-CN" altLang="en-US" sz="1400" b="1" dirty="0">
                  <a:solidFill>
                    <a:schemeClr val="tx2">
                      <a:lumMod val="60000"/>
                      <a:lumOff val="40000"/>
                    </a:schemeClr>
                  </a:solidFill>
                  <a:latin typeface="微软雅黑" pitchFamily="34" charset="-122"/>
                  <a:ea typeface="微软雅黑" pitchFamily="34" charset="-122"/>
                  <a:sym typeface="微软雅黑" pitchFamily="34" charset="-122"/>
                </a:rPr>
                <a:t>“金融投资大赛”、“理财大赛”</a:t>
              </a:r>
              <a:r>
                <a:rPr lang="zh-CN" altLang="en-US" sz="1400" dirty="0">
                  <a:latin typeface="微软雅黑" pitchFamily="34" charset="-122"/>
                  <a:ea typeface="微软雅黑" pitchFamily="34" charset="-122"/>
                  <a:sym typeface="微软雅黑" pitchFamily="34" charset="-122"/>
                </a:rPr>
                <a:t>；与中国贸促会联合举办的</a:t>
              </a:r>
              <a:r>
                <a:rPr lang="zh-CN" altLang="en-US" sz="1400" b="1" dirty="0">
                  <a:solidFill>
                    <a:schemeClr val="tx2">
                      <a:lumMod val="60000"/>
                      <a:lumOff val="40000"/>
                    </a:schemeClr>
                  </a:solidFill>
                  <a:latin typeface="微软雅黑" pitchFamily="34" charset="-122"/>
                  <a:ea typeface="微软雅黑" pitchFamily="34" charset="-122"/>
                  <a:sym typeface="微软雅黑" pitchFamily="34" charset="-122"/>
                </a:rPr>
                <a:t>“企业经营大赛”、“市场营销大赛”</a:t>
              </a:r>
              <a:r>
                <a:rPr lang="zh-CN" altLang="en-US" sz="1400" dirty="0">
                  <a:latin typeface="微软雅黑" pitchFamily="34" charset="-122"/>
                  <a:ea typeface="微软雅黑" pitchFamily="34" charset="-122"/>
                  <a:sym typeface="微软雅黑" pitchFamily="34" charset="-122"/>
                </a:rPr>
                <a:t>；与科技部创新协会联合举办的</a:t>
              </a:r>
              <a:r>
                <a:rPr lang="zh-CN" altLang="en-US" sz="1400" b="1" dirty="0">
                  <a:solidFill>
                    <a:schemeClr val="tx2">
                      <a:lumMod val="60000"/>
                      <a:lumOff val="40000"/>
                    </a:schemeClr>
                  </a:solidFill>
                  <a:latin typeface="微软雅黑" pitchFamily="34" charset="-122"/>
                  <a:ea typeface="微软雅黑" pitchFamily="34" charset="-122"/>
                  <a:sym typeface="微软雅黑" pitchFamily="34" charset="-122"/>
                </a:rPr>
                <a:t>“二岸四地创业大赛”</a:t>
              </a:r>
              <a:r>
                <a:rPr lang="zh-CN" altLang="en-US" sz="1400" dirty="0">
                  <a:latin typeface="微软雅黑" pitchFamily="34" charset="-122"/>
                  <a:ea typeface="微软雅黑" pitchFamily="34" charset="-122"/>
                  <a:sym typeface="微软雅黑" pitchFamily="34" charset="-122"/>
                </a:rPr>
                <a:t>；与多个行业协会或地方教育主管部门联合举办的</a:t>
              </a:r>
              <a:r>
                <a:rPr lang="zh-CN" altLang="en-US" sz="1400" b="1" dirty="0">
                  <a:solidFill>
                    <a:schemeClr val="tx2">
                      <a:lumMod val="60000"/>
                      <a:lumOff val="40000"/>
                    </a:schemeClr>
                  </a:solidFill>
                  <a:latin typeface="微软雅黑" pitchFamily="34" charset="-122"/>
                  <a:ea typeface="微软雅黑" pitchFamily="34" charset="-122"/>
                  <a:sym typeface="微软雅黑" pitchFamily="34" charset="-122"/>
                </a:rPr>
                <a:t>会计、物流、会展</a:t>
              </a:r>
              <a:r>
                <a:rPr lang="zh-CN" altLang="en-US" sz="1400" dirty="0">
                  <a:latin typeface="微软雅黑" pitchFamily="34" charset="-122"/>
                  <a:ea typeface="微软雅黑" pitchFamily="34" charset="-122"/>
                  <a:sym typeface="微软雅黑" pitchFamily="34" charset="-122"/>
                </a:rPr>
                <a:t>等技能大赛。以赛代练、从实操中巩固知识和掌握知识，更从大赛中学会如何灵活应用知识，成为适应社会需求的</a:t>
              </a:r>
              <a:r>
                <a:rPr lang="zh-CN" altLang="en-US" sz="1400" b="1" dirty="0">
                  <a:solidFill>
                    <a:schemeClr val="tx2">
                      <a:lumMod val="60000"/>
                      <a:lumOff val="40000"/>
                    </a:schemeClr>
                  </a:solidFill>
                  <a:latin typeface="微软雅黑" pitchFamily="34" charset="-122"/>
                  <a:ea typeface="微软雅黑" pitchFamily="34" charset="-122"/>
                  <a:sym typeface="微软雅黑" pitchFamily="34" charset="-122"/>
                </a:rPr>
                <a:t>应用型专业人才。</a:t>
              </a:r>
              <a:endParaRPr lang="zh-CN" altLang="en-US" sz="1400" dirty="0">
                <a:solidFill>
                  <a:schemeClr val="tx2">
                    <a:lumMod val="60000"/>
                    <a:lumOff val="40000"/>
                  </a:schemeClr>
                </a:solidFill>
                <a:latin typeface="微软雅黑" pitchFamily="34" charset="-122"/>
                <a:ea typeface="微软雅黑" pitchFamily="34" charset="-122"/>
              </a:endParaRPr>
            </a:p>
          </p:txBody>
        </p:sp>
      </p:grpSp>
      <p:sp>
        <p:nvSpPr>
          <p:cNvPr id="1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51</a:t>
            </a:r>
            <a:endParaRPr lang="zh-CN" altLang="en-US" sz="1200" b="1" dirty="0">
              <a:solidFill>
                <a:prstClr val="white"/>
              </a:solidFill>
            </a:endParaRPr>
          </a:p>
        </p:txBody>
      </p:sp>
    </p:spTree>
    <p:extLst>
      <p:ext uri="{BB962C8B-B14F-4D97-AF65-F5344CB8AC3E}">
        <p14:creationId xmlns:p14="http://schemas.microsoft.com/office/powerpoint/2010/main" val="4023037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37345"/>
            <a:ext cx="73747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2"/>
            </p:custDataLst>
          </p:nvPr>
        </p:nvSpPr>
        <p:spPr bwMode="auto">
          <a:xfrm>
            <a:off x="180262" y="625252"/>
            <a:ext cx="8496194" cy="36327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（八）南京铁道职业技术学院</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与国泰安共建虚拟现实产学研协同创新中心</a:t>
            </a:r>
          </a:p>
        </p:txBody>
      </p:sp>
      <p:pic>
        <p:nvPicPr>
          <p:cNvPr id="9" name="Picture 2" descr="http://www.gtafe.com/Resource/Common/eWebEditor/uploadfile/20170425160259265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322" y="1561356"/>
            <a:ext cx="4070678" cy="292664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4990678" y="1273324"/>
            <a:ext cx="3764827" cy="3588777"/>
            <a:chOff x="4990678" y="1479698"/>
            <a:chExt cx="3764827" cy="3588777"/>
          </a:xfrm>
        </p:grpSpPr>
        <p:sp>
          <p:nvSpPr>
            <p:cNvPr id="11" name="矩形 10"/>
            <p:cNvSpPr/>
            <p:nvPr/>
          </p:nvSpPr>
          <p:spPr>
            <a:xfrm>
              <a:off x="4990678" y="1479698"/>
              <a:ext cx="3672408" cy="1679333"/>
            </a:xfrm>
            <a:prstGeom prst="rect">
              <a:avLst/>
            </a:prstGeom>
          </p:spPr>
          <p:txBody>
            <a:bodyPr wrap="square" lIns="62892" tIns="31446" rIns="62892" bIns="31446">
              <a:spAutoFit/>
            </a:bodyPr>
            <a:lstStyle/>
            <a:p>
              <a:pPr>
                <a:lnSpc>
                  <a:spcPct val="150000"/>
                </a:lnSpc>
              </a:pPr>
              <a:r>
                <a:rPr lang="zh-CN" altLang="en-US" sz="1400" dirty="0">
                  <a:latin typeface="微软雅黑" pitchFamily="34" charset="-122"/>
                  <a:ea typeface="微软雅黑" pitchFamily="34" charset="-122"/>
                </a:rPr>
                <a:t>    在江苏省教育厅举办的“</a:t>
              </a:r>
              <a:r>
                <a:rPr lang="en-US" altLang="zh-CN" sz="1400" dirty="0">
                  <a:latin typeface="微软雅黑" pitchFamily="34" charset="-122"/>
                  <a:ea typeface="微软雅黑" pitchFamily="34" charset="-122"/>
                </a:rPr>
                <a:t>2017</a:t>
              </a:r>
              <a:r>
                <a:rPr lang="zh-CN" altLang="en-US" sz="1400" dirty="0">
                  <a:latin typeface="微软雅黑" pitchFamily="34" charset="-122"/>
                  <a:ea typeface="微软雅黑" pitchFamily="34" charset="-122"/>
                </a:rPr>
                <a:t>年江苏省高等职业院校信息化教学大赛”上，来自南铁的刘睿勍老师结合南铁与国泰安共建虚拟现实协同创新中心开发项目所做的信息化教学设计荣获一等奖。</a:t>
              </a:r>
            </a:p>
          </p:txBody>
        </p:sp>
        <p:graphicFrame>
          <p:nvGraphicFramePr>
            <p:cNvPr id="12" name="对象 11"/>
            <p:cNvGraphicFramePr>
              <a:graphicFrameLocks noChangeAspect="1"/>
            </p:cNvGraphicFramePr>
            <p:nvPr>
              <p:extLst>
                <p:ext uri="{D42A27DB-BD31-4B8C-83A1-F6EECF244321}">
                  <p14:modId xmlns:p14="http://schemas.microsoft.com/office/powerpoint/2010/main" val="3682578979"/>
                </p:ext>
              </p:extLst>
            </p:nvPr>
          </p:nvGraphicFramePr>
          <p:xfrm>
            <a:off x="5037660" y="3145533"/>
            <a:ext cx="3717845" cy="1922942"/>
          </p:xfrm>
          <a:graphic>
            <a:graphicData uri="http://schemas.openxmlformats.org/presentationml/2006/ole">
              <mc:AlternateContent xmlns:mc="http://schemas.openxmlformats.org/markup-compatibility/2006">
                <mc:Choice xmlns:v="urn:schemas-microsoft-com:vml" Requires="v">
                  <p:oleObj spid="_x0000_s1093" name="PicObj Class" r:id="rId5" imgW="0" imgH="0" progId="">
                    <p:embed/>
                  </p:oleObj>
                </mc:Choice>
                <mc:Fallback>
                  <p:oleObj name="PicObj Class" r:id="rId5" imgW="0" imgH="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7660" y="3145533"/>
                          <a:ext cx="3717845" cy="1922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52</a:t>
            </a:r>
            <a:endParaRPr lang="zh-CN" altLang="en-US" sz="1200" b="1" dirty="0">
              <a:solidFill>
                <a:prstClr val="white"/>
              </a:solidFill>
            </a:endParaRPr>
          </a:p>
        </p:txBody>
      </p:sp>
    </p:spTree>
    <p:extLst>
      <p:ext uri="{BB962C8B-B14F-4D97-AF65-F5344CB8AC3E}">
        <p14:creationId xmlns:p14="http://schemas.microsoft.com/office/powerpoint/2010/main" val="2974654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4767509"/>
            <a:ext cx="9144000" cy="947493"/>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323" tIns="35662" rIns="71323" bIns="35662"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7210425" y="5158782"/>
            <a:ext cx="1412081" cy="189026"/>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712737">
                <a:lnSpc>
                  <a:spcPct val="100000"/>
                </a:lnSpc>
              </a:pPr>
              <a:endParaRPr lang="zh-CN" altLang="en-US" sz="80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00" spc="78"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4876820" y="3288776"/>
            <a:ext cx="3276179" cy="718351"/>
          </a:xfrm>
          <a:prstGeom prst="rect">
            <a:avLst/>
          </a:prstGeom>
          <a:noFill/>
        </p:spPr>
        <p:txBody>
          <a:bodyPr wrap="none" lIns="71323" tIns="35662" rIns="71323" bIns="35662" rtlCol="0">
            <a:spAutoFit/>
          </a:bodyPr>
          <a:lstStyle/>
          <a:p>
            <a:r>
              <a:rPr kumimoji="1" lang="en-US" altLang="zh-CN" sz="42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42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4876820" y="2645175"/>
            <a:ext cx="3151564" cy="718351"/>
          </a:xfrm>
          <a:prstGeom prst="rect">
            <a:avLst/>
          </a:prstGeom>
          <a:noFill/>
        </p:spPr>
        <p:txBody>
          <a:bodyPr wrap="square" lIns="71323" tIns="35662" rIns="71323" bIns="35662" rtlCol="0">
            <a:spAutoFit/>
          </a:bodyPr>
          <a:lstStyle/>
          <a:p>
            <a:pPr algn="ctr"/>
            <a:r>
              <a:rPr lang="zh-CN" altLang="en-US" sz="4200" b="1" spc="156" dirty="0" smtClean="0">
                <a:solidFill>
                  <a:srgbClr val="0070C0"/>
                </a:solidFill>
                <a:latin typeface="微软雅黑" pitchFamily="34" charset="-122"/>
                <a:ea typeface="微软雅黑" panose="020B0503020204020204" pitchFamily="34" charset="-122"/>
              </a:rPr>
              <a:t>敬请指导</a:t>
            </a:r>
            <a:endParaRPr lang="zh-CN" altLang="en-US" sz="4200" b="1" spc="156" dirty="0">
              <a:solidFill>
                <a:srgbClr val="0070C0"/>
              </a:solidFill>
              <a:latin typeface="微软雅黑" pitchFamily="34" charset="-122"/>
              <a:ea typeface="微软雅黑" panose="020B0503020204020204" pitchFamily="34" charset="-122"/>
            </a:endParaRPr>
          </a:p>
        </p:txBody>
      </p:sp>
      <p:sp>
        <p:nvSpPr>
          <p:cNvPr id="27" name="矩形 26"/>
          <p:cNvSpPr/>
          <p:nvPr/>
        </p:nvSpPr>
        <p:spPr>
          <a:xfrm>
            <a:off x="0" y="146"/>
            <a:ext cx="9144000" cy="208934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p>
        </p:txBody>
      </p:sp>
      <p:sp>
        <p:nvSpPr>
          <p:cNvPr id="28" name="任意多边形 27"/>
          <p:cNvSpPr/>
          <p:nvPr/>
        </p:nvSpPr>
        <p:spPr>
          <a:xfrm>
            <a:off x="1" y="1"/>
            <a:ext cx="9143999" cy="2099454"/>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p>
        </p:txBody>
      </p:sp>
      <p:sp>
        <p:nvSpPr>
          <p:cNvPr id="29" name="等腰三角形 28"/>
          <p:cNvSpPr/>
          <p:nvPr/>
        </p:nvSpPr>
        <p:spPr>
          <a:xfrm>
            <a:off x="0" y="145"/>
            <a:ext cx="7866044" cy="208934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p>
        </p:txBody>
      </p:sp>
      <p:sp>
        <p:nvSpPr>
          <p:cNvPr id="30" name="任意多边形 29"/>
          <p:cNvSpPr/>
          <p:nvPr/>
        </p:nvSpPr>
        <p:spPr>
          <a:xfrm>
            <a:off x="5378986" y="1"/>
            <a:ext cx="3751244" cy="2073693"/>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a:p>
        </p:txBody>
      </p:sp>
      <p:grpSp>
        <p:nvGrpSpPr>
          <p:cNvPr id="32" name="组合 31"/>
          <p:cNvGrpSpPr/>
          <p:nvPr/>
        </p:nvGrpSpPr>
        <p:grpSpPr>
          <a:xfrm>
            <a:off x="1104604" y="2481259"/>
            <a:ext cx="3442011" cy="1484353"/>
            <a:chOff x="1490663" y="2131468"/>
            <a:chExt cx="4589348" cy="1781224"/>
          </a:xfrm>
        </p:grpSpPr>
        <p:pic>
          <p:nvPicPr>
            <p:cNvPr id="33" name="图片 32"/>
            <p:cNvPicPr>
              <a:picLocks noChangeAspect="1"/>
            </p:cNvPicPr>
            <p:nvPr/>
          </p:nvPicPr>
          <p:blipFill>
            <a:blip r:embed="rId2"/>
            <a:stretch>
              <a:fillRect/>
            </a:stretch>
          </p:blipFill>
          <p:spPr>
            <a:xfrm>
              <a:off x="1524005" y="2131468"/>
              <a:ext cx="3519484" cy="416592"/>
            </a:xfrm>
            <a:prstGeom prst="rect">
              <a:avLst/>
            </a:prstGeom>
          </p:spPr>
        </p:pic>
        <p:sp>
          <p:nvSpPr>
            <p:cNvPr id="34" name="标题 3"/>
            <p:cNvSpPr txBox="1">
              <a:spLocks/>
            </p:cNvSpPr>
            <p:nvPr/>
          </p:nvSpPr>
          <p:spPr>
            <a:xfrm>
              <a:off x="2459494" y="2647161"/>
              <a:ext cx="2583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712737"/>
              <a:r>
                <a:rPr lang="zh-CN" altLang="en-US" sz="900" dirty="0">
                  <a:solidFill>
                    <a:srgbClr val="3E3A39"/>
                  </a:solidFill>
                  <a:latin typeface="微软雅黑" pitchFamily="34" charset="-122"/>
                </a:rPr>
                <a:t>深圳国泰安教育技术股份有限公司</a:t>
              </a:r>
            </a:p>
          </p:txBody>
        </p:sp>
        <p:sp>
          <p:nvSpPr>
            <p:cNvPr id="36" name="标题 3"/>
            <p:cNvSpPr txBox="1">
              <a:spLocks/>
            </p:cNvSpPr>
            <p:nvPr/>
          </p:nvSpPr>
          <p:spPr>
            <a:xfrm>
              <a:off x="2459494" y="2878563"/>
              <a:ext cx="3620517"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12737">
                <a:lnSpc>
                  <a:spcPts val="1014"/>
                </a:lnSpc>
              </a:pPr>
              <a:r>
                <a:rPr lang="zh-CN" altLang="en-US" sz="800" dirty="0">
                  <a:solidFill>
                    <a:srgbClr val="C30D23"/>
                  </a:solidFill>
                  <a:latin typeface="微软雅黑" pitchFamily="34" charset="-122"/>
                </a:rPr>
                <a:t>联系人：</a:t>
              </a:r>
              <a:r>
                <a:rPr lang="zh-CN" altLang="en-US" sz="800" dirty="0">
                  <a:solidFill>
                    <a:srgbClr val="3E3A39"/>
                  </a:solidFill>
                  <a:latin typeface="微软雅黑" pitchFamily="34" charset="-122"/>
                </a:rPr>
                <a:t>周 忠、毕晓峰、薛刚</a:t>
              </a:r>
              <a:r>
                <a:rPr lang="en-US" altLang="zh-CN" sz="800" dirty="0">
                  <a:solidFill>
                    <a:srgbClr val="3E3A39"/>
                  </a:solidFill>
                  <a:latin typeface="微软雅黑" pitchFamily="34" charset="-122"/>
                </a:rPr>
                <a:t>  </a:t>
              </a:r>
            </a:p>
            <a:p>
              <a:pPr defTabSz="712737">
                <a:lnSpc>
                  <a:spcPts val="1014"/>
                </a:lnSpc>
              </a:pPr>
              <a:r>
                <a:rPr lang="zh-CN" altLang="en-US" sz="800" dirty="0">
                  <a:solidFill>
                    <a:srgbClr val="C30D23"/>
                  </a:solidFill>
                  <a:latin typeface="微软雅黑" pitchFamily="34" charset="-122"/>
                </a:rPr>
                <a:t>邮箱</a:t>
              </a:r>
              <a:r>
                <a:rPr lang="zh-CN" altLang="en-US" sz="800" dirty="0">
                  <a:solidFill>
                    <a:srgbClr val="3E3A39"/>
                  </a:solidFill>
                  <a:latin typeface="微软雅黑" pitchFamily="34" charset="-122"/>
                </a:rPr>
                <a:t>：</a:t>
              </a:r>
              <a:r>
                <a:rPr lang="en-US" altLang="zh-CN" sz="800" dirty="0">
                  <a:solidFill>
                    <a:srgbClr val="3E3A39"/>
                  </a:solidFill>
                  <a:latin typeface="微软雅黑" pitchFamily="34" charset="-122"/>
                </a:rPr>
                <a:t> zhong.zhou@gtafe.com</a:t>
              </a:r>
            </a:p>
            <a:p>
              <a:pPr defTabSz="712737">
                <a:lnSpc>
                  <a:spcPts val="1014"/>
                </a:lnSpc>
              </a:pPr>
              <a:r>
                <a:rPr lang="en-US" altLang="zh-CN" sz="800" dirty="0">
                  <a:solidFill>
                    <a:srgbClr val="3E3A39"/>
                  </a:solidFill>
                  <a:latin typeface="微软雅黑" pitchFamily="34" charset="-122"/>
                </a:rPr>
                <a:t>           xiaofeng.bi@gtafe.com</a:t>
              </a:r>
            </a:p>
            <a:p>
              <a:pPr defTabSz="712737">
                <a:lnSpc>
                  <a:spcPts val="1014"/>
                </a:lnSpc>
              </a:pPr>
              <a:r>
                <a:rPr lang="en-US" altLang="zh-CN" sz="800" dirty="0">
                  <a:solidFill>
                    <a:srgbClr val="3E3A39"/>
                  </a:solidFill>
                  <a:latin typeface="微软雅黑" pitchFamily="34" charset="-122"/>
                </a:rPr>
                <a:t>           gang.xue@gtafe.com</a:t>
              </a:r>
            </a:p>
            <a:p>
              <a:pPr defTabSz="712737">
                <a:lnSpc>
                  <a:spcPts val="1014"/>
                </a:lnSpc>
              </a:pPr>
              <a:r>
                <a:rPr lang="zh-CN" altLang="en-US" sz="800" dirty="0">
                  <a:solidFill>
                    <a:srgbClr val="C30D23"/>
                  </a:solidFill>
                  <a:latin typeface="微软雅黑" pitchFamily="34" charset="-122"/>
                </a:rPr>
                <a:t>手机：</a:t>
              </a:r>
              <a:r>
                <a:rPr lang="en-US" altLang="zh-CN" sz="800" dirty="0">
                  <a:solidFill>
                    <a:srgbClr val="3E3A39"/>
                  </a:solidFill>
                  <a:latin typeface="微软雅黑" pitchFamily="34" charset="-122"/>
                </a:rPr>
                <a:t> 13802575095</a:t>
              </a:r>
              <a:r>
                <a:rPr lang="zh-CN" altLang="en-US" sz="800" dirty="0">
                  <a:solidFill>
                    <a:srgbClr val="3E3A39"/>
                  </a:solidFill>
                  <a:latin typeface="微软雅黑" pitchFamily="34" charset="-122"/>
                </a:rPr>
                <a:t>、</a:t>
              </a:r>
              <a:r>
                <a:rPr lang="en-US" altLang="zh-CN" sz="800" dirty="0">
                  <a:solidFill>
                    <a:srgbClr val="3E3A39"/>
                  </a:solidFill>
                  <a:latin typeface="微软雅黑" pitchFamily="34" charset="-122"/>
                </a:rPr>
                <a:t>18098999647</a:t>
              </a:r>
              <a:r>
                <a:rPr lang="zh-CN" altLang="en-US" sz="800" dirty="0">
                  <a:solidFill>
                    <a:srgbClr val="3E3A39"/>
                  </a:solidFill>
                  <a:latin typeface="微软雅黑" pitchFamily="34" charset="-122"/>
                </a:rPr>
                <a:t>、</a:t>
              </a:r>
              <a:r>
                <a:rPr lang="en-US" altLang="zh-CN" sz="800" dirty="0">
                  <a:solidFill>
                    <a:srgbClr val="3E3A39"/>
                  </a:solidFill>
                  <a:latin typeface="微软雅黑" pitchFamily="34" charset="-122"/>
                </a:rPr>
                <a:t>13802587813</a:t>
              </a:r>
            </a:p>
            <a:p>
              <a:pPr defTabSz="712737">
                <a:lnSpc>
                  <a:spcPts val="1014"/>
                </a:lnSpc>
              </a:pPr>
              <a:r>
                <a:rPr lang="zh-CN" altLang="en-US" sz="800" dirty="0">
                  <a:solidFill>
                    <a:srgbClr val="C30D23"/>
                  </a:solidFill>
                  <a:latin typeface="微软雅黑" pitchFamily="34" charset="-122"/>
                </a:rPr>
                <a:t>地址：</a:t>
              </a:r>
              <a:r>
                <a:rPr lang="en-US" altLang="zh-CN" sz="800" dirty="0">
                  <a:solidFill>
                    <a:srgbClr val="C30D23"/>
                  </a:solidFill>
                  <a:latin typeface="微软雅黑" pitchFamily="34" charset="-122"/>
                </a:rPr>
                <a:t> </a:t>
              </a:r>
              <a:r>
                <a:rPr lang="zh-CN" altLang="en-US" sz="800" dirty="0">
                  <a:solidFill>
                    <a:srgbClr val="3E3A39"/>
                  </a:solidFill>
                  <a:latin typeface="微软雅黑" pitchFamily="34" charset="-122"/>
                </a:rPr>
                <a:t>深圳市南山区学苑大道</a:t>
              </a:r>
              <a:r>
                <a:rPr lang="en-US" altLang="zh-CN" sz="800" dirty="0">
                  <a:solidFill>
                    <a:srgbClr val="3E3A39"/>
                  </a:solidFill>
                  <a:latin typeface="微软雅黑" pitchFamily="34" charset="-122"/>
                </a:rPr>
                <a:t>1001</a:t>
              </a:r>
              <a:r>
                <a:rPr lang="zh-CN" altLang="en-US" sz="800" dirty="0">
                  <a:solidFill>
                    <a:srgbClr val="3E3A39"/>
                  </a:solidFill>
                  <a:latin typeface="微软雅黑" pitchFamily="34" charset="-122"/>
                </a:rPr>
                <a:t>号南山智园</a:t>
              </a:r>
              <a:r>
                <a:rPr lang="en-US" altLang="zh-CN" sz="800" dirty="0">
                  <a:solidFill>
                    <a:srgbClr val="3E3A39"/>
                  </a:solidFill>
                  <a:latin typeface="微软雅黑" pitchFamily="34" charset="-122"/>
                </a:rPr>
                <a:t>A4</a:t>
              </a:r>
              <a:r>
                <a:rPr lang="zh-CN" altLang="en-US" sz="800" dirty="0">
                  <a:solidFill>
                    <a:srgbClr val="3E3A39"/>
                  </a:solidFill>
                  <a:latin typeface="微软雅黑" pitchFamily="34" charset="-122"/>
                </a:rPr>
                <a:t>栋</a:t>
              </a: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Tree>
    <p:extLst>
      <p:ext uri="{BB962C8B-B14F-4D97-AF65-F5344CB8AC3E}">
        <p14:creationId xmlns:p14="http://schemas.microsoft.com/office/powerpoint/2010/main" val="1066346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1" name="MH_Other_5"/>
          <p:cNvSpPr>
            <a:spLocks noChangeArrowheads="1"/>
          </p:cNvSpPr>
          <p:nvPr>
            <p:custDataLst>
              <p:tags r:id="rId1"/>
            </p:custDataLst>
          </p:nvPr>
        </p:nvSpPr>
        <p:spPr bwMode="auto">
          <a:xfrm>
            <a:off x="156679" y="599086"/>
            <a:ext cx="2399098" cy="49582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a:solidFill>
                  <a:srgbClr val="FFFFFF"/>
                </a:solidFill>
                <a:ea typeface="微软雅黑" pitchFamily="34" charset="-122"/>
              </a:rPr>
              <a:t>（二</a:t>
            </a: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 </a:t>
            </a:r>
            <a:r>
              <a:rPr lang="zh-CN" altLang="en-US" sz="2000" b="1" dirty="0" smtClean="0">
                <a:solidFill>
                  <a:srgbClr val="FFFFFF"/>
                </a:solidFill>
                <a:ea typeface="微软雅黑" pitchFamily="34" charset="-122"/>
              </a:rPr>
              <a:t>面临的挑战</a:t>
            </a:r>
            <a:endParaRPr lang="zh-CN" altLang="en-US" sz="2000" b="1" dirty="0">
              <a:solidFill>
                <a:srgbClr val="FFFFFF"/>
              </a:solidFill>
              <a:ea typeface="微软雅黑" pitchFamily="34" charset="-122"/>
            </a:endParaRPr>
          </a:p>
        </p:txBody>
      </p:sp>
      <p:cxnSp>
        <p:nvCxnSpPr>
          <p:cNvPr id="32" name="直接连接符 31"/>
          <p:cNvCxnSpPr/>
          <p:nvPr/>
        </p:nvCxnSpPr>
        <p:spPr>
          <a:xfrm flipV="1">
            <a:off x="1326312" y="324623"/>
            <a:ext cx="7350144"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235723" y="1632652"/>
            <a:ext cx="8676339" cy="2760118"/>
            <a:chOff x="111306" y="1489348"/>
            <a:chExt cx="8888561" cy="2760118"/>
          </a:xfrm>
        </p:grpSpPr>
        <p:grpSp>
          <p:nvGrpSpPr>
            <p:cNvPr id="33" name="组合 32"/>
            <p:cNvGrpSpPr/>
            <p:nvPr/>
          </p:nvGrpSpPr>
          <p:grpSpPr>
            <a:xfrm>
              <a:off x="111306" y="1489348"/>
              <a:ext cx="4244670" cy="2760118"/>
              <a:chOff x="2" y="1417340"/>
              <a:chExt cx="4244670" cy="2760118"/>
            </a:xfrm>
          </p:grpSpPr>
          <p:grpSp>
            <p:nvGrpSpPr>
              <p:cNvPr id="43" name="组合 29"/>
              <p:cNvGrpSpPr/>
              <p:nvPr/>
            </p:nvGrpSpPr>
            <p:grpSpPr>
              <a:xfrm>
                <a:off x="2" y="1417340"/>
                <a:ext cx="4244670" cy="792236"/>
                <a:chOff x="2" y="1417340"/>
                <a:chExt cx="4244670" cy="792236"/>
              </a:xfrm>
            </p:grpSpPr>
            <p:sp>
              <p:nvSpPr>
                <p:cNvPr id="52" name="MH_Text_1"/>
                <p:cNvSpPr>
                  <a:spLocks/>
                </p:cNvSpPr>
                <p:nvPr>
                  <p:custDataLst>
                    <p:tags r:id="rId12"/>
                  </p:custDataLst>
                </p:nvPr>
              </p:nvSpPr>
              <p:spPr bwMode="auto">
                <a:xfrm>
                  <a:off x="2" y="1417340"/>
                  <a:ext cx="3481388"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b="1" dirty="0" smtClean="0">
                      <a:solidFill>
                        <a:srgbClr val="FFFFFF"/>
                      </a:solidFill>
                      <a:ea typeface="微软雅黑" pitchFamily="34" charset="-122"/>
                    </a:rPr>
                    <a:t>专业与产业脱节</a:t>
                  </a:r>
                  <a:endParaRPr lang="en-US" altLang="zh-CN" b="1" dirty="0" smtClean="0">
                    <a:solidFill>
                      <a:srgbClr val="FFFFFF"/>
                    </a:solidFill>
                    <a:ea typeface="微软雅黑" pitchFamily="34" charset="-122"/>
                  </a:endParaRPr>
                </a:p>
                <a:p>
                  <a:pPr algn="ctr">
                    <a:lnSpc>
                      <a:spcPct val="130000"/>
                    </a:lnSpc>
                  </a:pPr>
                  <a:r>
                    <a:rPr lang="zh-CN" altLang="en-US" b="1" dirty="0" smtClean="0">
                      <a:solidFill>
                        <a:srgbClr val="FFFFFF"/>
                      </a:solidFill>
                      <a:ea typeface="微软雅黑" pitchFamily="34" charset="-122"/>
                    </a:rPr>
                    <a:t>差异化特色没有形成</a:t>
                  </a:r>
                  <a:endParaRPr lang="da-DK" altLang="zh-CN" b="1" dirty="0">
                    <a:solidFill>
                      <a:srgbClr val="FFFFFF"/>
                    </a:solidFill>
                    <a:ea typeface="微软雅黑" pitchFamily="34" charset="-122"/>
                  </a:endParaRPr>
                </a:p>
              </p:txBody>
            </p:sp>
            <p:sp>
              <p:nvSpPr>
                <p:cNvPr id="53" name="MH_SubTitle_1"/>
                <p:cNvSpPr/>
                <p:nvPr>
                  <p:custDataLst>
                    <p:tags r:id="rId13"/>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30000"/>
                    </a:lnSpc>
                    <a:defRPr/>
                  </a:pPr>
                  <a:r>
                    <a:rPr lang="zh-CN" altLang="en-US" sz="1600" b="1" dirty="0" smtClean="0">
                      <a:solidFill>
                        <a:srgbClr val="333333"/>
                      </a:solidFill>
                      <a:ea typeface="微软雅黑" panose="020B0503020204020204" pitchFamily="34" charset="-122"/>
                    </a:rPr>
                    <a:t>专业建设问题</a:t>
                  </a:r>
                  <a:endParaRPr lang="zh-CN" altLang="en-US" sz="1600" b="1" dirty="0">
                    <a:solidFill>
                      <a:srgbClr val="333333"/>
                    </a:solidFill>
                    <a:ea typeface="微软雅黑" panose="020B0503020204020204" pitchFamily="34" charset="-122"/>
                  </a:endParaRPr>
                </a:p>
              </p:txBody>
            </p:sp>
          </p:grpSp>
          <p:grpSp>
            <p:nvGrpSpPr>
              <p:cNvPr id="44" name="组合 30"/>
              <p:cNvGrpSpPr/>
              <p:nvPr/>
            </p:nvGrpSpPr>
            <p:grpSpPr>
              <a:xfrm>
                <a:off x="2" y="2401161"/>
                <a:ext cx="4244670" cy="792000"/>
                <a:chOff x="2" y="2353893"/>
                <a:chExt cx="4244670" cy="792000"/>
              </a:xfrm>
            </p:grpSpPr>
            <p:sp>
              <p:nvSpPr>
                <p:cNvPr id="49" name="MH_Text_3"/>
                <p:cNvSpPr>
                  <a:spLocks/>
                </p:cNvSpPr>
                <p:nvPr>
                  <p:custDataLst>
                    <p:tags r:id="rId10"/>
                  </p:custDataLst>
                </p:nvPr>
              </p:nvSpPr>
              <p:spPr bwMode="auto">
                <a:xfrm>
                  <a:off x="2" y="2353893"/>
                  <a:ext cx="3481388"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b="1" dirty="0">
                      <a:solidFill>
                        <a:srgbClr val="FFFFFF"/>
                      </a:solidFill>
                      <a:ea typeface="微软雅黑" pitchFamily="34" charset="-122"/>
                    </a:rPr>
                    <a:t>重硬件建设</a:t>
                  </a:r>
                  <a:endParaRPr lang="en-US" altLang="zh-CN" b="1" dirty="0">
                    <a:solidFill>
                      <a:srgbClr val="FFFFFF"/>
                    </a:solidFill>
                    <a:ea typeface="微软雅黑" pitchFamily="34" charset="-122"/>
                  </a:endParaRPr>
                </a:p>
                <a:p>
                  <a:pPr algn="ctr">
                    <a:lnSpc>
                      <a:spcPct val="130000"/>
                    </a:lnSpc>
                  </a:pPr>
                  <a:r>
                    <a:rPr lang="zh-CN" altLang="en-US" b="1" dirty="0">
                      <a:solidFill>
                        <a:srgbClr val="FFFFFF"/>
                      </a:solidFill>
                      <a:ea typeface="微软雅黑" pitchFamily="34" charset="-122"/>
                    </a:rPr>
                    <a:t>轻软件及资源建设</a:t>
                  </a:r>
                  <a:endParaRPr lang="da-DK" altLang="zh-CN" b="1" dirty="0">
                    <a:solidFill>
                      <a:srgbClr val="FFFFFF"/>
                    </a:solidFill>
                    <a:ea typeface="微软雅黑" pitchFamily="34" charset="-122"/>
                  </a:endParaRPr>
                </a:p>
              </p:txBody>
            </p:sp>
            <p:sp>
              <p:nvSpPr>
                <p:cNvPr id="50" name="MH_SubTitle_3"/>
                <p:cNvSpPr/>
                <p:nvPr>
                  <p:custDataLst>
                    <p:tags r:id="rId11"/>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defRPr/>
                  </a:pPr>
                  <a:r>
                    <a:rPr lang="zh-CN" altLang="en-US" sz="1600" b="1" dirty="0" smtClean="0">
                      <a:solidFill>
                        <a:srgbClr val="333333"/>
                      </a:solidFill>
                      <a:latin typeface="+mn-lt"/>
                      <a:ea typeface="微软雅黑" panose="020B0503020204020204" pitchFamily="34" charset="-122"/>
                    </a:rPr>
                    <a:t>信息化建设</a:t>
                  </a:r>
                  <a:endParaRPr lang="en-US" altLang="zh-CN" sz="1600" b="1" dirty="0" smtClean="0">
                    <a:solidFill>
                      <a:srgbClr val="333333"/>
                    </a:solidFill>
                    <a:latin typeface="+mn-lt"/>
                    <a:ea typeface="微软雅黑" panose="020B0503020204020204" pitchFamily="34" charset="-122"/>
                  </a:endParaRPr>
                </a:p>
                <a:p>
                  <a:pPr algn="ctr">
                    <a:defRPr/>
                  </a:pPr>
                  <a:r>
                    <a:rPr lang="zh-CN" altLang="en-US" sz="1600" b="1" dirty="0" smtClean="0">
                      <a:solidFill>
                        <a:srgbClr val="333333"/>
                      </a:solidFill>
                      <a:latin typeface="+mn-lt"/>
                      <a:ea typeface="微软雅黑" panose="020B0503020204020204" pitchFamily="34" charset="-122"/>
                    </a:rPr>
                    <a:t>问题</a:t>
                  </a:r>
                  <a:endParaRPr lang="zh-CN" altLang="en-US" sz="1600" b="1" dirty="0">
                    <a:solidFill>
                      <a:srgbClr val="333333"/>
                    </a:solidFill>
                    <a:latin typeface="+mn-lt"/>
                    <a:ea typeface="微软雅黑" panose="020B0503020204020204" pitchFamily="34" charset="-122"/>
                  </a:endParaRPr>
                </a:p>
              </p:txBody>
            </p:sp>
          </p:grpSp>
          <p:grpSp>
            <p:nvGrpSpPr>
              <p:cNvPr id="46" name="组合 31"/>
              <p:cNvGrpSpPr/>
              <p:nvPr/>
            </p:nvGrpSpPr>
            <p:grpSpPr>
              <a:xfrm>
                <a:off x="2" y="3384746"/>
                <a:ext cx="4244670" cy="792712"/>
                <a:chOff x="2" y="3361556"/>
                <a:chExt cx="4244670" cy="792712"/>
              </a:xfrm>
            </p:grpSpPr>
            <p:sp>
              <p:nvSpPr>
                <p:cNvPr id="47" name="MH_Text_5"/>
                <p:cNvSpPr>
                  <a:spLocks/>
                </p:cNvSpPr>
                <p:nvPr>
                  <p:custDataLst>
                    <p:tags r:id="rId8"/>
                  </p:custDataLst>
                </p:nvPr>
              </p:nvSpPr>
              <p:spPr bwMode="auto">
                <a:xfrm>
                  <a:off x="2" y="3362268"/>
                  <a:ext cx="3481388"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b="1" dirty="0" smtClean="0">
                      <a:solidFill>
                        <a:srgbClr val="FFFFFF"/>
                      </a:solidFill>
                      <a:ea typeface="微软雅黑" pitchFamily="34" charset="-122"/>
                    </a:rPr>
                    <a:t>师资</a:t>
                  </a:r>
                  <a:r>
                    <a:rPr lang="zh-CN" altLang="en-US" b="1" dirty="0">
                      <a:solidFill>
                        <a:srgbClr val="FFFFFF"/>
                      </a:solidFill>
                      <a:ea typeface="微软雅黑" pitchFamily="34" charset="-122"/>
                    </a:rPr>
                    <a:t>力量</a:t>
                  </a:r>
                  <a:r>
                    <a:rPr lang="zh-CN" altLang="en-US" b="1" dirty="0" smtClean="0">
                      <a:solidFill>
                        <a:srgbClr val="FFFFFF"/>
                      </a:solidFill>
                      <a:ea typeface="微软雅黑" pitchFamily="34" charset="-122"/>
                    </a:rPr>
                    <a:t>薄弱</a:t>
                  </a:r>
                  <a:endParaRPr lang="en-US" altLang="zh-CN" b="1" dirty="0" smtClean="0">
                    <a:solidFill>
                      <a:srgbClr val="FFFFFF"/>
                    </a:solidFill>
                    <a:ea typeface="微软雅黑" pitchFamily="34" charset="-122"/>
                  </a:endParaRPr>
                </a:p>
                <a:p>
                  <a:pPr algn="ctr">
                    <a:lnSpc>
                      <a:spcPct val="130000"/>
                    </a:lnSpc>
                  </a:pPr>
                  <a:r>
                    <a:rPr lang="zh-CN" altLang="en-US" b="1" dirty="0" smtClean="0">
                      <a:solidFill>
                        <a:srgbClr val="FFFFFF"/>
                      </a:solidFill>
                      <a:ea typeface="微软雅黑" pitchFamily="34" charset="-122"/>
                    </a:rPr>
                    <a:t>培训</a:t>
                  </a:r>
                  <a:r>
                    <a:rPr lang="zh-CN" altLang="en-US" b="1" dirty="0">
                      <a:solidFill>
                        <a:srgbClr val="FFFFFF"/>
                      </a:solidFill>
                      <a:ea typeface="微软雅黑" pitchFamily="34" charset="-122"/>
                    </a:rPr>
                    <a:t>提升滞后</a:t>
                  </a:r>
                  <a:endParaRPr lang="da-DK" altLang="zh-CN" b="1" dirty="0">
                    <a:solidFill>
                      <a:srgbClr val="FFFFFF"/>
                    </a:solidFill>
                    <a:ea typeface="微软雅黑" pitchFamily="34" charset="-122"/>
                  </a:endParaRPr>
                </a:p>
              </p:txBody>
            </p:sp>
            <p:sp>
              <p:nvSpPr>
                <p:cNvPr id="48" name="MH_SubTitle_5"/>
                <p:cNvSpPr/>
                <p:nvPr>
                  <p:custDataLst>
                    <p:tags r:id="rId9"/>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1600" b="1" dirty="0">
                      <a:solidFill>
                        <a:srgbClr val="333333"/>
                      </a:solidFill>
                      <a:ea typeface="微软雅黑" panose="020B0503020204020204" pitchFamily="34" charset="-122"/>
                    </a:rPr>
                    <a:t>师资建设问题</a:t>
                  </a:r>
                </a:p>
              </p:txBody>
            </p:sp>
          </p:grpSp>
        </p:grpSp>
        <p:grpSp>
          <p:nvGrpSpPr>
            <p:cNvPr id="34" name="组合 26"/>
            <p:cNvGrpSpPr/>
            <p:nvPr/>
          </p:nvGrpSpPr>
          <p:grpSpPr>
            <a:xfrm>
              <a:off x="4788024" y="2425452"/>
              <a:ext cx="4211843" cy="792331"/>
              <a:chOff x="4932160" y="2713241"/>
              <a:chExt cx="4211843" cy="792331"/>
            </a:xfrm>
          </p:grpSpPr>
          <p:sp>
            <p:nvSpPr>
              <p:cNvPr id="41" name="MH_Text_2"/>
              <p:cNvSpPr>
                <a:spLocks/>
              </p:cNvSpPr>
              <p:nvPr>
                <p:custDataLst>
                  <p:tags r:id="rId6"/>
                </p:custDataLst>
              </p:nvPr>
            </p:nvSpPr>
            <p:spPr bwMode="auto">
              <a:xfrm flipH="1">
                <a:off x="5662616" y="2713572"/>
                <a:ext cx="3481387"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b="1" dirty="0">
                    <a:solidFill>
                      <a:srgbClr val="FFFFFF"/>
                    </a:solidFill>
                    <a:ea typeface="微软雅黑" pitchFamily="34" charset="-122"/>
                  </a:rPr>
                  <a:t>课程体系不</a:t>
                </a:r>
                <a:r>
                  <a:rPr lang="zh-CN" altLang="en-US" b="1" dirty="0" smtClean="0">
                    <a:solidFill>
                      <a:srgbClr val="FFFFFF"/>
                    </a:solidFill>
                    <a:ea typeface="微软雅黑" pitchFamily="34" charset="-122"/>
                  </a:rPr>
                  <a:t>完备</a:t>
                </a:r>
                <a:endParaRPr lang="en-US" altLang="zh-CN" b="1" dirty="0" smtClean="0">
                  <a:solidFill>
                    <a:srgbClr val="FFFFFF"/>
                  </a:solidFill>
                  <a:ea typeface="微软雅黑" pitchFamily="34" charset="-122"/>
                </a:endParaRPr>
              </a:p>
              <a:p>
                <a:pPr algn="ctr">
                  <a:lnSpc>
                    <a:spcPct val="130000"/>
                  </a:lnSpc>
                </a:pPr>
                <a:r>
                  <a:rPr lang="zh-CN" altLang="en-US" b="1" dirty="0" smtClean="0">
                    <a:solidFill>
                      <a:srgbClr val="FFFFFF"/>
                    </a:solidFill>
                    <a:ea typeface="微软雅黑" pitchFamily="34" charset="-122"/>
                  </a:rPr>
                  <a:t>信息技术应用不够</a:t>
                </a:r>
                <a:endParaRPr lang="da-DK" altLang="zh-CN" b="1" dirty="0">
                  <a:solidFill>
                    <a:srgbClr val="FFFFFF"/>
                  </a:solidFill>
                  <a:ea typeface="微软雅黑" pitchFamily="34" charset="-122"/>
                </a:endParaRPr>
              </a:p>
            </p:txBody>
          </p:sp>
          <p:sp>
            <p:nvSpPr>
              <p:cNvPr id="42" name="MH_SubTitle_2"/>
              <p:cNvSpPr/>
              <p:nvPr>
                <p:custDataLst>
                  <p:tags r:id="rId7"/>
                </p:custDataLst>
              </p:nvPr>
            </p:nvSpPr>
            <p:spPr>
              <a:xfrm flipH="1">
                <a:off x="4932160" y="2713241"/>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1600" b="1" dirty="0" smtClean="0">
                    <a:solidFill>
                      <a:srgbClr val="333333"/>
                    </a:solidFill>
                    <a:ea typeface="微软雅黑" panose="020B0503020204020204" pitchFamily="34" charset="-122"/>
                  </a:rPr>
                  <a:t>双创教育问题</a:t>
                </a:r>
                <a:endParaRPr lang="zh-CN" altLang="en-US" sz="1600" b="1" dirty="0">
                  <a:solidFill>
                    <a:srgbClr val="333333"/>
                  </a:solidFill>
                  <a:ea typeface="微软雅黑" panose="020B0503020204020204" pitchFamily="34" charset="-122"/>
                </a:endParaRPr>
              </a:p>
            </p:txBody>
          </p:sp>
        </p:grpSp>
        <p:grpSp>
          <p:nvGrpSpPr>
            <p:cNvPr id="35" name="组合 27"/>
            <p:cNvGrpSpPr/>
            <p:nvPr/>
          </p:nvGrpSpPr>
          <p:grpSpPr>
            <a:xfrm>
              <a:off x="4716016" y="3433564"/>
              <a:ext cx="4211843" cy="792144"/>
              <a:chOff x="4932160" y="3721596"/>
              <a:chExt cx="4211843" cy="792144"/>
            </a:xfrm>
          </p:grpSpPr>
          <p:sp>
            <p:nvSpPr>
              <p:cNvPr id="39" name="MH_Text_4"/>
              <p:cNvSpPr>
                <a:spLocks/>
              </p:cNvSpPr>
              <p:nvPr>
                <p:custDataLst>
                  <p:tags r:id="rId4"/>
                </p:custDataLst>
              </p:nvPr>
            </p:nvSpPr>
            <p:spPr bwMode="auto">
              <a:xfrm flipH="1">
                <a:off x="5662616" y="3721740"/>
                <a:ext cx="3481387"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b="1" dirty="0" smtClean="0">
                    <a:solidFill>
                      <a:srgbClr val="FFFFFF"/>
                    </a:solidFill>
                    <a:ea typeface="微软雅黑" pitchFamily="34" charset="-122"/>
                  </a:rPr>
                  <a:t>服务能力较弱</a:t>
                </a:r>
                <a:endParaRPr lang="en-US" altLang="zh-CN" b="1" dirty="0" smtClean="0">
                  <a:solidFill>
                    <a:srgbClr val="FFFFFF"/>
                  </a:solidFill>
                  <a:ea typeface="微软雅黑" pitchFamily="34" charset="-122"/>
                </a:endParaRPr>
              </a:p>
              <a:p>
                <a:pPr algn="ctr">
                  <a:lnSpc>
                    <a:spcPct val="130000"/>
                  </a:lnSpc>
                </a:pPr>
                <a:r>
                  <a:rPr lang="zh-CN" altLang="en-US" b="1" dirty="0" smtClean="0">
                    <a:solidFill>
                      <a:srgbClr val="FFFFFF"/>
                    </a:solidFill>
                    <a:ea typeface="微软雅黑" pitchFamily="34" charset="-122"/>
                  </a:rPr>
                  <a:t>辐射带动不强</a:t>
                </a:r>
                <a:endParaRPr lang="da-DK" altLang="zh-CN" b="1" dirty="0">
                  <a:solidFill>
                    <a:srgbClr val="FFFFFF"/>
                  </a:solidFill>
                  <a:ea typeface="微软雅黑" pitchFamily="34" charset="-122"/>
                </a:endParaRPr>
              </a:p>
            </p:txBody>
          </p:sp>
          <p:sp>
            <p:nvSpPr>
              <p:cNvPr id="40" name="MH_SubTitle_4"/>
              <p:cNvSpPr/>
              <p:nvPr>
                <p:custDataLst>
                  <p:tags r:id="rId5"/>
                </p:custDataLst>
              </p:nvPr>
            </p:nvSpPr>
            <p:spPr>
              <a:xfrm flipH="1">
                <a:off x="4932160" y="372159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1600" b="1" dirty="0" smtClean="0">
                    <a:solidFill>
                      <a:srgbClr val="333333"/>
                    </a:solidFill>
                    <a:ea typeface="微软雅黑" panose="020B0503020204020204" pitchFamily="34" charset="-122"/>
                  </a:rPr>
                  <a:t>社会服务问题</a:t>
                </a:r>
                <a:endParaRPr lang="zh-CN" altLang="en-US" sz="1600" b="1" dirty="0">
                  <a:solidFill>
                    <a:srgbClr val="333333"/>
                  </a:solidFill>
                  <a:ea typeface="微软雅黑" panose="020B0503020204020204" pitchFamily="34" charset="-122"/>
                </a:endParaRPr>
              </a:p>
            </p:txBody>
          </p:sp>
        </p:grpSp>
        <p:grpSp>
          <p:nvGrpSpPr>
            <p:cNvPr id="36" name="组合 25"/>
            <p:cNvGrpSpPr/>
            <p:nvPr/>
          </p:nvGrpSpPr>
          <p:grpSpPr>
            <a:xfrm>
              <a:off x="4788024" y="1489348"/>
              <a:ext cx="4211843" cy="792331"/>
              <a:chOff x="4932040" y="1705372"/>
              <a:chExt cx="4211843" cy="792331"/>
            </a:xfrm>
          </p:grpSpPr>
          <p:sp>
            <p:nvSpPr>
              <p:cNvPr id="37" name="MH_Text_2"/>
              <p:cNvSpPr>
                <a:spLocks/>
              </p:cNvSpPr>
              <p:nvPr>
                <p:custDataLst>
                  <p:tags r:id="rId2"/>
                </p:custDataLst>
              </p:nvPr>
            </p:nvSpPr>
            <p:spPr bwMode="auto">
              <a:xfrm flipH="1">
                <a:off x="5662496" y="1705703"/>
                <a:ext cx="3481387"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b="1" dirty="0" smtClean="0">
                    <a:solidFill>
                      <a:srgbClr val="FFFFFF"/>
                    </a:solidFill>
                    <a:ea typeface="微软雅黑" pitchFamily="34" charset="-122"/>
                  </a:rPr>
                  <a:t>校企“两层皮”</a:t>
                </a:r>
                <a:endParaRPr lang="en-US" altLang="zh-CN" b="1" dirty="0" smtClean="0">
                  <a:solidFill>
                    <a:srgbClr val="FFFFFF"/>
                  </a:solidFill>
                  <a:ea typeface="微软雅黑" pitchFamily="34" charset="-122"/>
                </a:endParaRPr>
              </a:p>
              <a:p>
                <a:pPr algn="ctr">
                  <a:lnSpc>
                    <a:spcPct val="130000"/>
                  </a:lnSpc>
                </a:pPr>
                <a:r>
                  <a:rPr lang="zh-CN" altLang="en-US" b="1" dirty="0" smtClean="0">
                    <a:solidFill>
                      <a:srgbClr val="FFFFFF"/>
                    </a:solidFill>
                    <a:ea typeface="微软雅黑" pitchFamily="34" charset="-122"/>
                  </a:rPr>
                  <a:t>深度合作难以推进</a:t>
                </a:r>
                <a:endParaRPr lang="da-DK" altLang="zh-CN" b="1" dirty="0">
                  <a:solidFill>
                    <a:srgbClr val="FFFFFF"/>
                  </a:solidFill>
                  <a:ea typeface="微软雅黑" pitchFamily="34" charset="-122"/>
                </a:endParaRPr>
              </a:p>
            </p:txBody>
          </p:sp>
          <p:sp>
            <p:nvSpPr>
              <p:cNvPr id="38" name="MH_SubTitle_2"/>
              <p:cNvSpPr/>
              <p:nvPr>
                <p:custDataLst>
                  <p:tags r:id="rId3"/>
                </p:custDataLst>
              </p:nvPr>
            </p:nvSpPr>
            <p:spPr>
              <a:xfrm flipH="1">
                <a:off x="4932040" y="1705372"/>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1600" b="1" dirty="0" smtClean="0">
                    <a:solidFill>
                      <a:srgbClr val="333333"/>
                    </a:solidFill>
                    <a:ea typeface="微软雅黑" panose="020B0503020204020204" pitchFamily="34" charset="-122"/>
                  </a:rPr>
                  <a:t>校企合作问题</a:t>
                </a:r>
                <a:endParaRPr lang="zh-CN" altLang="en-US" sz="1600" b="1" dirty="0">
                  <a:solidFill>
                    <a:srgbClr val="333333"/>
                  </a:solidFill>
                  <a:ea typeface="微软雅黑" panose="020B0503020204020204" pitchFamily="34" charset="-122"/>
                </a:endParaRPr>
              </a:p>
            </p:txBody>
          </p:sp>
        </p:grpSp>
      </p:grpSp>
      <p:sp>
        <p:nvSpPr>
          <p:cNvPr id="29" name="文本框 2"/>
          <p:cNvSpPr txBox="1"/>
          <p:nvPr/>
        </p:nvSpPr>
        <p:spPr>
          <a:xfrm>
            <a:off x="8888026" y="193204"/>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04</a:t>
            </a:r>
            <a:endParaRPr lang="zh-CN" altLang="en-US" sz="1200" b="1" dirty="0">
              <a:solidFill>
                <a:prstClr val="white"/>
              </a:solidFill>
            </a:endParaRPr>
          </a:p>
        </p:txBody>
      </p:sp>
    </p:spTree>
    <p:extLst>
      <p:ext uri="{BB962C8B-B14F-4D97-AF65-F5344CB8AC3E}">
        <p14:creationId xmlns:p14="http://schemas.microsoft.com/office/powerpoint/2010/main" val="3298785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1" name="MH_Other_5"/>
          <p:cNvSpPr>
            <a:spLocks noChangeArrowheads="1"/>
          </p:cNvSpPr>
          <p:nvPr>
            <p:custDataLst>
              <p:tags r:id="rId1"/>
            </p:custDataLst>
          </p:nvPr>
        </p:nvSpPr>
        <p:spPr bwMode="auto">
          <a:xfrm>
            <a:off x="156678" y="599086"/>
            <a:ext cx="2687129" cy="49582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三</a:t>
            </a:r>
            <a:r>
              <a:rPr lang="zh-CN" altLang="en-US" sz="2000" b="1" dirty="0" smtClean="0">
                <a:solidFill>
                  <a:srgbClr val="FFFFFF"/>
                </a:solidFill>
                <a:ea typeface="微软雅黑" pitchFamily="34" charset="-122"/>
              </a:rPr>
              <a:t>） 建设的目标</a:t>
            </a:r>
            <a:endParaRPr lang="zh-CN" altLang="en-US" sz="2000" b="1" dirty="0">
              <a:solidFill>
                <a:srgbClr val="FFFFFF"/>
              </a:solidFill>
              <a:ea typeface="微软雅黑" pitchFamily="34" charset="-122"/>
            </a:endParaRPr>
          </a:p>
        </p:txBody>
      </p:sp>
      <p:cxnSp>
        <p:nvCxnSpPr>
          <p:cNvPr id="32" name="直接连接符 31"/>
          <p:cNvCxnSpPr/>
          <p:nvPr/>
        </p:nvCxnSpPr>
        <p:spPr>
          <a:xfrm>
            <a:off x="1326312" y="337344"/>
            <a:ext cx="7350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917162" y="1273324"/>
            <a:ext cx="7102690" cy="2902048"/>
            <a:chOff x="969658" y="1358212"/>
            <a:chExt cx="5098818" cy="2699377"/>
          </a:xfrm>
        </p:grpSpPr>
        <p:grpSp>
          <p:nvGrpSpPr>
            <p:cNvPr id="60" name="组合 59"/>
            <p:cNvGrpSpPr/>
            <p:nvPr/>
          </p:nvGrpSpPr>
          <p:grpSpPr>
            <a:xfrm>
              <a:off x="969658" y="1358212"/>
              <a:ext cx="5098818" cy="1341191"/>
              <a:chOff x="969658" y="1358212"/>
              <a:chExt cx="5098818" cy="1341191"/>
            </a:xfrm>
          </p:grpSpPr>
          <p:grpSp>
            <p:nvGrpSpPr>
              <p:cNvPr id="68" name="组合 67"/>
              <p:cNvGrpSpPr/>
              <p:nvPr/>
            </p:nvGrpSpPr>
            <p:grpSpPr>
              <a:xfrm>
                <a:off x="981964" y="1358212"/>
                <a:ext cx="5068205" cy="556044"/>
                <a:chOff x="840739" y="1358212"/>
                <a:chExt cx="5068205" cy="556044"/>
              </a:xfrm>
            </p:grpSpPr>
            <p:sp>
              <p:nvSpPr>
                <p:cNvPr id="72" name="对角圆角矩形 71"/>
                <p:cNvSpPr/>
                <p:nvPr/>
              </p:nvSpPr>
              <p:spPr>
                <a:xfrm>
                  <a:off x="840739" y="1358212"/>
                  <a:ext cx="575214" cy="556044"/>
                </a:xfrm>
                <a:prstGeom prst="round2DiagRect">
                  <a:avLst>
                    <a:gd name="adj1" fmla="val 50000"/>
                    <a:gd name="adj2" fmla="val 0"/>
                  </a:avLst>
                </a:prstGeom>
                <a:gradFill>
                  <a:gsLst>
                    <a:gs pos="0">
                      <a:schemeClr val="accent1"/>
                    </a:gs>
                    <a:gs pos="100000">
                      <a:schemeClr val="accent1"/>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914031">
                    <a:defRPr/>
                  </a:pPr>
                  <a:r>
                    <a:rPr lang="en-US" altLang="zh-CN" sz="2400" kern="0" dirty="0">
                      <a:solidFill>
                        <a:sysClr val="window" lastClr="FFFFFF"/>
                      </a:solidFill>
                      <a:latin typeface="Broadway" pitchFamily="82" charset="0"/>
                      <a:ea typeface="宋体"/>
                    </a:rPr>
                    <a:t>1</a:t>
                  </a:r>
                  <a:endParaRPr lang="zh-CN" altLang="en-US" sz="2400" kern="0" dirty="0">
                    <a:solidFill>
                      <a:sysClr val="window" lastClr="FFFFFF"/>
                    </a:solidFill>
                    <a:latin typeface="Broadway" pitchFamily="82" charset="0"/>
                    <a:ea typeface="宋体"/>
                  </a:endParaRPr>
                </a:p>
              </p:txBody>
            </p:sp>
            <p:cxnSp>
              <p:nvCxnSpPr>
                <p:cNvPr id="73" name="直接连接符 72"/>
                <p:cNvCxnSpPr/>
                <p:nvPr/>
              </p:nvCxnSpPr>
              <p:spPr>
                <a:xfrm flipV="1">
                  <a:off x="1513212" y="1865082"/>
                  <a:ext cx="4395732" cy="4327"/>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969658" y="2143359"/>
                <a:ext cx="5098818" cy="556044"/>
                <a:chOff x="828433" y="1108087"/>
                <a:chExt cx="5098818" cy="556044"/>
              </a:xfrm>
            </p:grpSpPr>
            <p:sp>
              <p:nvSpPr>
                <p:cNvPr id="70" name="对角圆角矩形 69"/>
                <p:cNvSpPr/>
                <p:nvPr/>
              </p:nvSpPr>
              <p:spPr>
                <a:xfrm>
                  <a:off x="828433" y="1108087"/>
                  <a:ext cx="575214" cy="556044"/>
                </a:xfrm>
                <a:prstGeom prst="round2DiagRect">
                  <a:avLst>
                    <a:gd name="adj1" fmla="val 50000"/>
                    <a:gd name="adj2" fmla="val 0"/>
                  </a:avLst>
                </a:prstGeom>
                <a:gradFill>
                  <a:gsLst>
                    <a:gs pos="100000">
                      <a:schemeClr val="accent1"/>
                    </a:gs>
                    <a:gs pos="10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914031">
                    <a:defRPr/>
                  </a:pPr>
                  <a:r>
                    <a:rPr lang="en-US" altLang="zh-CN" sz="2400" kern="0" dirty="0">
                      <a:solidFill>
                        <a:sysClr val="window" lastClr="FFFFFF"/>
                      </a:solidFill>
                      <a:latin typeface="Broadway" pitchFamily="82" charset="0"/>
                      <a:ea typeface="宋体"/>
                    </a:rPr>
                    <a:t>2</a:t>
                  </a:r>
                  <a:endParaRPr lang="zh-CN" altLang="en-US" sz="2400" kern="0" dirty="0">
                    <a:solidFill>
                      <a:sysClr val="window" lastClr="FFFFFF"/>
                    </a:solidFill>
                    <a:latin typeface="Broadway" pitchFamily="82" charset="0"/>
                    <a:ea typeface="宋体"/>
                  </a:endParaRPr>
                </a:p>
              </p:txBody>
            </p:sp>
            <p:cxnSp>
              <p:nvCxnSpPr>
                <p:cNvPr id="71" name="直接连接符 70"/>
                <p:cNvCxnSpPr/>
                <p:nvPr/>
              </p:nvCxnSpPr>
              <p:spPr>
                <a:xfrm>
                  <a:off x="1513212" y="1529155"/>
                  <a:ext cx="4414039"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61" name="组合 60"/>
            <p:cNvGrpSpPr/>
            <p:nvPr/>
          </p:nvGrpSpPr>
          <p:grpSpPr>
            <a:xfrm>
              <a:off x="969658" y="2874243"/>
              <a:ext cx="5055064" cy="1183346"/>
              <a:chOff x="980022" y="850879"/>
              <a:chExt cx="5055064" cy="1183346"/>
            </a:xfrm>
          </p:grpSpPr>
          <p:grpSp>
            <p:nvGrpSpPr>
              <p:cNvPr id="62" name="组合 61"/>
              <p:cNvGrpSpPr/>
              <p:nvPr/>
            </p:nvGrpSpPr>
            <p:grpSpPr>
              <a:xfrm>
                <a:off x="981964" y="850879"/>
                <a:ext cx="5053122" cy="556044"/>
                <a:chOff x="840739" y="850879"/>
                <a:chExt cx="5053122" cy="556044"/>
              </a:xfrm>
            </p:grpSpPr>
            <p:sp>
              <p:nvSpPr>
                <p:cNvPr id="66" name="对角圆角矩形 65"/>
                <p:cNvSpPr/>
                <p:nvPr/>
              </p:nvSpPr>
              <p:spPr>
                <a:xfrm>
                  <a:off x="840739" y="850879"/>
                  <a:ext cx="575214" cy="556044"/>
                </a:xfrm>
                <a:prstGeom prst="round2DiagRect">
                  <a:avLst>
                    <a:gd name="adj1" fmla="val 50000"/>
                    <a:gd name="adj2" fmla="val 0"/>
                  </a:avLst>
                </a:prstGeom>
                <a:gradFill>
                  <a:gsLst>
                    <a:gs pos="98000">
                      <a:schemeClr val="accent1"/>
                    </a:gs>
                    <a:gs pos="100000">
                      <a:schemeClr val="accent1"/>
                    </a:gs>
                    <a:gs pos="99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914031">
                    <a:defRPr/>
                  </a:pPr>
                  <a:r>
                    <a:rPr lang="en-US" altLang="zh-CN" sz="2400" kern="0" dirty="0">
                      <a:solidFill>
                        <a:sysClr val="window" lastClr="FFFFFF"/>
                      </a:solidFill>
                      <a:latin typeface="Broadway" pitchFamily="82" charset="0"/>
                      <a:ea typeface="宋体"/>
                    </a:rPr>
                    <a:t>3</a:t>
                  </a:r>
                  <a:endParaRPr lang="zh-CN" altLang="en-US" sz="2400" kern="0" dirty="0">
                    <a:solidFill>
                      <a:sysClr val="window" lastClr="FFFFFF"/>
                    </a:solidFill>
                    <a:latin typeface="Broadway" pitchFamily="82" charset="0"/>
                    <a:ea typeface="宋体"/>
                  </a:endParaRPr>
                </a:p>
              </p:txBody>
            </p:sp>
            <p:cxnSp>
              <p:nvCxnSpPr>
                <p:cNvPr id="67" name="直接连接符 66"/>
                <p:cNvCxnSpPr/>
                <p:nvPr/>
              </p:nvCxnSpPr>
              <p:spPr>
                <a:xfrm>
                  <a:off x="1523576" y="1269980"/>
                  <a:ext cx="4370285" cy="42237"/>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980022" y="1478181"/>
                <a:ext cx="5055064" cy="556044"/>
                <a:chOff x="838797" y="442909"/>
                <a:chExt cx="5055064" cy="556044"/>
              </a:xfrm>
            </p:grpSpPr>
            <p:sp>
              <p:nvSpPr>
                <p:cNvPr id="64" name="对角圆角矩形 63"/>
                <p:cNvSpPr/>
                <p:nvPr/>
              </p:nvSpPr>
              <p:spPr>
                <a:xfrm>
                  <a:off x="838797" y="442909"/>
                  <a:ext cx="575214" cy="556044"/>
                </a:xfrm>
                <a:prstGeom prst="round2DiagRect">
                  <a:avLst>
                    <a:gd name="adj1" fmla="val 50000"/>
                    <a:gd name="adj2" fmla="val 3332"/>
                  </a:avLst>
                </a:prstGeom>
                <a:gradFill>
                  <a:gsLst>
                    <a:gs pos="100000">
                      <a:schemeClr val="accent1"/>
                    </a:gs>
                    <a:gs pos="100000">
                      <a:schemeClr val="accent1"/>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914031">
                    <a:defRPr/>
                  </a:pPr>
                  <a:r>
                    <a:rPr lang="en-US" altLang="zh-CN" sz="2400" kern="0" dirty="0">
                      <a:solidFill>
                        <a:sysClr val="window" lastClr="FFFFFF"/>
                      </a:solidFill>
                      <a:latin typeface="Broadway" pitchFamily="82" charset="0"/>
                      <a:ea typeface="宋体"/>
                    </a:rPr>
                    <a:t>4</a:t>
                  </a:r>
                  <a:endParaRPr lang="zh-CN" altLang="en-US" sz="2400" kern="0" dirty="0">
                    <a:solidFill>
                      <a:sysClr val="window" lastClr="FFFFFF"/>
                    </a:solidFill>
                    <a:latin typeface="Broadway" pitchFamily="82" charset="0"/>
                    <a:ea typeface="宋体"/>
                  </a:endParaRPr>
                </a:p>
              </p:txBody>
            </p:sp>
            <p:cxnSp>
              <p:nvCxnSpPr>
                <p:cNvPr id="65" name="直接连接符 64"/>
                <p:cNvCxnSpPr/>
                <p:nvPr/>
              </p:nvCxnSpPr>
              <p:spPr>
                <a:xfrm>
                  <a:off x="1523576" y="858868"/>
                  <a:ext cx="4370285"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sp>
        <p:nvSpPr>
          <p:cNvPr id="56" name="矩形 55"/>
          <p:cNvSpPr/>
          <p:nvPr/>
        </p:nvSpPr>
        <p:spPr>
          <a:xfrm>
            <a:off x="1789034" y="1414230"/>
            <a:ext cx="6383366" cy="646331"/>
          </a:xfrm>
          <a:prstGeom prst="rect">
            <a:avLst/>
          </a:prstGeom>
        </p:spPr>
        <p:txBody>
          <a:bodyPr wrap="square">
            <a:spAutoFit/>
          </a:bodyPr>
          <a:lstStyle/>
          <a:p>
            <a:r>
              <a:rPr lang="zh-CN" altLang="zh-CN" b="1" dirty="0">
                <a:latin typeface="微软雅黑" pitchFamily="34" charset="-122"/>
                <a:ea typeface="微软雅黑" pitchFamily="34" charset="-122"/>
              </a:rPr>
              <a:t>高水平设计</a:t>
            </a:r>
            <a:r>
              <a:rPr lang="zh-CN" altLang="en-US" b="1" dirty="0">
                <a:latin typeface="微软雅黑" pitchFamily="34" charset="-122"/>
                <a:ea typeface="微软雅黑" pitchFamily="34" charset="-122"/>
              </a:rPr>
              <a:t>规划高职建设</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打造一流职业教育基地</a:t>
            </a:r>
            <a:endParaRPr lang="zh-CN" altLang="zh-CN" b="1" dirty="0">
              <a:latin typeface="微软雅黑" pitchFamily="34" charset="-122"/>
              <a:ea typeface="微软雅黑" pitchFamily="34" charset="-122"/>
            </a:endParaRPr>
          </a:p>
          <a:p>
            <a:endParaRPr lang="zh-CN" altLang="zh-CN" b="1" dirty="0">
              <a:latin typeface="微软雅黑" pitchFamily="34" charset="-122"/>
              <a:ea typeface="微软雅黑" pitchFamily="34" charset="-122"/>
            </a:endParaRPr>
          </a:p>
        </p:txBody>
      </p:sp>
      <p:sp>
        <p:nvSpPr>
          <p:cNvPr id="57" name="矩形 56"/>
          <p:cNvSpPr/>
          <p:nvPr/>
        </p:nvSpPr>
        <p:spPr>
          <a:xfrm>
            <a:off x="1806756" y="2140128"/>
            <a:ext cx="6169869" cy="369332"/>
          </a:xfrm>
          <a:prstGeom prst="rect">
            <a:avLst/>
          </a:prstGeom>
        </p:spPr>
        <p:txBody>
          <a:bodyPr wrap="square">
            <a:spAutoFit/>
          </a:bodyPr>
          <a:lstStyle/>
          <a:p>
            <a:r>
              <a:rPr lang="zh-CN" altLang="en-US" b="1" dirty="0">
                <a:latin typeface="微软雅黑" pitchFamily="34" charset="-122"/>
                <a:ea typeface="微软雅黑" pitchFamily="34" charset="-122"/>
              </a:rPr>
              <a:t>专业设置具有不可替代性，</a:t>
            </a:r>
            <a:r>
              <a:rPr lang="zh-CN" altLang="zh-CN" b="1" dirty="0">
                <a:latin typeface="微软雅黑" pitchFamily="34" charset="-122"/>
                <a:ea typeface="微软雅黑" pitchFamily="34" charset="-122"/>
              </a:rPr>
              <a:t>差异化</a:t>
            </a:r>
            <a:r>
              <a:rPr lang="zh-CN" altLang="en-US" b="1" dirty="0">
                <a:latin typeface="微软雅黑" pitchFamily="34" charset="-122"/>
                <a:ea typeface="微软雅黑" pitchFamily="34" charset="-122"/>
              </a:rPr>
              <a:t>凝练办学特色</a:t>
            </a:r>
            <a:endParaRPr lang="zh-CN" altLang="zh-CN" b="1" dirty="0">
              <a:latin typeface="微软雅黑" pitchFamily="34" charset="-122"/>
              <a:ea typeface="微软雅黑" pitchFamily="34" charset="-122"/>
            </a:endParaRPr>
          </a:p>
        </p:txBody>
      </p:sp>
      <p:sp>
        <p:nvSpPr>
          <p:cNvPr id="58" name="矩形 57"/>
          <p:cNvSpPr/>
          <p:nvPr/>
        </p:nvSpPr>
        <p:spPr>
          <a:xfrm>
            <a:off x="1790572" y="2903180"/>
            <a:ext cx="6205316" cy="369332"/>
          </a:xfrm>
          <a:prstGeom prst="rect">
            <a:avLst/>
          </a:prstGeom>
        </p:spPr>
        <p:txBody>
          <a:bodyPr wrap="square">
            <a:spAutoFit/>
          </a:bodyPr>
          <a:lstStyle/>
          <a:p>
            <a:r>
              <a:rPr lang="zh-CN" altLang="en-US" b="1" dirty="0" smtClean="0">
                <a:latin typeface="微软雅黑" pitchFamily="34" charset="-122"/>
                <a:ea typeface="微软雅黑" pitchFamily="34" charset="-122"/>
              </a:rPr>
              <a:t>融合区域经济发展</a:t>
            </a:r>
            <a:r>
              <a:rPr lang="zh-CN" altLang="en-US" b="1" dirty="0">
                <a:latin typeface="微软雅黑" pitchFamily="34" charset="-122"/>
                <a:ea typeface="微软雅黑" pitchFamily="34" charset="-122"/>
              </a:rPr>
              <a:t>理念</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加大产教融合协同育人</a:t>
            </a:r>
          </a:p>
        </p:txBody>
      </p:sp>
      <p:sp>
        <p:nvSpPr>
          <p:cNvPr id="59" name="矩形 58"/>
          <p:cNvSpPr/>
          <p:nvPr/>
        </p:nvSpPr>
        <p:spPr>
          <a:xfrm>
            <a:off x="1835618" y="3593882"/>
            <a:ext cx="6336782" cy="369332"/>
          </a:xfrm>
          <a:prstGeom prst="rect">
            <a:avLst/>
          </a:prstGeom>
        </p:spPr>
        <p:txBody>
          <a:bodyPr wrap="square">
            <a:spAutoFit/>
          </a:bodyPr>
          <a:lstStyle/>
          <a:p>
            <a:r>
              <a:rPr lang="zh-CN" altLang="zh-CN" b="1" dirty="0">
                <a:latin typeface="微软雅黑" pitchFamily="34" charset="-122"/>
                <a:ea typeface="微软雅黑" pitchFamily="34" charset="-122"/>
              </a:rPr>
              <a:t>融合</a:t>
            </a:r>
            <a:r>
              <a:rPr lang="zh-CN" altLang="en-US" b="1" dirty="0">
                <a:latin typeface="微软雅黑" pitchFamily="34" charset="-122"/>
                <a:ea typeface="微软雅黑" pitchFamily="34" charset="-122"/>
              </a:rPr>
              <a:t>云物大智信息化技术</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提升现代化办学水平</a:t>
            </a:r>
          </a:p>
        </p:txBody>
      </p:sp>
      <p:sp>
        <p:nvSpPr>
          <p:cNvPr id="74" name="对角圆角矩形 73"/>
          <p:cNvSpPr/>
          <p:nvPr/>
        </p:nvSpPr>
        <p:spPr>
          <a:xfrm>
            <a:off x="949429" y="4327772"/>
            <a:ext cx="753765" cy="597792"/>
          </a:xfrm>
          <a:prstGeom prst="round2DiagRect">
            <a:avLst>
              <a:gd name="adj1" fmla="val 50000"/>
              <a:gd name="adj2" fmla="val 3332"/>
            </a:avLst>
          </a:prstGeom>
          <a:gradFill>
            <a:gsLst>
              <a:gs pos="100000">
                <a:schemeClr val="accent1"/>
              </a:gs>
              <a:gs pos="100000">
                <a:schemeClr val="accent1"/>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lIns="91410" tIns="45705" rIns="91410" bIns="45705" rtlCol="0" anchor="ctr"/>
          <a:lstStyle/>
          <a:p>
            <a:pPr algn="ctr" defTabSz="914031">
              <a:defRPr/>
            </a:pPr>
            <a:r>
              <a:rPr lang="en-US" altLang="zh-CN" sz="2400" kern="0" dirty="0" smtClean="0">
                <a:solidFill>
                  <a:sysClr val="window" lastClr="FFFFFF"/>
                </a:solidFill>
                <a:latin typeface="Broadway" pitchFamily="82" charset="0"/>
                <a:ea typeface="宋体"/>
              </a:rPr>
              <a:t>5</a:t>
            </a:r>
            <a:endParaRPr lang="zh-CN" altLang="en-US" sz="2400" kern="0" dirty="0">
              <a:solidFill>
                <a:sysClr val="window" lastClr="FFFFFF"/>
              </a:solidFill>
              <a:latin typeface="Broadway" pitchFamily="82" charset="0"/>
              <a:ea typeface="宋体"/>
            </a:endParaRPr>
          </a:p>
        </p:txBody>
      </p:sp>
      <p:sp>
        <p:nvSpPr>
          <p:cNvPr id="75" name="矩形 74"/>
          <p:cNvSpPr/>
          <p:nvPr/>
        </p:nvSpPr>
        <p:spPr>
          <a:xfrm>
            <a:off x="1871064" y="4411224"/>
            <a:ext cx="6373344" cy="369332"/>
          </a:xfrm>
          <a:prstGeom prst="rect">
            <a:avLst/>
          </a:prstGeom>
        </p:spPr>
        <p:txBody>
          <a:bodyPr wrap="square">
            <a:spAutoFit/>
          </a:bodyPr>
          <a:lstStyle/>
          <a:p>
            <a:r>
              <a:rPr lang="zh-CN" altLang="zh-CN" b="1" dirty="0">
                <a:latin typeface="微软雅黑" pitchFamily="34" charset="-122"/>
                <a:ea typeface="微软雅黑" pitchFamily="34" charset="-122"/>
              </a:rPr>
              <a:t>以专创融合</a:t>
            </a:r>
            <a:r>
              <a:rPr lang="zh-CN" altLang="en-US" b="1" dirty="0">
                <a:latin typeface="微软雅黑" pitchFamily="34" charset="-122"/>
                <a:ea typeface="微软雅黑" pitchFamily="34" charset="-122"/>
              </a:rPr>
              <a:t>教育</a:t>
            </a:r>
            <a:r>
              <a:rPr lang="zh-CN" altLang="zh-CN" b="1" dirty="0">
                <a:latin typeface="微软雅黑" pitchFamily="34" charset="-122"/>
                <a:ea typeface="微软雅黑" pitchFamily="34" charset="-122"/>
              </a:rPr>
              <a:t>为抓手，</a:t>
            </a:r>
            <a:r>
              <a:rPr lang="zh-CN" altLang="en-US" b="1" dirty="0">
                <a:latin typeface="微软雅黑" pitchFamily="34" charset="-122"/>
                <a:ea typeface="微软雅黑" pitchFamily="34" charset="-122"/>
              </a:rPr>
              <a:t>培养创新创业型职教人才</a:t>
            </a:r>
          </a:p>
        </p:txBody>
      </p:sp>
      <p:cxnSp>
        <p:nvCxnSpPr>
          <p:cNvPr id="76" name="直接连接符 75"/>
          <p:cNvCxnSpPr/>
          <p:nvPr/>
        </p:nvCxnSpPr>
        <p:spPr>
          <a:xfrm>
            <a:off x="1871064" y="4842111"/>
            <a:ext cx="6123285" cy="0"/>
          </a:xfrm>
          <a:prstGeom prst="line">
            <a:avLst/>
          </a:prstGeom>
          <a:ln>
            <a:solidFill>
              <a:schemeClr val="bg1">
                <a:lumMod val="6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2"/>
          <p:cNvSpPr txBox="1"/>
          <p:nvPr/>
        </p:nvSpPr>
        <p:spPr>
          <a:xfrm>
            <a:off x="8888026" y="193204"/>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05</a:t>
            </a:r>
            <a:endParaRPr lang="zh-CN" altLang="en-US" sz="1200" b="1" dirty="0">
              <a:solidFill>
                <a:prstClr val="white"/>
              </a:solidFill>
            </a:endParaRPr>
          </a:p>
        </p:txBody>
      </p:sp>
    </p:spTree>
    <p:extLst>
      <p:ext uri="{BB962C8B-B14F-4D97-AF65-F5344CB8AC3E}">
        <p14:creationId xmlns:p14="http://schemas.microsoft.com/office/powerpoint/2010/main" val="3794073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06</a:t>
            </a:r>
            <a:endParaRPr lang="zh-CN" altLang="en-US" sz="1200" b="1" dirty="0">
              <a:solidFill>
                <a:prstClr val="white"/>
              </a:solidFill>
            </a:endParaRPr>
          </a:p>
        </p:txBody>
      </p:sp>
      <p:sp>
        <p:nvSpPr>
          <p:cNvPr id="51" name="MH_Other_5"/>
          <p:cNvSpPr>
            <a:spLocks noChangeArrowheads="1"/>
          </p:cNvSpPr>
          <p:nvPr>
            <p:custDataLst>
              <p:tags r:id="rId1"/>
            </p:custDataLst>
          </p:nvPr>
        </p:nvSpPr>
        <p:spPr bwMode="auto">
          <a:xfrm>
            <a:off x="115613" y="599086"/>
            <a:ext cx="2880320" cy="5302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nchor="ctr"/>
          <a:lstStyle/>
          <a:p>
            <a:pPr hangingPunct="0">
              <a:lnSpc>
                <a:spcPct val="150000"/>
              </a:lnSpc>
            </a:pPr>
            <a:r>
              <a:rPr lang="zh-CN" altLang="en-US" sz="2000" b="1" dirty="0" smtClean="0">
                <a:solidFill>
                  <a:srgbClr val="FFFFFF"/>
                </a:solidFill>
                <a:ea typeface="微软雅黑" pitchFamily="34" charset="-122"/>
              </a:rPr>
              <a:t>（一） </a:t>
            </a:r>
            <a:r>
              <a:rPr lang="zh-CN" altLang="zh-CN" sz="2000" b="1" dirty="0" smtClean="0">
                <a:solidFill>
                  <a:srgbClr val="FFFFFF"/>
                </a:solidFill>
                <a:ea typeface="微软雅黑" pitchFamily="34" charset="-122"/>
              </a:rPr>
              <a:t>申建</a:t>
            </a:r>
            <a:r>
              <a:rPr lang="zh-CN" altLang="en-US" sz="2000" b="1" dirty="0" smtClean="0">
                <a:solidFill>
                  <a:srgbClr val="FFFFFF"/>
                </a:solidFill>
                <a:ea typeface="微软雅黑" pitchFamily="34" charset="-122"/>
              </a:rPr>
              <a:t>的</a:t>
            </a:r>
            <a:r>
              <a:rPr lang="zh-CN" altLang="en-US" sz="2000" b="1" dirty="0">
                <a:solidFill>
                  <a:srgbClr val="FFFFFF"/>
                </a:solidFill>
                <a:ea typeface="微软雅黑" pitchFamily="34" charset="-122"/>
              </a:rPr>
              <a:t>政策依据</a:t>
            </a:r>
            <a:endParaRPr lang="en-US" altLang="zh-CN" sz="2000" b="1" dirty="0">
              <a:solidFill>
                <a:srgbClr val="FFFFFF"/>
              </a:solidFill>
              <a:ea typeface="微软雅黑" pitchFamily="34" charset="-122"/>
            </a:endParaRPr>
          </a:p>
        </p:txBody>
      </p:sp>
      <p:sp>
        <p:nvSpPr>
          <p:cNvPr id="29" name="文本占位符 20"/>
          <p:cNvSpPr txBox="1">
            <a:spLocks/>
          </p:cNvSpPr>
          <p:nvPr/>
        </p:nvSpPr>
        <p:spPr>
          <a:xfrm>
            <a:off x="6079714" y="125922"/>
            <a:ext cx="2808312" cy="422845"/>
          </a:xfrm>
          <a:prstGeom prst="rect">
            <a:avLst/>
          </a:prstGeom>
        </p:spPr>
        <p:txBody>
          <a:bodyPr lIns="71323" tIns="35662" rIns="71323" bIns="35662"/>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二、申</a:t>
            </a:r>
            <a:r>
              <a:rPr lang="zh-CN" altLang="en-US" b="1" dirty="0" smtClean="0"/>
              <a:t>建主要</a:t>
            </a:r>
            <a:r>
              <a:rPr lang="zh-CN" altLang="en-US" b="1" dirty="0"/>
              <a:t>指标</a:t>
            </a:r>
          </a:p>
          <a:p>
            <a:endParaRPr lang="zh-CN" altLang="en-US" b="1" dirty="0">
              <a:solidFill>
                <a:prstClr val="black"/>
              </a:solidFill>
            </a:endParaRPr>
          </a:p>
        </p:txBody>
      </p:sp>
      <p:cxnSp>
        <p:nvCxnSpPr>
          <p:cNvPr id="32" name="直接连接符 31"/>
          <p:cNvCxnSpPr>
            <a:endCxn id="29" idx="1"/>
          </p:cNvCxnSpPr>
          <p:nvPr/>
        </p:nvCxnSpPr>
        <p:spPr>
          <a:xfrm>
            <a:off x="1326312" y="337345"/>
            <a:ext cx="4753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95536" y="1489348"/>
            <a:ext cx="8216761" cy="3170099"/>
          </a:xfrm>
          <a:prstGeom prst="rect">
            <a:avLst/>
          </a:prstGeom>
        </p:spPr>
        <p:txBody>
          <a:bodyPr wrap="square">
            <a:spAutoFit/>
          </a:bodyPr>
          <a:lstStyle/>
          <a:p>
            <a:pPr hangingPunct="0">
              <a:lnSpc>
                <a:spcPts val="3000"/>
              </a:lnSpc>
            </a:pPr>
            <a:r>
              <a:rPr lang="zh-CN" altLang="en-US" dirty="0" smtClean="0">
                <a:latin typeface="微软雅黑" pitchFamily="34" charset="-122"/>
                <a:ea typeface="微软雅黑" pitchFamily="34" charset="-122"/>
              </a:rPr>
              <a:t>       按照</a:t>
            </a:r>
            <a:r>
              <a:rPr lang="en-US" altLang="zh-CN"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教育部关于“十三五”期间高等学校设置工作的意见</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（教</a:t>
            </a:r>
            <a:r>
              <a:rPr lang="zh-CN" altLang="en-US" b="1" dirty="0">
                <a:latin typeface="微软雅黑" pitchFamily="34" charset="-122"/>
                <a:ea typeface="微软雅黑" pitchFamily="34" charset="-122"/>
              </a:rPr>
              <a:t>发</a:t>
            </a:r>
            <a:r>
              <a:rPr lang="en-US" altLang="zh-CN" b="1" dirty="0">
                <a:latin typeface="微软雅黑" pitchFamily="34" charset="-122"/>
                <a:ea typeface="微软雅黑" pitchFamily="34" charset="-122"/>
              </a:rPr>
              <a:t>〔2017〕3</a:t>
            </a:r>
            <a:r>
              <a:rPr lang="zh-CN" altLang="en-US" b="1" dirty="0" smtClean="0">
                <a:latin typeface="微软雅黑" pitchFamily="34" charset="-122"/>
                <a:ea typeface="微软雅黑" pitchFamily="34" charset="-122"/>
              </a:rPr>
              <a:t>号</a:t>
            </a:r>
            <a:r>
              <a:rPr lang="zh-CN" altLang="en-US"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高等职业学校设置标准（暂行）</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（教发</a:t>
            </a:r>
            <a:r>
              <a:rPr lang="en-US" altLang="zh-CN" b="1" dirty="0">
                <a:latin typeface="微软雅黑" pitchFamily="34" charset="-122"/>
                <a:ea typeface="微软雅黑" pitchFamily="34" charset="-122"/>
              </a:rPr>
              <a:t>〔2000〕41</a:t>
            </a:r>
            <a:r>
              <a:rPr lang="zh-CN" altLang="en-US" b="1" dirty="0" smtClean="0">
                <a:latin typeface="微软雅黑" pitchFamily="34" charset="-122"/>
                <a:ea typeface="微软雅黑" pitchFamily="34" charset="-122"/>
              </a:rPr>
              <a:t>号</a:t>
            </a:r>
            <a:r>
              <a:rPr lang="zh-CN" altLang="en-US"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、各省市“十三五”</a:t>
            </a:r>
            <a:r>
              <a:rPr lang="zh-CN" altLang="en-US" b="1" dirty="0">
                <a:latin typeface="微软雅黑" pitchFamily="34" charset="-122"/>
                <a:ea typeface="微软雅黑" pitchFamily="34" charset="-122"/>
              </a:rPr>
              <a:t>教育事业发展</a:t>
            </a:r>
            <a:r>
              <a:rPr lang="zh-CN" altLang="en-US" b="1" dirty="0" smtClean="0">
                <a:latin typeface="微软雅黑" pitchFamily="34" charset="-122"/>
                <a:ea typeface="微软雅黑" pitchFamily="34" charset="-122"/>
              </a:rPr>
              <a:t>规划</a:t>
            </a:r>
            <a:r>
              <a:rPr lang="zh-CN" altLang="en-US" dirty="0" smtClean="0">
                <a:latin typeface="微软雅黑" pitchFamily="34" charset="-122"/>
                <a:ea typeface="微软雅黑" pitchFamily="34" charset="-122"/>
              </a:rPr>
              <a:t>以及各省</a:t>
            </a:r>
            <a:r>
              <a:rPr lang="zh-CN" altLang="en-US" dirty="0">
                <a:latin typeface="微软雅黑" pitchFamily="34" charset="-122"/>
                <a:ea typeface="微软雅黑" pitchFamily="34" charset="-122"/>
              </a:rPr>
              <a:t>（市）教育行政部门出台的</a:t>
            </a:r>
            <a:r>
              <a:rPr lang="zh-CN" altLang="en-US" dirty="0" smtClean="0">
                <a:latin typeface="微软雅黑" pitchFamily="34" charset="-122"/>
                <a:ea typeface="微软雅黑" pitchFamily="34" charset="-122"/>
              </a:rPr>
              <a:t>申建</a:t>
            </a:r>
            <a:r>
              <a:rPr lang="zh-CN" altLang="en-US" dirty="0">
                <a:latin typeface="微软雅黑" pitchFamily="34" charset="-122"/>
                <a:ea typeface="微软雅黑" pitchFamily="34" charset="-122"/>
              </a:rPr>
              <a:t>高职</a:t>
            </a:r>
            <a:r>
              <a:rPr lang="zh-CN" altLang="en-US" dirty="0" smtClean="0">
                <a:latin typeface="微软雅黑" pitchFamily="34" charset="-122"/>
                <a:ea typeface="微软雅黑" pitchFamily="34" charset="-122"/>
              </a:rPr>
              <a:t>院校的各种</a:t>
            </a:r>
            <a:r>
              <a:rPr lang="zh-CN" altLang="en-US" dirty="0">
                <a:latin typeface="微软雅黑" pitchFamily="34" charset="-122"/>
                <a:ea typeface="微软雅黑" pitchFamily="34" charset="-122"/>
              </a:rPr>
              <a:t>政策 </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gn="just" hangingPunct="0">
              <a:lnSpc>
                <a:spcPts val="3000"/>
              </a:lnSpc>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一是</a:t>
            </a:r>
            <a:r>
              <a:rPr lang="zh-CN" altLang="en-US" dirty="0" smtClean="0">
                <a:latin typeface="微软雅黑" pitchFamily="34" charset="-122"/>
                <a:ea typeface="微软雅黑" pitchFamily="34" charset="-122"/>
              </a:rPr>
              <a:t>已纳入本省（</a:t>
            </a:r>
            <a:r>
              <a:rPr lang="zh-CN" altLang="en-US" dirty="0">
                <a:latin typeface="微软雅黑" pitchFamily="34" charset="-122"/>
                <a:ea typeface="微软雅黑" pitchFamily="34" charset="-122"/>
              </a:rPr>
              <a:t>市</a:t>
            </a:r>
            <a:r>
              <a:rPr lang="zh-CN" altLang="en-US" dirty="0" smtClean="0">
                <a:latin typeface="微软雅黑" pitchFamily="34" charset="-122"/>
                <a:ea typeface="微软雅黑" pitchFamily="34" charset="-122"/>
              </a:rPr>
              <a:t>）十三五教育事业发展规划中，才有资格向教育厅申报！</a:t>
            </a:r>
            <a:r>
              <a:rPr lang="zh-CN" altLang="en-US" b="1" dirty="0" smtClean="0">
                <a:solidFill>
                  <a:srgbClr val="C00000"/>
                </a:solidFill>
                <a:latin typeface="微软雅黑" pitchFamily="34" charset="-122"/>
                <a:ea typeface="微软雅黑" pitchFamily="34" charset="-122"/>
              </a:rPr>
              <a:t>二是</a:t>
            </a:r>
            <a:r>
              <a:rPr lang="zh-CN" altLang="zh-CN" b="1" dirty="0" smtClean="0">
                <a:latin typeface="微软雅黑" pitchFamily="34" charset="-122"/>
                <a:ea typeface="微软雅黑" pitchFamily="34" charset="-122"/>
              </a:rPr>
              <a:t>对于</a:t>
            </a:r>
            <a:r>
              <a:rPr lang="zh-CN" altLang="zh-CN" b="1" dirty="0">
                <a:latin typeface="微软雅黑" pitchFamily="34" charset="-122"/>
                <a:ea typeface="微软雅黑" pitchFamily="34" charset="-122"/>
              </a:rPr>
              <a:t>区域经济社会发展和产业发展急需提升其办学层次，</a:t>
            </a:r>
            <a:r>
              <a:rPr lang="zh-CN" altLang="zh-CN" b="1" dirty="0" smtClean="0">
                <a:solidFill>
                  <a:srgbClr val="C00000"/>
                </a:solidFill>
                <a:latin typeface="微软雅黑" pitchFamily="34" charset="-122"/>
                <a:ea typeface="微软雅黑" pitchFamily="34" charset="-122"/>
              </a:rPr>
              <a:t>且专业</a:t>
            </a:r>
            <a:r>
              <a:rPr lang="zh-CN" altLang="zh-CN" b="1" dirty="0">
                <a:solidFill>
                  <a:srgbClr val="C00000"/>
                </a:solidFill>
                <a:latin typeface="微软雅黑" pitchFamily="34" charset="-122"/>
                <a:ea typeface="微软雅黑" pitchFamily="34" charset="-122"/>
              </a:rPr>
              <a:t>设置具有不可替代性</a:t>
            </a:r>
            <a:r>
              <a:rPr lang="zh-CN" altLang="zh-CN" b="1" dirty="0" smtClean="0">
                <a:solidFill>
                  <a:srgbClr val="C00000"/>
                </a:solidFill>
                <a:latin typeface="微软雅黑" pitchFamily="34" charset="-122"/>
                <a:ea typeface="微软雅黑" pitchFamily="34" charset="-122"/>
              </a:rPr>
              <a:t>的高职</a:t>
            </a:r>
            <a:r>
              <a:rPr lang="zh-CN" altLang="zh-CN" b="1" dirty="0">
                <a:solidFill>
                  <a:srgbClr val="C00000"/>
                </a:solidFill>
                <a:latin typeface="微软雅黑" pitchFamily="34" charset="-122"/>
                <a:ea typeface="微软雅黑" pitchFamily="34" charset="-122"/>
              </a:rPr>
              <a:t>院校，</a:t>
            </a:r>
            <a:r>
              <a:rPr lang="zh-CN" altLang="zh-CN" b="1" dirty="0">
                <a:latin typeface="微软雅黑" pitchFamily="34" charset="-122"/>
                <a:ea typeface="微软雅黑" pitchFamily="34" charset="-122"/>
              </a:rPr>
              <a:t>可严格按照有关法律法规和</a:t>
            </a:r>
            <a:r>
              <a:rPr lang="zh-CN" altLang="zh-CN" b="1" dirty="0">
                <a:solidFill>
                  <a:srgbClr val="C00000"/>
                </a:solidFill>
                <a:latin typeface="微软雅黑" pitchFamily="34" charset="-122"/>
                <a:ea typeface="微软雅黑" pitchFamily="34" charset="-122"/>
              </a:rPr>
              <a:t>设置标准要求审批</a:t>
            </a:r>
            <a:r>
              <a:rPr lang="zh-CN" altLang="zh-CN" b="1" dirty="0" smtClean="0">
                <a:solidFill>
                  <a:srgbClr val="C00000"/>
                </a:solidFill>
                <a:latin typeface="微软雅黑" pitchFamily="34" charset="-122"/>
                <a:ea typeface="微软雅黑" pitchFamily="34" charset="-122"/>
              </a:rPr>
              <a:t>设置</a:t>
            </a:r>
            <a:r>
              <a:rPr lang="zh-CN" altLang="en-US" b="1" dirty="0" smtClean="0">
                <a:solidFill>
                  <a:srgbClr val="C00000"/>
                </a:solidFill>
                <a:latin typeface="微软雅黑" pitchFamily="34" charset="-122"/>
                <a:ea typeface="微软雅黑" pitchFamily="34" charset="-122"/>
              </a:rPr>
              <a:t>高职院校</a:t>
            </a:r>
            <a:r>
              <a:rPr lang="zh-CN" altLang="zh-CN" b="1" dirty="0" smtClean="0">
                <a:solidFill>
                  <a:srgbClr val="C00000"/>
                </a:solidFill>
                <a:latin typeface="微软雅黑" pitchFamily="34" charset="-122"/>
                <a:ea typeface="微软雅黑" pitchFamily="34" charset="-122"/>
              </a:rPr>
              <a:t>。</a:t>
            </a:r>
            <a:endParaRPr lang="zh-CN"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136202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337344"/>
            <a:ext cx="1326311" cy="201025"/>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326312" y="324623"/>
            <a:ext cx="7422152" cy="12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71600" y="1057300"/>
            <a:ext cx="6897835" cy="2785378"/>
          </a:xfrm>
          <a:prstGeom prst="rect">
            <a:avLst/>
          </a:prstGeom>
        </p:spPr>
        <p:txBody>
          <a:bodyPr wrap="square">
            <a:spAutoFit/>
          </a:bodyPr>
          <a:lstStyle/>
          <a:p>
            <a:pPr>
              <a:lnSpc>
                <a:spcPts val="3000"/>
              </a:lnSpc>
            </a:pPr>
            <a:r>
              <a:rPr lang="en-US" altLang="zh-CN" dirty="0" smtClean="0">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三是</a:t>
            </a:r>
            <a:r>
              <a:rPr lang="zh-CN" altLang="zh-CN" dirty="0" smtClean="0">
                <a:latin typeface="微软雅黑" pitchFamily="34" charset="-122"/>
                <a:ea typeface="微软雅黑" pitchFamily="34" charset="-122"/>
              </a:rPr>
              <a:t>适应</a:t>
            </a:r>
            <a:r>
              <a:rPr lang="zh-CN" altLang="zh-CN" dirty="0">
                <a:latin typeface="微软雅黑" pitchFamily="34" charset="-122"/>
                <a:ea typeface="微软雅黑" pitchFamily="34" charset="-122"/>
              </a:rPr>
              <a:t>经济新常态下产业结构转型升级的需要，对接国家“一带一路”战略、《中国制造</a:t>
            </a:r>
            <a:r>
              <a:rPr lang="en-US" altLang="zh-CN" dirty="0">
                <a:latin typeface="微软雅黑" pitchFamily="34" charset="-122"/>
                <a:ea typeface="微软雅黑" pitchFamily="34" charset="-122"/>
              </a:rPr>
              <a:t>2025</a:t>
            </a:r>
            <a:r>
              <a:rPr lang="zh-CN" altLang="zh-CN" dirty="0">
                <a:latin typeface="微软雅黑" pitchFamily="34" charset="-122"/>
                <a:ea typeface="微软雅黑" pitchFamily="34" charset="-122"/>
              </a:rPr>
              <a:t>》制造业强国战略、脱贫攻坚战、京津冀协同发展、西部大开发等国家重大区域战略和产业战略，支持确有需求、</a:t>
            </a:r>
            <a:r>
              <a:rPr lang="zh-CN" altLang="zh-CN" b="1" dirty="0">
                <a:solidFill>
                  <a:srgbClr val="C00000"/>
                </a:solidFill>
                <a:latin typeface="微软雅黑" pitchFamily="34" charset="-122"/>
                <a:ea typeface="微软雅黑" pitchFamily="34" charset="-122"/>
              </a:rPr>
              <a:t>现有高等学校培养能力不足同时又确有支撑与保障能力的地区新设</a:t>
            </a:r>
            <a:r>
              <a:rPr lang="zh-CN" altLang="zh-CN" b="1" dirty="0" smtClean="0">
                <a:solidFill>
                  <a:srgbClr val="C00000"/>
                </a:solidFill>
                <a:latin typeface="微软雅黑" pitchFamily="34" charset="-122"/>
                <a:ea typeface="微软雅黑" pitchFamily="34" charset="-122"/>
              </a:rPr>
              <a:t>高水平</a:t>
            </a:r>
            <a:r>
              <a:rPr lang="zh-CN" altLang="en-US" b="1" dirty="0" smtClean="0">
                <a:solidFill>
                  <a:srgbClr val="C00000"/>
                </a:solidFill>
                <a:latin typeface="微软雅黑" pitchFamily="34" charset="-122"/>
                <a:ea typeface="微软雅黑" pitchFamily="34" charset="-122"/>
              </a:rPr>
              <a:t>高职院校</a:t>
            </a:r>
            <a:r>
              <a:rPr lang="zh-CN" altLang="zh-CN" b="1" dirty="0" smtClean="0">
                <a:solidFill>
                  <a:srgbClr val="C00000"/>
                </a:solidFill>
                <a:latin typeface="微软雅黑" pitchFamily="34" charset="-122"/>
                <a:ea typeface="微软雅黑" pitchFamily="34" charset="-122"/>
              </a:rPr>
              <a:t>。</a:t>
            </a:r>
            <a:endParaRPr lang="en-US" altLang="zh-CN" b="1" dirty="0" smtClean="0">
              <a:solidFill>
                <a:srgbClr val="C00000"/>
              </a:solidFill>
              <a:latin typeface="微软雅黑" pitchFamily="34" charset="-122"/>
              <a:ea typeface="微软雅黑" pitchFamily="34" charset="-122"/>
            </a:endParaRPr>
          </a:p>
          <a:p>
            <a:pPr>
              <a:lnSpc>
                <a:spcPts val="3000"/>
              </a:lnSpc>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四是</a:t>
            </a:r>
            <a:r>
              <a:rPr lang="zh-CN" altLang="zh-CN" dirty="0" smtClean="0">
                <a:latin typeface="微软雅黑" pitchFamily="34" charset="-122"/>
                <a:ea typeface="微软雅黑" pitchFamily="34" charset="-122"/>
              </a:rPr>
              <a:t>新增</a:t>
            </a:r>
            <a:r>
              <a:rPr lang="zh-CN" altLang="zh-CN" dirty="0">
                <a:latin typeface="微软雅黑" pitchFamily="34" charset="-122"/>
                <a:ea typeface="微软雅黑" pitchFamily="34" charset="-122"/>
              </a:rPr>
              <a:t>高等教育资源向新的城镇化地区、产业集聚区、边境城市延伸</a:t>
            </a:r>
            <a:r>
              <a:rPr lang="zh-CN" altLang="zh-CN" dirty="0" smtClean="0">
                <a:latin typeface="微软雅黑" pitchFamily="34" charset="-122"/>
                <a:ea typeface="微软雅黑" pitchFamily="34" charset="-122"/>
              </a:rPr>
              <a:t>。</a:t>
            </a:r>
            <a:endParaRPr lang="en-US" altLang="zh-CN" b="1" dirty="0">
              <a:solidFill>
                <a:srgbClr val="FF0000"/>
              </a:solidFill>
              <a:latin typeface="微软雅黑" pitchFamily="34" charset="-122"/>
              <a:ea typeface="微软雅黑" pitchFamily="34" charset="-122"/>
            </a:endParaRPr>
          </a:p>
        </p:txBody>
      </p:sp>
      <p:sp>
        <p:nvSpPr>
          <p:cNvPr id="9" name="文本框 2"/>
          <p:cNvSpPr txBox="1"/>
          <p:nvPr/>
        </p:nvSpPr>
        <p:spPr>
          <a:xfrm>
            <a:off x="8888026" y="196280"/>
            <a:ext cx="340457" cy="25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200" b="1" dirty="0" smtClean="0">
                <a:solidFill>
                  <a:prstClr val="white"/>
                </a:solidFill>
              </a:rPr>
              <a:t>07</a:t>
            </a:r>
            <a:endParaRPr lang="zh-CN" altLang="en-US" sz="1200" b="1" dirty="0">
              <a:solidFill>
                <a:prstClr val="white"/>
              </a:solidFill>
            </a:endParaRPr>
          </a:p>
        </p:txBody>
      </p:sp>
    </p:spTree>
    <p:extLst>
      <p:ext uri="{BB962C8B-B14F-4D97-AF65-F5344CB8AC3E}">
        <p14:creationId xmlns:p14="http://schemas.microsoft.com/office/powerpoint/2010/main" val="2136202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33.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35.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8"/>
</p:tagLst>
</file>

<file path=ppt/tags/tag36.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8"/>
</p:tagLst>
</file>

<file path=ppt/tags/tag37.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Other"/>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SubTitl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3"/>
</p:tagLst>
</file>

<file path=ppt/tags/tag4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5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51.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52.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53.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5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6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heme/theme1.xml><?xml version="1.0" encoding="utf-8"?>
<a:theme xmlns:a="http://schemas.openxmlformats.org/drawingml/2006/main" name="主题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主题2</Template>
  <TotalTime>3808</TotalTime>
  <Words>5009</Words>
  <Application>Microsoft Office PowerPoint</Application>
  <PresentationFormat>全屏显示(16:10)</PresentationFormat>
  <Paragraphs>680</Paragraphs>
  <Slides>55</Slides>
  <Notes>0</Notes>
  <HiddenSlides>0</HiddenSlides>
  <MMClips>1</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57" baseType="lpstr">
      <vt:lpstr>主题2</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曾园英</dc:creator>
  <cp:lastModifiedBy>gta</cp:lastModifiedBy>
  <cp:revision>668</cp:revision>
  <dcterms:created xsi:type="dcterms:W3CDTF">2016-03-28T09:02:21Z</dcterms:created>
  <dcterms:modified xsi:type="dcterms:W3CDTF">2018-09-04T08:07:06Z</dcterms:modified>
</cp:coreProperties>
</file>